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 id="2147483660" r:id="rId2"/>
    <p:sldMasterId id="2147483801" r:id="rId3"/>
  </p:sldMasterIdLst>
  <p:notesMasterIdLst>
    <p:notesMasterId r:id="rId21"/>
  </p:notesMasterIdLst>
  <p:sldIdLst>
    <p:sldId id="257" r:id="rId4"/>
    <p:sldId id="258" r:id="rId5"/>
    <p:sldId id="259" r:id="rId6"/>
    <p:sldId id="271" r:id="rId7"/>
    <p:sldId id="274" r:id="rId8"/>
    <p:sldId id="267" r:id="rId9"/>
    <p:sldId id="268" r:id="rId10"/>
    <p:sldId id="265" r:id="rId11"/>
    <p:sldId id="266" r:id="rId12"/>
    <p:sldId id="264" r:id="rId13"/>
    <p:sldId id="269" r:id="rId14"/>
    <p:sldId id="273" r:id="rId15"/>
    <p:sldId id="263" r:id="rId16"/>
    <p:sldId id="272" r:id="rId17"/>
    <p:sldId id="270" r:id="rId18"/>
    <p:sldId id="261" r:id="rId19"/>
    <p:sldId id="260" r:id="rId2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038CC-5D46-411F-BDC0-353C89530315}" type="datetimeFigureOut">
              <a:rPr lang="hu-HU" smtClean="0"/>
              <a:t>2021. 02. 25.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7D822-EAAA-4DA5-97B0-785F57FAE8CB}" type="slidenum">
              <a:rPr lang="hu-HU" smtClean="0"/>
              <a:t>‹#›</a:t>
            </a:fld>
            <a:endParaRPr lang="hu-HU"/>
          </a:p>
        </p:txBody>
      </p:sp>
    </p:spTree>
    <p:extLst>
      <p:ext uri="{BB962C8B-B14F-4D97-AF65-F5344CB8AC3E}">
        <p14:creationId xmlns:p14="http://schemas.microsoft.com/office/powerpoint/2010/main" val="53728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77CFFE7E-35FA-4FA9-B263-14876F1E9DE7}" type="slidenum">
              <a:rPr lang="hu-HU" smtClean="0"/>
              <a:t>1</a:t>
            </a:fld>
            <a:endParaRPr lang="hu-HU" dirty="0"/>
          </a:p>
        </p:txBody>
      </p:sp>
    </p:spTree>
    <p:extLst>
      <p:ext uri="{BB962C8B-B14F-4D97-AF65-F5344CB8AC3E}">
        <p14:creationId xmlns:p14="http://schemas.microsoft.com/office/powerpoint/2010/main" val="218086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E288ACF-46DF-481F-8A9A-7F03DC1715D0}"/>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FF7F5C82-794D-4AD4-B88D-A787A1F871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B140F512-2AB5-4ADA-A9AC-E487B65921EB}"/>
              </a:ext>
            </a:extLst>
          </p:cNvPr>
          <p:cNvSpPr>
            <a:spLocks noGrp="1"/>
          </p:cNvSpPr>
          <p:nvPr>
            <p:ph type="dt" sz="half" idx="10"/>
          </p:nvPr>
        </p:nvSpPr>
        <p:spPr/>
        <p:txBody>
          <a:bodyPr/>
          <a:lstStyle/>
          <a:p>
            <a:fld id="{688E5826-C6C4-440C-B24F-CA8A95ED5C89}" type="datetimeFigureOut">
              <a:rPr lang="hu-HU" smtClean="0"/>
              <a:t>2021. 02. 25.</a:t>
            </a:fld>
            <a:endParaRPr lang="hu-HU"/>
          </a:p>
        </p:txBody>
      </p:sp>
      <p:sp>
        <p:nvSpPr>
          <p:cNvPr id="5" name="Élőláb helye 4">
            <a:extLst>
              <a:ext uri="{FF2B5EF4-FFF2-40B4-BE49-F238E27FC236}">
                <a16:creationId xmlns:a16="http://schemas.microsoft.com/office/drawing/2014/main" id="{665F1397-EBF8-43DD-B7D4-E8A6BE79EA5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4730DC01-2B45-4E0F-9067-2013C6F3F2B4}"/>
              </a:ext>
            </a:extLst>
          </p:cNvPr>
          <p:cNvSpPr>
            <a:spLocks noGrp="1"/>
          </p:cNvSpPr>
          <p:nvPr>
            <p:ph type="sldNum" sz="quarter" idx="12"/>
          </p:nvPr>
        </p:nvSpPr>
        <p:spPr/>
        <p:txBody>
          <a:bodyPr/>
          <a:lstStyle/>
          <a:p>
            <a:fld id="{C4461A5B-FD0F-4E2A-9C32-BF75AEF5B018}" type="slidenum">
              <a:rPr lang="hu-HU" smtClean="0"/>
              <a:t>‹#›</a:t>
            </a:fld>
            <a:endParaRPr lang="hu-HU"/>
          </a:p>
        </p:txBody>
      </p:sp>
    </p:spTree>
    <p:extLst>
      <p:ext uri="{BB962C8B-B14F-4D97-AF65-F5344CB8AC3E}">
        <p14:creationId xmlns:p14="http://schemas.microsoft.com/office/powerpoint/2010/main" val="470546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5AC4C1B-39A6-4B2C-81B2-CAB6FA6558B8}"/>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92A5E792-06F7-4748-BA20-F38F70076E9B}"/>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9680CC4-A87D-4E21-9ECD-EC8E92CF2294}"/>
              </a:ext>
            </a:extLst>
          </p:cNvPr>
          <p:cNvSpPr>
            <a:spLocks noGrp="1"/>
          </p:cNvSpPr>
          <p:nvPr>
            <p:ph type="dt" sz="half" idx="10"/>
          </p:nvPr>
        </p:nvSpPr>
        <p:spPr/>
        <p:txBody>
          <a:bodyPr/>
          <a:lstStyle/>
          <a:p>
            <a:fld id="{688E5826-C6C4-440C-B24F-CA8A95ED5C89}" type="datetimeFigureOut">
              <a:rPr lang="hu-HU" smtClean="0"/>
              <a:t>2021. 02. 25.</a:t>
            </a:fld>
            <a:endParaRPr lang="hu-HU"/>
          </a:p>
        </p:txBody>
      </p:sp>
      <p:sp>
        <p:nvSpPr>
          <p:cNvPr id="5" name="Élőláb helye 4">
            <a:extLst>
              <a:ext uri="{FF2B5EF4-FFF2-40B4-BE49-F238E27FC236}">
                <a16:creationId xmlns:a16="http://schemas.microsoft.com/office/drawing/2014/main" id="{59C683D6-20E7-4B81-90A5-C6A93C5DCED4}"/>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6A0E072B-DA80-4E5A-8ED3-5C3392A797BB}"/>
              </a:ext>
            </a:extLst>
          </p:cNvPr>
          <p:cNvSpPr>
            <a:spLocks noGrp="1"/>
          </p:cNvSpPr>
          <p:nvPr>
            <p:ph type="sldNum" sz="quarter" idx="12"/>
          </p:nvPr>
        </p:nvSpPr>
        <p:spPr/>
        <p:txBody>
          <a:bodyPr/>
          <a:lstStyle/>
          <a:p>
            <a:fld id="{C4461A5B-FD0F-4E2A-9C32-BF75AEF5B018}" type="slidenum">
              <a:rPr lang="hu-HU" smtClean="0"/>
              <a:t>‹#›</a:t>
            </a:fld>
            <a:endParaRPr lang="hu-HU"/>
          </a:p>
        </p:txBody>
      </p:sp>
    </p:spTree>
    <p:extLst>
      <p:ext uri="{BB962C8B-B14F-4D97-AF65-F5344CB8AC3E}">
        <p14:creationId xmlns:p14="http://schemas.microsoft.com/office/powerpoint/2010/main" val="2789007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3458F7BF-72E2-441A-A27A-6EBB9D0EA14C}"/>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141B6F27-5B7D-4152-BD8B-2EE9042FDA3F}"/>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985BC78-830B-4FD0-B5F2-643E1E10A74A}"/>
              </a:ext>
            </a:extLst>
          </p:cNvPr>
          <p:cNvSpPr>
            <a:spLocks noGrp="1"/>
          </p:cNvSpPr>
          <p:nvPr>
            <p:ph type="dt" sz="half" idx="10"/>
          </p:nvPr>
        </p:nvSpPr>
        <p:spPr/>
        <p:txBody>
          <a:bodyPr/>
          <a:lstStyle/>
          <a:p>
            <a:fld id="{688E5826-C6C4-440C-B24F-CA8A95ED5C89}" type="datetimeFigureOut">
              <a:rPr lang="hu-HU" smtClean="0"/>
              <a:t>2021. 02. 25.</a:t>
            </a:fld>
            <a:endParaRPr lang="hu-HU"/>
          </a:p>
        </p:txBody>
      </p:sp>
      <p:sp>
        <p:nvSpPr>
          <p:cNvPr id="5" name="Élőláb helye 4">
            <a:extLst>
              <a:ext uri="{FF2B5EF4-FFF2-40B4-BE49-F238E27FC236}">
                <a16:creationId xmlns:a16="http://schemas.microsoft.com/office/drawing/2014/main" id="{12D8192E-8B13-4C81-81FD-530AF6CF5B0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744EBA8-AA18-4521-B2D1-C3E6E29777EE}"/>
              </a:ext>
            </a:extLst>
          </p:cNvPr>
          <p:cNvSpPr>
            <a:spLocks noGrp="1"/>
          </p:cNvSpPr>
          <p:nvPr>
            <p:ph type="sldNum" sz="quarter" idx="12"/>
          </p:nvPr>
        </p:nvSpPr>
        <p:spPr/>
        <p:txBody>
          <a:bodyPr/>
          <a:lstStyle/>
          <a:p>
            <a:fld id="{C4461A5B-FD0F-4E2A-9C32-BF75AEF5B018}" type="slidenum">
              <a:rPr lang="hu-HU" smtClean="0"/>
              <a:t>‹#›</a:t>
            </a:fld>
            <a:endParaRPr lang="hu-HU"/>
          </a:p>
        </p:txBody>
      </p:sp>
    </p:spTree>
    <p:extLst>
      <p:ext uri="{BB962C8B-B14F-4D97-AF65-F5344CB8AC3E}">
        <p14:creationId xmlns:p14="http://schemas.microsoft.com/office/powerpoint/2010/main" val="3390004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D4E530-4A83-4A16-9C9B-B838A8FFAD1E}"/>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67C2E822-25B4-408C-A801-133253870001}"/>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414DE91-2565-45C9-A1A9-F4D4D07107FA}"/>
              </a:ext>
            </a:extLst>
          </p:cNvPr>
          <p:cNvSpPr>
            <a:spLocks noGrp="1"/>
          </p:cNvSpPr>
          <p:nvPr>
            <p:ph type="dt" sz="half" idx="10"/>
          </p:nvPr>
        </p:nvSpPr>
        <p:spPr/>
        <p:txBody>
          <a:bodyPr/>
          <a:lstStyle/>
          <a:p>
            <a:fld id="{C125BEF0-E260-4D97-A2F4-3D876E1679EE}" type="datetimeFigureOut">
              <a:rPr lang="hu-HU" smtClean="0"/>
              <a:t>2021. 02. 25.</a:t>
            </a:fld>
            <a:endParaRPr lang="hu-HU"/>
          </a:p>
        </p:txBody>
      </p:sp>
      <p:sp>
        <p:nvSpPr>
          <p:cNvPr id="5" name="Élőláb helye 4">
            <a:extLst>
              <a:ext uri="{FF2B5EF4-FFF2-40B4-BE49-F238E27FC236}">
                <a16:creationId xmlns:a16="http://schemas.microsoft.com/office/drawing/2014/main" id="{C88C01AA-3A91-4870-AEAB-BF72BA437282}"/>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52CFA117-4216-486C-805F-F60042C7BC43}"/>
              </a:ext>
            </a:extLst>
          </p:cNvPr>
          <p:cNvSpPr>
            <a:spLocks noGrp="1"/>
          </p:cNvSpPr>
          <p:nvPr>
            <p:ph type="sldNum" sz="quarter" idx="12"/>
          </p:nvPr>
        </p:nvSpPr>
        <p:spPr/>
        <p:txBody>
          <a:bodyPr/>
          <a:lstStyle/>
          <a:p>
            <a:fld id="{2F481A29-6BBE-46C5-A06E-AC36AA8CA9F7}" type="slidenum">
              <a:rPr lang="hu-HU" smtClean="0"/>
              <a:t>‹#›</a:t>
            </a:fld>
            <a:endParaRPr lang="hu-HU"/>
          </a:p>
        </p:txBody>
      </p:sp>
    </p:spTree>
    <p:extLst>
      <p:ext uri="{BB962C8B-B14F-4D97-AF65-F5344CB8AC3E}">
        <p14:creationId xmlns:p14="http://schemas.microsoft.com/office/powerpoint/2010/main" val="701120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hu-HU"/>
              <a:t>Mintacím szerkesztése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E0CBC9D-7B1D-4F57-9EBA-949C90AB2823}" type="datetimeFigureOut">
              <a:rPr lang="hu-HU" smtClean="0"/>
              <a:t>2021. 02. 25.</a:t>
            </a:fld>
            <a:endParaRPr lang="hu-HU"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hu-HU"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C2E2C8F-6755-4C01-BAD0-0B1B00A17B2E}" type="slidenum">
              <a:rPr lang="hu-HU" smtClean="0"/>
              <a:t>‹#›</a:t>
            </a:fld>
            <a:endParaRPr lang="hu-HU"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4068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2021. 02. 25.</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654326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hu-HU"/>
              <a:t>Mintacím szerkesztése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8E5DFDD-5404-4581-B101-1EF50B7A2616}" type="datetimeFigureOut">
              <a:rPr lang="hu-HU" smtClean="0"/>
              <a:t>2021. 02. 25.</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143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8E5DFDD-5404-4581-B101-1EF50B7A2616}" type="datetimeFigureOut">
              <a:rPr lang="hu-HU" smtClean="0"/>
              <a:t>2021. 02. 25.</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2229435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F8E5DFDD-5404-4581-B101-1EF50B7A2616}" type="datetimeFigureOut">
              <a:rPr lang="hu-HU" smtClean="0"/>
              <a:t>2021. 02. 25.</a:t>
            </a:fld>
            <a:endParaRPr lang="hu-HU" dirty="0"/>
          </a:p>
        </p:txBody>
      </p:sp>
      <p:sp>
        <p:nvSpPr>
          <p:cNvPr id="8" name="Footer Placeholder 7"/>
          <p:cNvSpPr>
            <a:spLocks noGrp="1"/>
          </p:cNvSpPr>
          <p:nvPr>
            <p:ph type="ftr" sz="quarter" idx="11"/>
          </p:nvPr>
        </p:nvSpPr>
        <p:spPr/>
        <p:txBody>
          <a:bodyPr/>
          <a:lstStyle/>
          <a:p>
            <a:endParaRPr lang="hu-HU" dirty="0"/>
          </a:p>
        </p:txBody>
      </p:sp>
      <p:sp>
        <p:nvSpPr>
          <p:cNvPr id="9" name="Slide Number Placeholder 8"/>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2825199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8E5DFDD-5404-4581-B101-1EF50B7A2616}" type="datetimeFigureOut">
              <a:rPr lang="hu-HU" smtClean="0"/>
              <a:t>2021. 02. 25.</a:t>
            </a:fld>
            <a:endParaRPr lang="hu-HU" dirty="0"/>
          </a:p>
        </p:txBody>
      </p:sp>
      <p:sp>
        <p:nvSpPr>
          <p:cNvPr id="4" name="Footer Placeholder 3"/>
          <p:cNvSpPr>
            <a:spLocks noGrp="1"/>
          </p:cNvSpPr>
          <p:nvPr>
            <p:ph type="ftr" sz="quarter" idx="11"/>
          </p:nvPr>
        </p:nvSpPr>
        <p:spPr/>
        <p:txBody>
          <a:bodyPr/>
          <a:lstStyle/>
          <a:p>
            <a:endParaRPr lang="hu-HU" dirty="0"/>
          </a:p>
        </p:txBody>
      </p:sp>
      <p:sp>
        <p:nvSpPr>
          <p:cNvPr id="5" name="Slide Number Placeholder 4"/>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522189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CBC9D-7B1D-4F57-9EBA-949C90AB2823}" type="datetimeFigureOut">
              <a:rPr lang="hu-HU" smtClean="0"/>
              <a:t>2021. 02. 25.</a:t>
            </a:fld>
            <a:endParaRPr lang="hu-HU" dirty="0"/>
          </a:p>
        </p:txBody>
      </p:sp>
      <p:sp>
        <p:nvSpPr>
          <p:cNvPr id="3" name="Footer Placeholder 2"/>
          <p:cNvSpPr>
            <a:spLocks noGrp="1"/>
          </p:cNvSpPr>
          <p:nvPr>
            <p:ph type="ftr" sz="quarter" idx="11"/>
          </p:nvPr>
        </p:nvSpPr>
        <p:spPr/>
        <p:txBody>
          <a:bodyPr/>
          <a:lstStyle/>
          <a:p>
            <a:endParaRPr lang="hu-HU" dirty="0"/>
          </a:p>
        </p:txBody>
      </p:sp>
      <p:sp>
        <p:nvSpPr>
          <p:cNvPr id="4" name="Slide Number Placeholder 3"/>
          <p:cNvSpPr>
            <a:spLocks noGrp="1"/>
          </p:cNvSpPr>
          <p:nvPr>
            <p:ph type="sldNum" sz="quarter" idx="12"/>
          </p:nvPr>
        </p:nvSpPr>
        <p:spPr/>
        <p:txBody>
          <a:bodyPr/>
          <a:lstStyle/>
          <a:p>
            <a:fld id="{5C2E2C8F-6755-4C01-BAD0-0B1B00A17B2E}" type="slidenum">
              <a:rPr lang="hu-HU" smtClean="0"/>
              <a:t>‹#›</a:t>
            </a:fld>
            <a:endParaRPr lang="hu-HU" dirty="0"/>
          </a:p>
        </p:txBody>
      </p:sp>
    </p:spTree>
    <p:extLst>
      <p:ext uri="{BB962C8B-B14F-4D97-AF65-F5344CB8AC3E}">
        <p14:creationId xmlns:p14="http://schemas.microsoft.com/office/powerpoint/2010/main" val="34330334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772AB19-5B6A-4E1F-9E5D-1B3D380291DA}"/>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857A817D-4EF7-4D6E-839D-F9D9C7912750}"/>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7A09055-CA8D-4042-A52D-10C3B827B149}"/>
              </a:ext>
            </a:extLst>
          </p:cNvPr>
          <p:cNvSpPr>
            <a:spLocks noGrp="1"/>
          </p:cNvSpPr>
          <p:nvPr>
            <p:ph type="dt" sz="half" idx="10"/>
          </p:nvPr>
        </p:nvSpPr>
        <p:spPr/>
        <p:txBody>
          <a:bodyPr/>
          <a:lstStyle/>
          <a:p>
            <a:fld id="{688E5826-C6C4-440C-B24F-CA8A95ED5C89}" type="datetimeFigureOut">
              <a:rPr lang="hu-HU" smtClean="0"/>
              <a:t>2021. 02. 25.</a:t>
            </a:fld>
            <a:endParaRPr lang="hu-HU"/>
          </a:p>
        </p:txBody>
      </p:sp>
      <p:sp>
        <p:nvSpPr>
          <p:cNvPr id="5" name="Élőláb helye 4">
            <a:extLst>
              <a:ext uri="{FF2B5EF4-FFF2-40B4-BE49-F238E27FC236}">
                <a16:creationId xmlns:a16="http://schemas.microsoft.com/office/drawing/2014/main" id="{56AC4B83-69D3-4217-AB30-9718DDE63D3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9E9F25F-A292-4AD0-BD5E-EB714D95F1E0}"/>
              </a:ext>
            </a:extLst>
          </p:cNvPr>
          <p:cNvSpPr>
            <a:spLocks noGrp="1"/>
          </p:cNvSpPr>
          <p:nvPr>
            <p:ph type="sldNum" sz="quarter" idx="12"/>
          </p:nvPr>
        </p:nvSpPr>
        <p:spPr/>
        <p:txBody>
          <a:bodyPr/>
          <a:lstStyle/>
          <a:p>
            <a:fld id="{C4461A5B-FD0F-4E2A-9C32-BF75AEF5B018}" type="slidenum">
              <a:rPr lang="hu-HU" smtClean="0"/>
              <a:t>‹#›</a:t>
            </a:fld>
            <a:endParaRPr lang="hu-HU"/>
          </a:p>
        </p:txBody>
      </p:sp>
    </p:spTree>
    <p:extLst>
      <p:ext uri="{BB962C8B-B14F-4D97-AF65-F5344CB8AC3E}">
        <p14:creationId xmlns:p14="http://schemas.microsoft.com/office/powerpoint/2010/main" val="4143617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u-HU"/>
              <a:t>Mintacím szerkesztése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F8E5DFDD-5404-4581-B101-1EF50B7A2616}" type="datetimeFigureOut">
              <a:rPr lang="hu-HU" smtClean="0"/>
              <a:t>2021. 02. 25.</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1495219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u-HU"/>
              <a:t>Mintacím szerkesztése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F8E5DFDD-5404-4581-B101-1EF50B7A2616}" type="datetimeFigureOut">
              <a:rPr lang="hu-HU" smtClean="0"/>
              <a:t>2021. 02. 25.</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1289610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2021. 02. 25.</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1506866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2021. 02. 25.</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61697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95F4092-1072-4688-B926-ADF154BC5D4D}"/>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82BCEA42-7933-4B3C-84C8-2B0109639A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560BA002-61D2-4E76-A24D-4A4ACC77F35F}"/>
              </a:ext>
            </a:extLst>
          </p:cNvPr>
          <p:cNvSpPr>
            <a:spLocks noGrp="1"/>
          </p:cNvSpPr>
          <p:nvPr>
            <p:ph type="dt" sz="half" idx="10"/>
          </p:nvPr>
        </p:nvSpPr>
        <p:spPr/>
        <p:txBody>
          <a:bodyPr/>
          <a:lstStyle/>
          <a:p>
            <a:fld id="{688E5826-C6C4-440C-B24F-CA8A95ED5C89}" type="datetimeFigureOut">
              <a:rPr lang="hu-HU" smtClean="0"/>
              <a:t>2021. 02. 25.</a:t>
            </a:fld>
            <a:endParaRPr lang="hu-HU"/>
          </a:p>
        </p:txBody>
      </p:sp>
      <p:sp>
        <p:nvSpPr>
          <p:cNvPr id="5" name="Élőláb helye 4">
            <a:extLst>
              <a:ext uri="{FF2B5EF4-FFF2-40B4-BE49-F238E27FC236}">
                <a16:creationId xmlns:a16="http://schemas.microsoft.com/office/drawing/2014/main" id="{42335FC1-2CAF-474B-80BE-A6B6DC38F5E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E957D2CE-EB78-4E48-8AB3-667ED800D69D}"/>
              </a:ext>
            </a:extLst>
          </p:cNvPr>
          <p:cNvSpPr>
            <a:spLocks noGrp="1"/>
          </p:cNvSpPr>
          <p:nvPr>
            <p:ph type="sldNum" sz="quarter" idx="12"/>
          </p:nvPr>
        </p:nvSpPr>
        <p:spPr/>
        <p:txBody>
          <a:bodyPr/>
          <a:lstStyle/>
          <a:p>
            <a:fld id="{C4461A5B-FD0F-4E2A-9C32-BF75AEF5B018}" type="slidenum">
              <a:rPr lang="hu-HU" smtClean="0"/>
              <a:t>‹#›</a:t>
            </a:fld>
            <a:endParaRPr lang="hu-HU"/>
          </a:p>
        </p:txBody>
      </p:sp>
    </p:spTree>
    <p:extLst>
      <p:ext uri="{BB962C8B-B14F-4D97-AF65-F5344CB8AC3E}">
        <p14:creationId xmlns:p14="http://schemas.microsoft.com/office/powerpoint/2010/main" val="152178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1CE6B74-E481-4525-98F2-8DA7AE12382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E895278D-BF0E-4671-8F7B-7E0EE59A58B6}"/>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4DC632BF-0B5A-4270-83A3-7BC9A7557C23}"/>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ECED3954-3382-4F03-B7BB-F797B0DB9069}"/>
              </a:ext>
            </a:extLst>
          </p:cNvPr>
          <p:cNvSpPr>
            <a:spLocks noGrp="1"/>
          </p:cNvSpPr>
          <p:nvPr>
            <p:ph type="dt" sz="half" idx="10"/>
          </p:nvPr>
        </p:nvSpPr>
        <p:spPr/>
        <p:txBody>
          <a:bodyPr/>
          <a:lstStyle/>
          <a:p>
            <a:fld id="{688E5826-C6C4-440C-B24F-CA8A95ED5C89}" type="datetimeFigureOut">
              <a:rPr lang="hu-HU" smtClean="0"/>
              <a:t>2021. 02. 25.</a:t>
            </a:fld>
            <a:endParaRPr lang="hu-HU"/>
          </a:p>
        </p:txBody>
      </p:sp>
      <p:sp>
        <p:nvSpPr>
          <p:cNvPr id="6" name="Élőláb helye 5">
            <a:extLst>
              <a:ext uri="{FF2B5EF4-FFF2-40B4-BE49-F238E27FC236}">
                <a16:creationId xmlns:a16="http://schemas.microsoft.com/office/drawing/2014/main" id="{7352426A-E6AE-4E21-856F-6A9B8171E554}"/>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6656FC7-5230-45C5-A7C7-CD9011DA6A9E}"/>
              </a:ext>
            </a:extLst>
          </p:cNvPr>
          <p:cNvSpPr>
            <a:spLocks noGrp="1"/>
          </p:cNvSpPr>
          <p:nvPr>
            <p:ph type="sldNum" sz="quarter" idx="12"/>
          </p:nvPr>
        </p:nvSpPr>
        <p:spPr/>
        <p:txBody>
          <a:bodyPr/>
          <a:lstStyle/>
          <a:p>
            <a:fld id="{C4461A5B-FD0F-4E2A-9C32-BF75AEF5B018}" type="slidenum">
              <a:rPr lang="hu-HU" smtClean="0"/>
              <a:t>‹#›</a:t>
            </a:fld>
            <a:endParaRPr lang="hu-HU"/>
          </a:p>
        </p:txBody>
      </p:sp>
    </p:spTree>
    <p:extLst>
      <p:ext uri="{BB962C8B-B14F-4D97-AF65-F5344CB8AC3E}">
        <p14:creationId xmlns:p14="http://schemas.microsoft.com/office/powerpoint/2010/main" val="153522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919CC2A-8ADD-4BAD-A7E1-D232583DADE6}"/>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624B57B4-7D03-4F86-8389-0A19968092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1AC9FF08-C02B-4FC2-931B-CEE906CD0A44}"/>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CE7E2E00-B6BA-47B5-9DF5-714D594C1A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8AE60555-9FAC-4721-ACB5-DBF8D41C23EA}"/>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417AEC60-9CE5-482A-B271-BC84262D7E3B}"/>
              </a:ext>
            </a:extLst>
          </p:cNvPr>
          <p:cNvSpPr>
            <a:spLocks noGrp="1"/>
          </p:cNvSpPr>
          <p:nvPr>
            <p:ph type="dt" sz="half" idx="10"/>
          </p:nvPr>
        </p:nvSpPr>
        <p:spPr/>
        <p:txBody>
          <a:bodyPr/>
          <a:lstStyle/>
          <a:p>
            <a:fld id="{688E5826-C6C4-440C-B24F-CA8A95ED5C89}" type="datetimeFigureOut">
              <a:rPr lang="hu-HU" smtClean="0"/>
              <a:t>2021. 02. 25.</a:t>
            </a:fld>
            <a:endParaRPr lang="hu-HU"/>
          </a:p>
        </p:txBody>
      </p:sp>
      <p:sp>
        <p:nvSpPr>
          <p:cNvPr id="8" name="Élőláb helye 7">
            <a:extLst>
              <a:ext uri="{FF2B5EF4-FFF2-40B4-BE49-F238E27FC236}">
                <a16:creationId xmlns:a16="http://schemas.microsoft.com/office/drawing/2014/main" id="{7A838F9A-8610-4450-B4E4-EA7E1C0D7901}"/>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0A6517FD-56FA-4785-8D46-928B8DEB7F84}"/>
              </a:ext>
            </a:extLst>
          </p:cNvPr>
          <p:cNvSpPr>
            <a:spLocks noGrp="1"/>
          </p:cNvSpPr>
          <p:nvPr>
            <p:ph type="sldNum" sz="quarter" idx="12"/>
          </p:nvPr>
        </p:nvSpPr>
        <p:spPr/>
        <p:txBody>
          <a:bodyPr/>
          <a:lstStyle/>
          <a:p>
            <a:fld id="{C4461A5B-FD0F-4E2A-9C32-BF75AEF5B018}" type="slidenum">
              <a:rPr lang="hu-HU" smtClean="0"/>
              <a:t>‹#›</a:t>
            </a:fld>
            <a:endParaRPr lang="hu-HU"/>
          </a:p>
        </p:txBody>
      </p:sp>
    </p:spTree>
    <p:extLst>
      <p:ext uri="{BB962C8B-B14F-4D97-AF65-F5344CB8AC3E}">
        <p14:creationId xmlns:p14="http://schemas.microsoft.com/office/powerpoint/2010/main" val="340353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2CD551-06F5-4000-8C9F-8028222AD72A}"/>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2FF1F537-C130-4880-9DAA-EBEE3627B08B}"/>
              </a:ext>
            </a:extLst>
          </p:cNvPr>
          <p:cNvSpPr>
            <a:spLocks noGrp="1"/>
          </p:cNvSpPr>
          <p:nvPr>
            <p:ph type="dt" sz="half" idx="10"/>
          </p:nvPr>
        </p:nvSpPr>
        <p:spPr/>
        <p:txBody>
          <a:bodyPr/>
          <a:lstStyle/>
          <a:p>
            <a:fld id="{688E5826-C6C4-440C-B24F-CA8A95ED5C89}" type="datetimeFigureOut">
              <a:rPr lang="hu-HU" smtClean="0"/>
              <a:t>2021. 02. 25.</a:t>
            </a:fld>
            <a:endParaRPr lang="hu-HU"/>
          </a:p>
        </p:txBody>
      </p:sp>
      <p:sp>
        <p:nvSpPr>
          <p:cNvPr id="4" name="Élőláb helye 3">
            <a:extLst>
              <a:ext uri="{FF2B5EF4-FFF2-40B4-BE49-F238E27FC236}">
                <a16:creationId xmlns:a16="http://schemas.microsoft.com/office/drawing/2014/main" id="{0885ABDE-4153-4D46-80A7-03BB8750D3BE}"/>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7347859A-A78C-4860-9B1F-2508A0EA5B70}"/>
              </a:ext>
            </a:extLst>
          </p:cNvPr>
          <p:cNvSpPr>
            <a:spLocks noGrp="1"/>
          </p:cNvSpPr>
          <p:nvPr>
            <p:ph type="sldNum" sz="quarter" idx="12"/>
          </p:nvPr>
        </p:nvSpPr>
        <p:spPr/>
        <p:txBody>
          <a:bodyPr/>
          <a:lstStyle/>
          <a:p>
            <a:fld id="{C4461A5B-FD0F-4E2A-9C32-BF75AEF5B018}" type="slidenum">
              <a:rPr lang="hu-HU" smtClean="0"/>
              <a:t>‹#›</a:t>
            </a:fld>
            <a:endParaRPr lang="hu-HU"/>
          </a:p>
        </p:txBody>
      </p:sp>
    </p:spTree>
    <p:extLst>
      <p:ext uri="{BB962C8B-B14F-4D97-AF65-F5344CB8AC3E}">
        <p14:creationId xmlns:p14="http://schemas.microsoft.com/office/powerpoint/2010/main" val="316651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FC288370-1EB4-4A7F-AA69-97D6A1A61CBB}"/>
              </a:ext>
            </a:extLst>
          </p:cNvPr>
          <p:cNvSpPr>
            <a:spLocks noGrp="1"/>
          </p:cNvSpPr>
          <p:nvPr>
            <p:ph type="dt" sz="half" idx="10"/>
          </p:nvPr>
        </p:nvSpPr>
        <p:spPr/>
        <p:txBody>
          <a:bodyPr/>
          <a:lstStyle/>
          <a:p>
            <a:fld id="{688E5826-C6C4-440C-B24F-CA8A95ED5C89}" type="datetimeFigureOut">
              <a:rPr lang="hu-HU" smtClean="0"/>
              <a:t>2021. 02. 25.</a:t>
            </a:fld>
            <a:endParaRPr lang="hu-HU"/>
          </a:p>
        </p:txBody>
      </p:sp>
      <p:sp>
        <p:nvSpPr>
          <p:cNvPr id="3" name="Élőláb helye 2">
            <a:extLst>
              <a:ext uri="{FF2B5EF4-FFF2-40B4-BE49-F238E27FC236}">
                <a16:creationId xmlns:a16="http://schemas.microsoft.com/office/drawing/2014/main" id="{DDAC4439-18D4-453D-A49A-5474C629E46F}"/>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3C566C5F-2F2B-4388-892F-8E194C6C9B46}"/>
              </a:ext>
            </a:extLst>
          </p:cNvPr>
          <p:cNvSpPr>
            <a:spLocks noGrp="1"/>
          </p:cNvSpPr>
          <p:nvPr>
            <p:ph type="sldNum" sz="quarter" idx="12"/>
          </p:nvPr>
        </p:nvSpPr>
        <p:spPr/>
        <p:txBody>
          <a:bodyPr/>
          <a:lstStyle/>
          <a:p>
            <a:fld id="{C4461A5B-FD0F-4E2A-9C32-BF75AEF5B018}" type="slidenum">
              <a:rPr lang="hu-HU" smtClean="0"/>
              <a:t>‹#›</a:t>
            </a:fld>
            <a:endParaRPr lang="hu-HU"/>
          </a:p>
        </p:txBody>
      </p:sp>
    </p:spTree>
    <p:extLst>
      <p:ext uri="{BB962C8B-B14F-4D97-AF65-F5344CB8AC3E}">
        <p14:creationId xmlns:p14="http://schemas.microsoft.com/office/powerpoint/2010/main" val="16562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8FB3AD2-A614-4D24-861B-284579B12645}"/>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993306D7-84AA-4FEB-8C0B-9DBE4D14CE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B9E69387-802B-4873-986E-0E6F96BF2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893F849E-1FF8-41C7-962A-EBEFD9C1DE70}"/>
              </a:ext>
            </a:extLst>
          </p:cNvPr>
          <p:cNvSpPr>
            <a:spLocks noGrp="1"/>
          </p:cNvSpPr>
          <p:nvPr>
            <p:ph type="dt" sz="half" idx="10"/>
          </p:nvPr>
        </p:nvSpPr>
        <p:spPr/>
        <p:txBody>
          <a:bodyPr/>
          <a:lstStyle/>
          <a:p>
            <a:fld id="{688E5826-C6C4-440C-B24F-CA8A95ED5C89}" type="datetimeFigureOut">
              <a:rPr lang="hu-HU" smtClean="0"/>
              <a:t>2021. 02. 25.</a:t>
            </a:fld>
            <a:endParaRPr lang="hu-HU"/>
          </a:p>
        </p:txBody>
      </p:sp>
      <p:sp>
        <p:nvSpPr>
          <p:cNvPr id="6" name="Élőláb helye 5">
            <a:extLst>
              <a:ext uri="{FF2B5EF4-FFF2-40B4-BE49-F238E27FC236}">
                <a16:creationId xmlns:a16="http://schemas.microsoft.com/office/drawing/2014/main" id="{55C8C395-5FD1-4165-9F5F-BACA589F47C0}"/>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D3AAF523-F86A-4492-BFAE-67057C3B4B1F}"/>
              </a:ext>
            </a:extLst>
          </p:cNvPr>
          <p:cNvSpPr>
            <a:spLocks noGrp="1"/>
          </p:cNvSpPr>
          <p:nvPr>
            <p:ph type="sldNum" sz="quarter" idx="12"/>
          </p:nvPr>
        </p:nvSpPr>
        <p:spPr/>
        <p:txBody>
          <a:bodyPr/>
          <a:lstStyle/>
          <a:p>
            <a:fld id="{C4461A5B-FD0F-4E2A-9C32-BF75AEF5B018}" type="slidenum">
              <a:rPr lang="hu-HU" smtClean="0"/>
              <a:t>‹#›</a:t>
            </a:fld>
            <a:endParaRPr lang="hu-HU"/>
          </a:p>
        </p:txBody>
      </p:sp>
    </p:spTree>
    <p:extLst>
      <p:ext uri="{BB962C8B-B14F-4D97-AF65-F5344CB8AC3E}">
        <p14:creationId xmlns:p14="http://schemas.microsoft.com/office/powerpoint/2010/main" val="15335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8EAA8C2-C56B-4A38-92C0-A34F350F33C0}"/>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7FFADDBC-18A7-4036-A862-C9D9979B8A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0E191974-E780-4238-BB00-44D7CC960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23FDFC0A-01C1-47AA-95AA-EBA8278135AB}"/>
              </a:ext>
            </a:extLst>
          </p:cNvPr>
          <p:cNvSpPr>
            <a:spLocks noGrp="1"/>
          </p:cNvSpPr>
          <p:nvPr>
            <p:ph type="dt" sz="half" idx="10"/>
          </p:nvPr>
        </p:nvSpPr>
        <p:spPr/>
        <p:txBody>
          <a:bodyPr/>
          <a:lstStyle/>
          <a:p>
            <a:fld id="{688E5826-C6C4-440C-B24F-CA8A95ED5C89}" type="datetimeFigureOut">
              <a:rPr lang="hu-HU" smtClean="0"/>
              <a:t>2021. 02. 25.</a:t>
            </a:fld>
            <a:endParaRPr lang="hu-HU"/>
          </a:p>
        </p:txBody>
      </p:sp>
      <p:sp>
        <p:nvSpPr>
          <p:cNvPr id="6" name="Élőláb helye 5">
            <a:extLst>
              <a:ext uri="{FF2B5EF4-FFF2-40B4-BE49-F238E27FC236}">
                <a16:creationId xmlns:a16="http://schemas.microsoft.com/office/drawing/2014/main" id="{153BB893-2D29-4051-815C-4C0450D99D5F}"/>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F5D89311-EA98-40A5-9BBE-77FD1D4D3259}"/>
              </a:ext>
            </a:extLst>
          </p:cNvPr>
          <p:cNvSpPr>
            <a:spLocks noGrp="1"/>
          </p:cNvSpPr>
          <p:nvPr>
            <p:ph type="sldNum" sz="quarter" idx="12"/>
          </p:nvPr>
        </p:nvSpPr>
        <p:spPr/>
        <p:txBody>
          <a:bodyPr/>
          <a:lstStyle/>
          <a:p>
            <a:fld id="{C4461A5B-FD0F-4E2A-9C32-BF75AEF5B018}" type="slidenum">
              <a:rPr lang="hu-HU" smtClean="0"/>
              <a:t>‹#›</a:t>
            </a:fld>
            <a:endParaRPr lang="hu-HU"/>
          </a:p>
        </p:txBody>
      </p:sp>
    </p:spTree>
    <p:extLst>
      <p:ext uri="{BB962C8B-B14F-4D97-AF65-F5344CB8AC3E}">
        <p14:creationId xmlns:p14="http://schemas.microsoft.com/office/powerpoint/2010/main" val="263367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75007F57-D4C5-4387-B4B1-75D1B8D29B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2A9D3384-64EF-4489-9E6D-A4BE5013D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2420575-BF28-457A-9E7C-0C3A8C389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E5826-C6C4-440C-B24F-CA8A95ED5C89}" type="datetimeFigureOut">
              <a:rPr lang="hu-HU" smtClean="0"/>
              <a:t>2021. 02. 25.</a:t>
            </a:fld>
            <a:endParaRPr lang="hu-HU"/>
          </a:p>
        </p:txBody>
      </p:sp>
      <p:sp>
        <p:nvSpPr>
          <p:cNvPr id="5" name="Élőláb helye 4">
            <a:extLst>
              <a:ext uri="{FF2B5EF4-FFF2-40B4-BE49-F238E27FC236}">
                <a16:creationId xmlns:a16="http://schemas.microsoft.com/office/drawing/2014/main" id="{B2829EDD-5F49-4DA3-A1AC-48AC8D2A2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09B4AAE3-92A1-40CE-B7F4-A256F4256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61A5B-FD0F-4E2A-9C32-BF75AEF5B018}" type="slidenum">
              <a:rPr lang="hu-HU" smtClean="0"/>
              <a:t>‹#›</a:t>
            </a:fld>
            <a:endParaRPr lang="hu-HU"/>
          </a:p>
        </p:txBody>
      </p:sp>
    </p:spTree>
    <p:extLst>
      <p:ext uri="{BB962C8B-B14F-4D97-AF65-F5344CB8AC3E}">
        <p14:creationId xmlns:p14="http://schemas.microsoft.com/office/powerpoint/2010/main" val="1927844575"/>
      </p:ext>
    </p:extLst>
  </p:cSld>
  <p:clrMap bg1="lt1" tx1="dk1" bg2="lt2" tx2="dk2" accent1="accent1" accent2="accent2" accent3="accent3" accent4="accent4" accent5="accent5" accent6="accent6" hlink="hlink" folHlink="folHlink"/>
  <p:sldLayoutIdLst>
    <p:sldLayoutId id="2147483661" r:id="rId1"/>
    <p:sldLayoutId id="214748380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1C1C1"/>
            </a:gs>
            <a:gs pos="100000">
              <a:srgbClr val="DCDCDC"/>
            </a:gs>
            <a:gs pos="0">
              <a:schemeClr val="bg1">
                <a:tint val="90000"/>
                <a:lumMod val="110000"/>
              </a:schemeClr>
            </a:gs>
            <a:gs pos="96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039A3A66-4BD3-4B2A-9561-73A0DE79A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88166785-CBDC-4388-9DC2-A90FC13844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07FA511-EEA2-4B0F-87FD-D6D93F2A1E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5BEF0-E260-4D97-A2F4-3D876E1679EE}" type="datetimeFigureOut">
              <a:rPr lang="hu-HU" smtClean="0"/>
              <a:t>2021. 02. 25.</a:t>
            </a:fld>
            <a:endParaRPr lang="hu-HU"/>
          </a:p>
        </p:txBody>
      </p:sp>
      <p:sp>
        <p:nvSpPr>
          <p:cNvPr id="5" name="Élőláb helye 4">
            <a:extLst>
              <a:ext uri="{FF2B5EF4-FFF2-40B4-BE49-F238E27FC236}">
                <a16:creationId xmlns:a16="http://schemas.microsoft.com/office/drawing/2014/main" id="{4842CE46-E05C-4B23-9962-CAF988C0E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A5604C00-2DA0-4DC5-A57B-7EADC9EFBF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81A29-6BBE-46C5-A06E-AC36AA8CA9F7}" type="slidenum">
              <a:rPr lang="hu-HU" smtClean="0"/>
              <a:t>‹#›</a:t>
            </a:fld>
            <a:endParaRPr lang="hu-HU"/>
          </a:p>
        </p:txBody>
      </p:sp>
    </p:spTree>
    <p:extLst>
      <p:ext uri="{BB962C8B-B14F-4D97-AF65-F5344CB8AC3E}">
        <p14:creationId xmlns:p14="http://schemas.microsoft.com/office/powerpoint/2010/main" val="681433166"/>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88E5826-C6C4-440C-B24F-CA8A95ED5C89}" type="datetimeFigureOut">
              <a:rPr lang="hu-HU" smtClean="0"/>
              <a:t>2021. 02. 25.</a:t>
            </a:fld>
            <a:endParaRPr lang="hu-H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hu-H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4461A5B-FD0F-4E2A-9C32-BF75AEF5B018}" type="slidenum">
              <a:rPr lang="hu-HU" smtClean="0"/>
              <a:t>‹#›</a:t>
            </a:fld>
            <a:endParaRPr lang="hu-HU"/>
          </a:p>
        </p:txBody>
      </p:sp>
    </p:spTree>
    <p:extLst>
      <p:ext uri="{BB962C8B-B14F-4D97-AF65-F5344CB8AC3E}">
        <p14:creationId xmlns:p14="http://schemas.microsoft.com/office/powerpoint/2010/main" val="140328344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0GVFF6tzCLI&amp;feature=youtu.be" TargetMode="Externa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4.xml"/><Relationship Id="rId4" Type="http://schemas.openxmlformats.org/officeDocument/2006/relationships/hyperlink" Target="https://love.kgyt.e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zis 1"/>
          <p:cNvSpPr/>
          <p:nvPr/>
        </p:nvSpPr>
        <p:spPr>
          <a:xfrm>
            <a:off x="1739723" y="181846"/>
            <a:ext cx="3589760" cy="288515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DIGITÁLIS HITTANÓRA</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3" name="Ellipszis 2"/>
          <p:cNvSpPr/>
          <p:nvPr/>
        </p:nvSpPr>
        <p:spPr>
          <a:xfrm>
            <a:off x="7703820" y="181846"/>
            <a:ext cx="3589760" cy="288515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ÁLDÁS, BÉKESSÉG!</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4" name="Szövegdoboz 5"/>
          <p:cNvSpPr txBox="1">
            <a:spLocks noChangeArrowheads="1"/>
          </p:cNvSpPr>
          <p:nvPr/>
        </p:nvSpPr>
        <p:spPr bwMode="auto">
          <a:xfrm>
            <a:off x="1084408" y="3429000"/>
            <a:ext cx="10587995" cy="2677656"/>
          </a:xfrm>
          <a:prstGeom prst="rect">
            <a:avLst/>
          </a:prstGeom>
          <a:solidFill>
            <a:schemeClr val="accent1">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4400" dirty="0">
                <a:solidFill>
                  <a:schemeClr val="bg1"/>
                </a:solidFill>
                <a:cs typeface="Arial" panose="020B0604020202020204" pitchFamily="34" charset="0"/>
              </a:rPr>
              <a:t>A mai óra témája:</a:t>
            </a:r>
          </a:p>
          <a:p>
            <a:pPr algn="ctr" eaLnBrk="1" hangingPunct="1"/>
            <a:r>
              <a:rPr lang="hu-HU" altLang="hu-HU" sz="4400" b="1" dirty="0">
                <a:solidFill>
                  <a:schemeClr val="bg1"/>
                </a:solidFill>
                <a:cs typeface="Arial" panose="020B0604020202020204" pitchFamily="34" charset="0"/>
              </a:rPr>
              <a:t>Hogyan fejezhetem ki a szeretetemet? </a:t>
            </a:r>
          </a:p>
          <a:p>
            <a:pPr algn="ctr" eaLnBrk="1" hangingPunct="1"/>
            <a:r>
              <a:rPr lang="hu-HU" altLang="hu-HU" sz="4400" b="1" dirty="0">
                <a:solidFill>
                  <a:schemeClr val="bg1"/>
                </a:solidFill>
                <a:cs typeface="Arial" panose="020B0604020202020204" pitchFamily="34" charset="0"/>
              </a:rPr>
              <a:t>(olvasmány)</a:t>
            </a:r>
          </a:p>
          <a:p>
            <a:pPr algn="ctr"/>
            <a:r>
              <a:rPr lang="hu-HU" altLang="hu-HU" sz="3600" b="1" dirty="0">
                <a:solidFill>
                  <a:schemeClr val="bg1"/>
                </a:solidFill>
                <a:cs typeface="Arial" panose="020B0604020202020204" pitchFamily="34" charset="0"/>
              </a:rPr>
              <a:t>(1Korinthus 13)</a:t>
            </a:r>
          </a:p>
        </p:txBody>
      </p:sp>
    </p:spTree>
    <p:extLst>
      <p:ext uri="{BB962C8B-B14F-4D97-AF65-F5344CB8AC3E}">
        <p14:creationId xmlns:p14="http://schemas.microsoft.com/office/powerpoint/2010/main" val="37515378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E4E33E0-5BDA-479D-AECA-B221D9721689}"/>
              </a:ext>
            </a:extLst>
          </p:cNvPr>
          <p:cNvSpPr>
            <a:spLocks noGrp="1"/>
          </p:cNvSpPr>
          <p:nvPr>
            <p:ph idx="1"/>
          </p:nvPr>
        </p:nvSpPr>
        <p:spPr>
          <a:xfrm>
            <a:off x="6096000" y="1850506"/>
            <a:ext cx="5304608" cy="2298018"/>
          </a:xfrm>
        </p:spPr>
        <p:txBody>
          <a:bodyPr>
            <a:normAutofit/>
          </a:bodyPr>
          <a:lstStyle/>
          <a:p>
            <a:pPr marL="45720" indent="0" algn="ctr">
              <a:buNone/>
            </a:pPr>
            <a:r>
              <a:rPr lang="hu-HU" sz="2000" dirty="0">
                <a:solidFill>
                  <a:schemeClr val="tx1"/>
                </a:solidFill>
                <a:latin typeface="Arial" panose="020B0604020202020204" pitchFamily="34" charset="0"/>
                <a:cs typeface="Arial" panose="020B0604020202020204" pitchFamily="34" charset="0"/>
              </a:rPr>
              <a:t>Amikor Dorka konfirmáció után bekerült az ifibe, meglepő volt számára, hogy a fiatalok egymást öleléssel köszöntik az alkalom kezdetén. Először furcsa volt számára ez s közelség, azonban pár hónap elteltével már ő is hasonlóan tett. Rájött arra, hogy számtalan barátja öleléssel tudja a leginkább kifejezni szeretetét.</a:t>
            </a:r>
          </a:p>
        </p:txBody>
      </p:sp>
      <p:pic>
        <p:nvPicPr>
          <p:cNvPr id="5" name="Kép 4" descr="A képen víz, égbolt, személy, kültéri látható&#10;&#10;Automatikusan generált leírás">
            <a:extLst>
              <a:ext uri="{FF2B5EF4-FFF2-40B4-BE49-F238E27FC236}">
                <a16:creationId xmlns:a16="http://schemas.microsoft.com/office/drawing/2014/main" id="{3C9319D1-FB0E-4A08-A6F3-1B8A04F8F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398" y="1451930"/>
            <a:ext cx="4642757" cy="3095171"/>
          </a:xfrm>
          <a:prstGeom prst="rect">
            <a:avLst/>
          </a:prstGeom>
        </p:spPr>
      </p:pic>
      <p:sp>
        <p:nvSpPr>
          <p:cNvPr id="7" name="Cím 1">
            <a:extLst>
              <a:ext uri="{FF2B5EF4-FFF2-40B4-BE49-F238E27FC236}">
                <a16:creationId xmlns:a16="http://schemas.microsoft.com/office/drawing/2014/main" id="{DB67D5A2-4811-4291-B4E6-3C1E0AA12D79}"/>
              </a:ext>
            </a:extLst>
          </p:cNvPr>
          <p:cNvSpPr txBox="1">
            <a:spLocks/>
          </p:cNvSpPr>
          <p:nvPr/>
        </p:nvSpPr>
        <p:spPr>
          <a:xfrm>
            <a:off x="1143000" y="443048"/>
            <a:ext cx="7151914"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hu-HU" sz="2800" b="1" dirty="0">
                <a:solidFill>
                  <a:schemeClr val="tx1"/>
                </a:solidFill>
                <a:latin typeface="Arial" panose="020B0604020202020204" pitchFamily="34" charset="0"/>
                <a:cs typeface="Arial" panose="020B0604020202020204" pitchFamily="34" charset="0"/>
              </a:rPr>
              <a:t>Szeretetnyelv: testi érintés</a:t>
            </a:r>
          </a:p>
        </p:txBody>
      </p:sp>
      <p:pic>
        <p:nvPicPr>
          <p:cNvPr id="8" name="Kép 7">
            <a:extLst>
              <a:ext uri="{FF2B5EF4-FFF2-40B4-BE49-F238E27FC236}">
                <a16:creationId xmlns:a16="http://schemas.microsoft.com/office/drawing/2014/main" id="{0824E388-94C6-472A-8A33-F78DEE448944}"/>
              </a:ext>
            </a:extLst>
          </p:cNvPr>
          <p:cNvPicPr>
            <a:picLocks noChangeAspect="1"/>
          </p:cNvPicPr>
          <p:nvPr/>
        </p:nvPicPr>
        <p:blipFill>
          <a:blip r:embed="rId3"/>
          <a:stretch>
            <a:fillRect/>
          </a:stretch>
        </p:blipFill>
        <p:spPr>
          <a:xfrm>
            <a:off x="10579728" y="5335813"/>
            <a:ext cx="1372005" cy="1368000"/>
          </a:xfrm>
          <a:prstGeom prst="rect">
            <a:avLst/>
          </a:prstGeom>
        </p:spPr>
      </p:pic>
      <p:sp>
        <p:nvSpPr>
          <p:cNvPr id="2" name="Téglalap 1">
            <a:extLst>
              <a:ext uri="{FF2B5EF4-FFF2-40B4-BE49-F238E27FC236}">
                <a16:creationId xmlns:a16="http://schemas.microsoft.com/office/drawing/2014/main" id="{35A3FAD4-86C1-4E97-8CA3-0ABE0D2DC133}"/>
              </a:ext>
            </a:extLst>
          </p:cNvPr>
          <p:cNvSpPr/>
          <p:nvPr/>
        </p:nvSpPr>
        <p:spPr>
          <a:xfrm>
            <a:off x="3174273" y="4817317"/>
            <a:ext cx="6497683" cy="1200329"/>
          </a:xfrm>
          <a:prstGeom prst="rect">
            <a:avLst/>
          </a:prstGeom>
          <a:solidFill>
            <a:schemeClr val="accent2">
              <a:lumMod val="60000"/>
              <a:lumOff val="40000"/>
            </a:schemeClr>
          </a:solidFill>
        </p:spPr>
        <p:txBody>
          <a:bodyPr wrap="square">
            <a:spAutoFit/>
          </a:bodyPr>
          <a:lstStyle/>
          <a:p>
            <a:pPr marL="45720" indent="0" algn="ctr">
              <a:buNone/>
            </a:pPr>
            <a:r>
              <a:rPr lang="hu-HU" b="1" dirty="0">
                <a:latin typeface="Arial" panose="020B0604020202020204" pitchFamily="34" charset="0"/>
                <a:cs typeface="Arial" panose="020B0604020202020204" pitchFamily="34" charset="0"/>
              </a:rPr>
              <a:t>Az átölelés, hátba veregetés, kézfogás, a kar, váll vagy az arc figyelmes megérintése a szeretet vagy törődés kifejezése lehet. Egy-egy kedves mozdulat többet mond száz szónál.</a:t>
            </a:r>
          </a:p>
        </p:txBody>
      </p:sp>
    </p:spTree>
    <p:extLst>
      <p:ext uri="{BB962C8B-B14F-4D97-AF65-F5344CB8AC3E}">
        <p14:creationId xmlns:p14="http://schemas.microsoft.com/office/powerpoint/2010/main" val="48771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E4E33E0-5BDA-479D-AECA-B221D9721689}"/>
              </a:ext>
            </a:extLst>
          </p:cNvPr>
          <p:cNvSpPr>
            <a:spLocks noGrp="1"/>
          </p:cNvSpPr>
          <p:nvPr>
            <p:ph idx="1"/>
          </p:nvPr>
        </p:nvSpPr>
        <p:spPr>
          <a:xfrm>
            <a:off x="5771842" y="1646885"/>
            <a:ext cx="5635266" cy="3055744"/>
          </a:xfrm>
        </p:spPr>
        <p:txBody>
          <a:bodyPr>
            <a:noAutofit/>
          </a:bodyPr>
          <a:lstStyle/>
          <a:p>
            <a:pPr marL="45720" indent="0" algn="ctr">
              <a:buNone/>
            </a:pPr>
            <a:r>
              <a:rPr lang="hu-HU" sz="2000" dirty="0">
                <a:solidFill>
                  <a:schemeClr val="tx1"/>
                </a:solidFill>
                <a:latin typeface="Arial" panose="020B0604020202020204" pitchFamily="34" charset="0"/>
                <a:cs typeface="Arial" panose="020B0604020202020204" pitchFamily="34" charset="0"/>
              </a:rPr>
              <a:t>Márk szülei már négy éve elváltak, a fiú édesanyjával Budapesten élt. Márk továbbtanulásra készült, egy informatikai technikumba jelentkezett. Már szeptember óta magántanárhoz járt, hogy eredményesen sikerüljön a felvételi. Amikor a fiú megtudta, hogy célt ért a hosszú küzdelem és felvették, először édesapjával akarta megosztani az elért sikert. Már régen elképzelte, ahogy elmondja a hírt édesapjának, apja büszke lesz rá, és megdicséri. Vágyott apja dicséretére.</a:t>
            </a:r>
          </a:p>
        </p:txBody>
      </p:sp>
      <p:pic>
        <p:nvPicPr>
          <p:cNvPr id="4" name="Picture 2">
            <a:extLst>
              <a:ext uri="{FF2B5EF4-FFF2-40B4-BE49-F238E27FC236}">
                <a16:creationId xmlns:a16="http://schemas.microsoft.com/office/drawing/2014/main" id="{B41A9C20-DA05-45EA-A29E-5B99E1874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94" y="1565421"/>
            <a:ext cx="3995783" cy="2870440"/>
          </a:xfrm>
          <a:prstGeom prst="rect">
            <a:avLst/>
          </a:prstGeom>
          <a:noFill/>
          <a:extLst>
            <a:ext uri="{909E8E84-426E-40DD-AFC4-6F175D3DCCD1}">
              <a14:hiddenFill xmlns:a14="http://schemas.microsoft.com/office/drawing/2010/main">
                <a:solidFill>
                  <a:srgbClr val="FFFFFF"/>
                </a:solidFill>
              </a14:hiddenFill>
            </a:ext>
          </a:extLst>
        </p:spPr>
      </p:pic>
      <p:sp>
        <p:nvSpPr>
          <p:cNvPr id="7" name="Cím 1">
            <a:extLst>
              <a:ext uri="{FF2B5EF4-FFF2-40B4-BE49-F238E27FC236}">
                <a16:creationId xmlns:a16="http://schemas.microsoft.com/office/drawing/2014/main" id="{5B063B47-CA12-432A-9837-B1BFACC990DD}"/>
              </a:ext>
            </a:extLst>
          </p:cNvPr>
          <p:cNvSpPr txBox="1">
            <a:spLocks/>
          </p:cNvSpPr>
          <p:nvPr/>
        </p:nvSpPr>
        <p:spPr>
          <a:xfrm>
            <a:off x="1143000" y="443048"/>
            <a:ext cx="7151914"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hu-HU" sz="2800" b="1" dirty="0">
                <a:solidFill>
                  <a:schemeClr val="tx1"/>
                </a:solidFill>
                <a:latin typeface="Arial" panose="020B0604020202020204" pitchFamily="34" charset="0"/>
                <a:cs typeface="Arial" panose="020B0604020202020204" pitchFamily="34" charset="0"/>
              </a:rPr>
              <a:t>Szeretetnyelv: elismerő szavak</a:t>
            </a:r>
          </a:p>
        </p:txBody>
      </p:sp>
      <p:pic>
        <p:nvPicPr>
          <p:cNvPr id="8" name="Kép 7">
            <a:extLst>
              <a:ext uri="{FF2B5EF4-FFF2-40B4-BE49-F238E27FC236}">
                <a16:creationId xmlns:a16="http://schemas.microsoft.com/office/drawing/2014/main" id="{6EB2777D-82A0-4147-BF2D-16C47B466356}"/>
              </a:ext>
            </a:extLst>
          </p:cNvPr>
          <p:cNvPicPr>
            <a:picLocks noChangeAspect="1"/>
          </p:cNvPicPr>
          <p:nvPr/>
        </p:nvPicPr>
        <p:blipFill>
          <a:blip r:embed="rId3"/>
          <a:stretch>
            <a:fillRect/>
          </a:stretch>
        </p:blipFill>
        <p:spPr>
          <a:xfrm>
            <a:off x="10481254" y="5222830"/>
            <a:ext cx="1372005" cy="1368000"/>
          </a:xfrm>
          <a:prstGeom prst="rect">
            <a:avLst/>
          </a:prstGeom>
        </p:spPr>
      </p:pic>
      <p:sp>
        <p:nvSpPr>
          <p:cNvPr id="2" name="Téglalap 1">
            <a:extLst>
              <a:ext uri="{FF2B5EF4-FFF2-40B4-BE49-F238E27FC236}">
                <a16:creationId xmlns:a16="http://schemas.microsoft.com/office/drawing/2014/main" id="{C3B8918C-01A6-411C-A392-8F1E8C0E3BAE}"/>
              </a:ext>
            </a:extLst>
          </p:cNvPr>
          <p:cNvSpPr/>
          <p:nvPr/>
        </p:nvSpPr>
        <p:spPr>
          <a:xfrm>
            <a:off x="2666234" y="5101089"/>
            <a:ext cx="6859531" cy="1077218"/>
          </a:xfrm>
          <a:prstGeom prst="rect">
            <a:avLst/>
          </a:prstGeom>
          <a:solidFill>
            <a:schemeClr val="accent2">
              <a:lumMod val="60000"/>
              <a:lumOff val="40000"/>
            </a:schemeClr>
          </a:solidFill>
        </p:spPr>
        <p:txBody>
          <a:bodyPr wrap="square">
            <a:spAutoFit/>
          </a:bodyPr>
          <a:lstStyle/>
          <a:p>
            <a:pPr marL="45720" indent="0" algn="ctr">
              <a:buNone/>
            </a:pPr>
            <a:r>
              <a:rPr lang="hu-HU" sz="1600" b="1" dirty="0">
                <a:latin typeface="Arial" panose="020B0604020202020204" pitchFamily="34" charset="0"/>
                <a:cs typeface="Arial" panose="020B0604020202020204" pitchFamily="34" charset="0"/>
              </a:rPr>
              <a:t>Elismerni a másik munkáját, segítségét, igyekezetét. Ezek az elismerő szavak. Vagy egyszerűen kifejezni azt, hogy milyen jó, hogy a másik hűséges barát; olyan, akire mindig számítani lehet. Az érkező dicséret megerősíti és elmélyíti a szeretetet.</a:t>
            </a:r>
          </a:p>
        </p:txBody>
      </p:sp>
    </p:spTree>
    <p:extLst>
      <p:ext uri="{BB962C8B-B14F-4D97-AF65-F5344CB8AC3E}">
        <p14:creationId xmlns:p14="http://schemas.microsoft.com/office/powerpoint/2010/main" val="134047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2">
            <a:extLst>
              <a:ext uri="{FF2B5EF4-FFF2-40B4-BE49-F238E27FC236}">
                <a16:creationId xmlns:a16="http://schemas.microsoft.com/office/drawing/2014/main" id="{3971BD49-A85A-4F86-9AE8-772F21E13974}"/>
              </a:ext>
            </a:extLst>
          </p:cNvPr>
          <p:cNvSpPr txBox="1">
            <a:spLocks/>
          </p:cNvSpPr>
          <p:nvPr/>
        </p:nvSpPr>
        <p:spPr>
          <a:xfrm>
            <a:off x="4636505" y="1344688"/>
            <a:ext cx="6008087" cy="1099181"/>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lnSpc>
                <a:spcPct val="120000"/>
              </a:lnSpc>
              <a:buFont typeface="Corbel" pitchFamily="34" charset="0"/>
              <a:buNone/>
            </a:pPr>
            <a:r>
              <a:rPr lang="hu-HU" sz="1800" dirty="0">
                <a:solidFill>
                  <a:schemeClr val="tx1"/>
                </a:solidFill>
                <a:latin typeface="Arial" panose="020B0604020202020204" pitchFamily="34" charset="0"/>
                <a:cs typeface="Arial" panose="020B0604020202020204" pitchFamily="34" charset="0"/>
              </a:rPr>
              <a:t>A különböző szeretetnyelvek rámutatnak arra, hogy a szeretetet kifejezni, és megérteni, hogy a másik milyen szeretetre vágyik, nem olyan egyszerű. </a:t>
            </a:r>
          </a:p>
          <a:p>
            <a:pPr marL="45720" indent="0" algn="ctr">
              <a:lnSpc>
                <a:spcPct val="120000"/>
              </a:lnSpc>
              <a:buFont typeface="Corbel" pitchFamily="34" charset="0"/>
              <a:buNone/>
            </a:pPr>
            <a:endParaRPr lang="hu-HU" sz="1800" dirty="0">
              <a:solidFill>
                <a:schemeClr val="tx1"/>
              </a:solidFill>
              <a:latin typeface="Arial" panose="020B0604020202020204" pitchFamily="34" charset="0"/>
              <a:cs typeface="Arial" panose="020B0604020202020204" pitchFamily="34" charset="0"/>
            </a:endParaRPr>
          </a:p>
        </p:txBody>
      </p:sp>
      <p:pic>
        <p:nvPicPr>
          <p:cNvPr id="6" name="Kép 5" descr="A képen égbolt, természet, kültéri, felhő látható&#10;&#10;Automatikusan generált leírás">
            <a:extLst>
              <a:ext uri="{FF2B5EF4-FFF2-40B4-BE49-F238E27FC236}">
                <a16:creationId xmlns:a16="http://schemas.microsoft.com/office/drawing/2014/main" id="{FCF6C941-2E0E-42D9-B186-E35E35A7DA04}"/>
              </a:ext>
            </a:extLst>
          </p:cNvPr>
          <p:cNvPicPr>
            <a:picLocks noChangeAspect="1"/>
          </p:cNvPicPr>
          <p:nvPr/>
        </p:nvPicPr>
        <p:blipFill rotWithShape="1">
          <a:blip r:embed="rId2">
            <a:extLst>
              <a:ext uri="{28A0092B-C50C-407E-A947-70E740481C1C}">
                <a14:useLocalDpi xmlns:a14="http://schemas.microsoft.com/office/drawing/2010/main" val="0"/>
              </a:ext>
            </a:extLst>
          </a:blip>
          <a:srcRect r="40702"/>
          <a:stretch/>
        </p:blipFill>
        <p:spPr>
          <a:xfrm>
            <a:off x="497675" y="1814199"/>
            <a:ext cx="3771152" cy="3590564"/>
          </a:xfrm>
          <a:prstGeom prst="rect">
            <a:avLst/>
          </a:prstGeom>
        </p:spPr>
      </p:pic>
      <p:sp>
        <p:nvSpPr>
          <p:cNvPr id="2" name="Téglalap 1">
            <a:extLst>
              <a:ext uri="{FF2B5EF4-FFF2-40B4-BE49-F238E27FC236}">
                <a16:creationId xmlns:a16="http://schemas.microsoft.com/office/drawing/2014/main" id="{2A72F2AD-9C75-492C-8EDB-CF2EAA42E3C5}"/>
              </a:ext>
            </a:extLst>
          </p:cNvPr>
          <p:cNvSpPr/>
          <p:nvPr/>
        </p:nvSpPr>
        <p:spPr>
          <a:xfrm>
            <a:off x="2547257" y="816594"/>
            <a:ext cx="6096221" cy="461665"/>
          </a:xfrm>
          <a:prstGeom prst="rect">
            <a:avLst/>
          </a:prstGeom>
        </p:spPr>
        <p:txBody>
          <a:bodyPr wrap="none">
            <a:spAutoFit/>
          </a:bodyPr>
          <a:lstStyle/>
          <a:p>
            <a:pPr marL="45720" indent="0" algn="ctr">
              <a:buFont typeface="Corbel" pitchFamily="34" charset="0"/>
              <a:buNone/>
            </a:pPr>
            <a:r>
              <a:rPr lang="hu-HU" sz="2400" b="1" dirty="0">
                <a:latin typeface="Arial" panose="020B0604020202020204" pitchFamily="34" charset="0"/>
                <a:cs typeface="Arial" panose="020B0604020202020204" pitchFamily="34" charset="0"/>
              </a:rPr>
              <a:t>Hogyan tudom kifejezni a szeretetemet?</a:t>
            </a:r>
          </a:p>
        </p:txBody>
      </p:sp>
      <p:sp>
        <p:nvSpPr>
          <p:cNvPr id="3" name="Téglalap 2">
            <a:extLst>
              <a:ext uri="{FF2B5EF4-FFF2-40B4-BE49-F238E27FC236}">
                <a16:creationId xmlns:a16="http://schemas.microsoft.com/office/drawing/2014/main" id="{1FBE7A76-47DA-42C7-B81B-8CB0F7619E75}"/>
              </a:ext>
            </a:extLst>
          </p:cNvPr>
          <p:cNvSpPr/>
          <p:nvPr/>
        </p:nvSpPr>
        <p:spPr>
          <a:xfrm>
            <a:off x="4548592" y="2686151"/>
            <a:ext cx="6375765" cy="923330"/>
          </a:xfrm>
          <a:prstGeom prst="rect">
            <a:avLst/>
          </a:prstGeom>
        </p:spPr>
        <p:txBody>
          <a:bodyPr wrap="square">
            <a:spAutoFit/>
          </a:bodyPr>
          <a:lstStyle/>
          <a:p>
            <a:pPr marL="45720" indent="0" algn="ctr">
              <a:buFont typeface="Corbel" pitchFamily="34" charset="0"/>
              <a:buNone/>
            </a:pPr>
            <a:r>
              <a:rPr lang="hu-HU" dirty="0">
                <a:latin typeface="Arial" panose="020B0604020202020204" pitchFamily="34" charset="0"/>
                <a:cs typeface="Arial" panose="020B0604020202020204" pitchFamily="34" charset="0"/>
              </a:rPr>
              <a:t>Miután sokat foglalkoztunk a szeretet kifejezési formáival, fel kell tennünk a kérdést, hogy mi is valójában a szeretet. Van a szeretetnek definíciója, mértéke, formája?</a:t>
            </a:r>
          </a:p>
        </p:txBody>
      </p:sp>
      <p:sp>
        <p:nvSpPr>
          <p:cNvPr id="5" name="Téglalap 4">
            <a:extLst>
              <a:ext uri="{FF2B5EF4-FFF2-40B4-BE49-F238E27FC236}">
                <a16:creationId xmlns:a16="http://schemas.microsoft.com/office/drawing/2014/main" id="{9CDB9ECB-F8F1-4C02-95BB-E23AC00CED8A}"/>
              </a:ext>
            </a:extLst>
          </p:cNvPr>
          <p:cNvSpPr/>
          <p:nvPr/>
        </p:nvSpPr>
        <p:spPr>
          <a:xfrm>
            <a:off x="4548592" y="3609481"/>
            <a:ext cx="6096000" cy="2031325"/>
          </a:xfrm>
          <a:prstGeom prst="rect">
            <a:avLst/>
          </a:prstGeom>
        </p:spPr>
        <p:txBody>
          <a:bodyPr>
            <a:spAutoFit/>
          </a:bodyPr>
          <a:lstStyle/>
          <a:p>
            <a:pPr marL="45720" indent="0" algn="ctr">
              <a:buFont typeface="Corbel" pitchFamily="34" charset="0"/>
              <a:buNone/>
            </a:pPr>
            <a:endParaRPr lang="hu-HU" dirty="0">
              <a:latin typeface="Arial" panose="020B0604020202020204" pitchFamily="34" charset="0"/>
              <a:cs typeface="Arial" panose="020B0604020202020204" pitchFamily="34" charset="0"/>
            </a:endParaRPr>
          </a:p>
          <a:p>
            <a:pPr marL="45720" indent="0" algn="ctr">
              <a:buFont typeface="Corbel" pitchFamily="34" charset="0"/>
              <a:buNone/>
            </a:pPr>
            <a:r>
              <a:rPr lang="hu-HU" dirty="0">
                <a:latin typeface="Arial" panose="020B0604020202020204" pitchFamily="34" charset="0"/>
                <a:cs typeface="Arial" panose="020B0604020202020204" pitchFamily="34" charset="0"/>
              </a:rPr>
              <a:t>Pál apostol a korinthusi gyülekezetnek egy himnusz formájában beszél a szeretetről. A gyülekezetnek írt levelében erős képek és csodaszép megfogalmazások segítségével ír az igazi, mély isteni szeretetről. </a:t>
            </a:r>
          </a:p>
          <a:p>
            <a:pPr marL="45720" indent="0" algn="ctr">
              <a:buFont typeface="Corbel" pitchFamily="34" charset="0"/>
              <a:buNone/>
            </a:pPr>
            <a:endParaRPr lang="hu-HU" dirty="0">
              <a:latin typeface="Arial" panose="020B0604020202020204" pitchFamily="34" charset="0"/>
              <a:cs typeface="Arial" panose="020B0604020202020204" pitchFamily="34" charset="0"/>
            </a:endParaRPr>
          </a:p>
          <a:p>
            <a:pPr marL="45720" indent="0" algn="ctr">
              <a:buFont typeface="Corbel" pitchFamily="34" charset="0"/>
              <a:buNone/>
            </a:pPr>
            <a:r>
              <a:rPr lang="hu-HU" dirty="0">
                <a:latin typeface="Arial" panose="020B0604020202020204" pitchFamily="34" charset="0"/>
                <a:cs typeface="Arial" panose="020B0604020202020204" pitchFamily="34" charset="0"/>
              </a:rPr>
              <a:t>Léptess, és olvasd el minél többször!</a:t>
            </a:r>
          </a:p>
        </p:txBody>
      </p:sp>
    </p:spTree>
    <p:extLst>
      <p:ext uri="{BB962C8B-B14F-4D97-AF65-F5344CB8AC3E}">
        <p14:creationId xmlns:p14="http://schemas.microsoft.com/office/powerpoint/2010/main" val="16051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E4E33E0-5BDA-479D-AECA-B221D9721689}"/>
              </a:ext>
            </a:extLst>
          </p:cNvPr>
          <p:cNvSpPr>
            <a:spLocks noGrp="1"/>
          </p:cNvSpPr>
          <p:nvPr>
            <p:ph idx="1"/>
          </p:nvPr>
        </p:nvSpPr>
        <p:spPr>
          <a:xfrm>
            <a:off x="1143000" y="770709"/>
            <a:ext cx="9872871" cy="5325291"/>
          </a:xfrm>
        </p:spPr>
        <p:txBody>
          <a:bodyPr>
            <a:normAutofit lnSpcReduction="10000"/>
          </a:bodyPr>
          <a:lstStyle/>
          <a:p>
            <a:pPr marL="45720" indent="0" algn="ctr">
              <a:buNone/>
            </a:pPr>
            <a:r>
              <a:rPr lang="hu-HU" sz="2400" b="1" dirty="0">
                <a:solidFill>
                  <a:schemeClr val="tx1"/>
                </a:solidFill>
                <a:latin typeface="Arial" panose="020B0604020202020204" pitchFamily="34" charset="0"/>
                <a:cs typeface="Arial" panose="020B0604020202020204" pitchFamily="34" charset="0"/>
              </a:rPr>
              <a:t>A szeretet himnusza</a:t>
            </a:r>
          </a:p>
          <a:p>
            <a:pPr marL="45720" indent="0" algn="ctr">
              <a:buNone/>
            </a:pPr>
            <a:r>
              <a:rPr lang="hu-HU" dirty="0">
                <a:solidFill>
                  <a:schemeClr val="tx1"/>
                </a:solidFill>
                <a:latin typeface="Arial" panose="020B0604020202020204" pitchFamily="34" charset="0"/>
                <a:cs typeface="Arial" panose="020B0604020202020204" pitchFamily="34" charset="0"/>
              </a:rPr>
              <a:t>„Ha emberek vagy angyalok nyelvén szólok is, szeretet pedig nincs bennem, olyanná lettem, mint a zengő érc vagy a pengő cimbalom. És ha prófétálni is tudok, ha minden titkot ismerek is, és minden bölcsességnek birtokában vagyok, és ha teljes hitem van is, úgyhogy hegyeket mozdíthatok el, szeretet pedig nincs bennem: semmi vagyok. És ha szétosztom az egész vagyonomat, és testem tűzhalálra szánom, szeretet pedig nincs bennem: semmi hasznom abból. </a:t>
            </a:r>
          </a:p>
          <a:p>
            <a:pPr marL="45720" indent="0" algn="ctr">
              <a:buNone/>
            </a:pPr>
            <a:r>
              <a:rPr lang="hu-HU" dirty="0">
                <a:solidFill>
                  <a:schemeClr val="tx1"/>
                </a:solidFill>
                <a:latin typeface="Arial" panose="020B0604020202020204" pitchFamily="34" charset="0"/>
                <a:cs typeface="Arial" panose="020B0604020202020204" pitchFamily="34" charset="0"/>
              </a:rPr>
              <a:t>A szeretet türelmes, jóságos; a szeretet nem irigykedik, a szeretet nem kérkedik, nem fuvalkodik fel. Nem viselkedik bántóan, nem keresi a maga hasznát, nem gerjed haragra, nem rója fel a rosszat. Nem örül a hamisságnak, de együtt örül az igazsággal. Mindent elfedez, mindent hisz, mindent remél, mindent eltűr. A szeretet soha el nem múlik… Most azért megmarad a hit, a remény, a szeretet, e három; ezek közül pedig a legnagyobb a szeretet.” </a:t>
            </a:r>
          </a:p>
          <a:p>
            <a:pPr marL="45720" indent="0" algn="ctr">
              <a:buNone/>
            </a:pPr>
            <a:r>
              <a:rPr lang="hu-HU" dirty="0">
                <a:solidFill>
                  <a:schemeClr val="tx1"/>
                </a:solidFill>
                <a:latin typeface="Arial" panose="020B0604020202020204" pitchFamily="34" charset="0"/>
                <a:cs typeface="Arial" panose="020B0604020202020204" pitchFamily="34" charset="0"/>
              </a:rPr>
              <a:t>(1Kor 13,1—8.13)</a:t>
            </a:r>
          </a:p>
        </p:txBody>
      </p:sp>
      <p:pic>
        <p:nvPicPr>
          <p:cNvPr id="4" name="Kép 3">
            <a:extLst>
              <a:ext uri="{FF2B5EF4-FFF2-40B4-BE49-F238E27FC236}">
                <a16:creationId xmlns:a16="http://schemas.microsoft.com/office/drawing/2014/main" id="{C1AE234B-067B-4076-A191-AC0D62F102D6}"/>
              </a:ext>
            </a:extLst>
          </p:cNvPr>
          <p:cNvPicPr>
            <a:picLocks noChangeAspect="1"/>
          </p:cNvPicPr>
          <p:nvPr/>
        </p:nvPicPr>
        <p:blipFill rotWithShape="1">
          <a:blip r:embed="rId2"/>
          <a:srcRect l="1077" t="887" r="2783" b="-887"/>
          <a:stretch/>
        </p:blipFill>
        <p:spPr>
          <a:xfrm>
            <a:off x="10589776" y="5285693"/>
            <a:ext cx="1368000" cy="1368000"/>
          </a:xfrm>
          <a:prstGeom prst="rect">
            <a:avLst/>
          </a:prstGeom>
        </p:spPr>
      </p:pic>
      <p:sp>
        <p:nvSpPr>
          <p:cNvPr id="5" name="Szövegdoboz 4">
            <a:extLst>
              <a:ext uri="{FF2B5EF4-FFF2-40B4-BE49-F238E27FC236}">
                <a16:creationId xmlns:a16="http://schemas.microsoft.com/office/drawing/2014/main" id="{06BAE6B4-A859-47BA-A7CE-3E3C743B39C9}"/>
              </a:ext>
            </a:extLst>
          </p:cNvPr>
          <p:cNvSpPr txBox="1"/>
          <p:nvPr/>
        </p:nvSpPr>
        <p:spPr>
          <a:xfrm rot="20780414">
            <a:off x="748376" y="2144832"/>
            <a:ext cx="11064240" cy="2554545"/>
          </a:xfrm>
          <a:prstGeom prst="rect">
            <a:avLst/>
          </a:prstGeom>
          <a:solidFill>
            <a:schemeClr val="accent2"/>
          </a:solidFill>
        </p:spPr>
        <p:txBody>
          <a:bodyPr wrap="square" rtlCol="0">
            <a:spAutoFit/>
          </a:bodyPr>
          <a:lstStyle/>
          <a:p>
            <a:pPr algn="ctr"/>
            <a:r>
              <a:rPr lang="hu-HU" sz="2000" dirty="0">
                <a:solidFill>
                  <a:schemeClr val="bg1"/>
                </a:solidFill>
                <a:latin typeface="Arial" panose="020B0604020202020204" pitchFamily="34" charset="0"/>
                <a:cs typeface="Arial" panose="020B0604020202020204" pitchFamily="34" charset="0"/>
              </a:rPr>
              <a:t>Türelmesen, jóságosan, mindent eltűrve szeretni? Ki képes erre? Bántás és harag nélkül szeretni? Úgy tűnik, hogy Isten Igéje nagyon magasra teszi a szeretet mércéjét. És ha őszintén vizsgáljuk magunkat rájövünk arra, hogy nem tudunk így szeretni.</a:t>
            </a:r>
          </a:p>
          <a:p>
            <a:pPr algn="ctr"/>
            <a:endParaRPr lang="hu-HU" sz="2000" dirty="0">
              <a:solidFill>
                <a:schemeClr val="bg1"/>
              </a:solidFill>
              <a:latin typeface="Arial" panose="020B0604020202020204" pitchFamily="34" charset="0"/>
              <a:cs typeface="Arial" panose="020B0604020202020204" pitchFamily="34" charset="0"/>
            </a:endParaRPr>
          </a:p>
          <a:p>
            <a:pPr algn="ctr"/>
            <a:r>
              <a:rPr lang="hu-HU" sz="2000" dirty="0">
                <a:solidFill>
                  <a:schemeClr val="bg1"/>
                </a:solidFill>
                <a:latin typeface="Arial" panose="020B0604020202020204" pitchFamily="34" charset="0"/>
                <a:cs typeface="Arial" panose="020B0604020202020204" pitchFamily="34" charset="0"/>
              </a:rPr>
              <a:t>Csak Jézus tudott így szeretni. Szerette a tanítványait, a sokaságot, és minden embert. Az életét adta értünk, érted is, ennyire szeretetet. Aki Jézust ismeri, aki a jézusi szeretetet ismeri, az kezdi csak megérteni, hogy mi a szeretet. Mert nem a saját szeretetét fogja mércének tekinteni. Hanem a mindennél nagyobb jézusi, isteni szeretetet.</a:t>
            </a:r>
          </a:p>
        </p:txBody>
      </p:sp>
    </p:spTree>
    <p:extLst>
      <p:ext uri="{BB962C8B-B14F-4D97-AF65-F5344CB8AC3E}">
        <p14:creationId xmlns:p14="http://schemas.microsoft.com/office/powerpoint/2010/main" val="401561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0ACB69B-C8B2-46BF-AA2A-015B9BF3EBB6}"/>
              </a:ext>
            </a:extLst>
          </p:cNvPr>
          <p:cNvSpPr>
            <a:spLocks noGrp="1"/>
          </p:cNvSpPr>
          <p:nvPr>
            <p:ph type="title"/>
          </p:nvPr>
        </p:nvSpPr>
        <p:spPr>
          <a:xfrm>
            <a:off x="1452762" y="330947"/>
            <a:ext cx="9875520" cy="639567"/>
          </a:xfrm>
        </p:spPr>
        <p:txBody>
          <a:bodyPr>
            <a:normAutofit/>
          </a:bodyPr>
          <a:lstStyle/>
          <a:p>
            <a:pPr algn="ctr"/>
            <a:r>
              <a:rPr lang="hu-HU" sz="3200" b="1" dirty="0">
                <a:latin typeface="Arial" panose="020B0604020202020204" pitchFamily="34" charset="0"/>
                <a:cs typeface="Arial" panose="020B0604020202020204" pitchFamily="34" charset="0"/>
              </a:rPr>
              <a:t>Házi feladat – Dolgozz a szöveggel!</a:t>
            </a:r>
          </a:p>
        </p:txBody>
      </p:sp>
      <p:sp>
        <p:nvSpPr>
          <p:cNvPr id="3" name="Tartalom helye 2">
            <a:extLst>
              <a:ext uri="{FF2B5EF4-FFF2-40B4-BE49-F238E27FC236}">
                <a16:creationId xmlns:a16="http://schemas.microsoft.com/office/drawing/2014/main" id="{691F5976-D692-4B85-B1AF-51469D2772D7}"/>
              </a:ext>
            </a:extLst>
          </p:cNvPr>
          <p:cNvSpPr>
            <a:spLocks noGrp="1"/>
          </p:cNvSpPr>
          <p:nvPr>
            <p:ph idx="1"/>
          </p:nvPr>
        </p:nvSpPr>
        <p:spPr>
          <a:xfrm>
            <a:off x="5154600" y="846677"/>
            <a:ext cx="6475147" cy="2886890"/>
          </a:xfrm>
        </p:spPr>
        <p:txBody>
          <a:bodyPr>
            <a:noAutofit/>
          </a:bodyPr>
          <a:lstStyle/>
          <a:p>
            <a:pPr algn="ctr">
              <a:lnSpc>
                <a:spcPct val="120000"/>
              </a:lnSpc>
              <a:spcBef>
                <a:spcPts val="1200"/>
              </a:spcBef>
            </a:pPr>
            <a:r>
              <a:rPr lang="hu-HU" sz="1800" dirty="0">
                <a:solidFill>
                  <a:schemeClr val="tx1"/>
                </a:solidFill>
                <a:latin typeface="Arial" panose="020B0604020202020204" pitchFamily="34" charset="0"/>
                <a:cs typeface="Arial" panose="020B0604020202020204" pitchFamily="34" charset="0"/>
              </a:rPr>
              <a:t>Gyűjtsd össze, hogy milyen jelzőket használ Pál a szeretet nélküli beszédre és viselkedésmódra?</a:t>
            </a:r>
          </a:p>
          <a:p>
            <a:pPr algn="ctr">
              <a:lnSpc>
                <a:spcPct val="120000"/>
              </a:lnSpc>
              <a:spcBef>
                <a:spcPts val="1200"/>
              </a:spcBef>
            </a:pPr>
            <a:r>
              <a:rPr lang="hu-HU" sz="1800" dirty="0">
                <a:solidFill>
                  <a:schemeClr val="tx1"/>
                </a:solidFill>
                <a:latin typeface="Arial" panose="020B0604020202020204" pitchFamily="34" charset="0"/>
                <a:cs typeface="Arial" panose="020B0604020202020204" pitchFamily="34" charset="0"/>
              </a:rPr>
              <a:t>Mit mond Pál arról, hogy milyen a szeretet?</a:t>
            </a:r>
          </a:p>
          <a:p>
            <a:pPr algn="ctr">
              <a:lnSpc>
                <a:spcPct val="120000"/>
              </a:lnSpc>
              <a:spcBef>
                <a:spcPts val="1200"/>
              </a:spcBef>
            </a:pPr>
            <a:r>
              <a:rPr lang="hu-HU" sz="1800" dirty="0">
                <a:solidFill>
                  <a:schemeClr val="tx1"/>
                </a:solidFill>
                <a:latin typeface="Arial" panose="020B0604020202020204" pitchFamily="34" charset="0"/>
                <a:cs typeface="Arial" panose="020B0604020202020204" pitchFamily="34" charset="0"/>
              </a:rPr>
              <a:t>Mi a legelfogadottabb, legfurcsább, legkönnyebben és legnehezebben megvalósítható ezek közül? </a:t>
            </a:r>
          </a:p>
          <a:p>
            <a:pPr algn="ctr">
              <a:lnSpc>
                <a:spcPct val="120000"/>
              </a:lnSpc>
              <a:spcBef>
                <a:spcPts val="1200"/>
              </a:spcBef>
            </a:pPr>
            <a:r>
              <a:rPr lang="hu-HU" sz="1800" dirty="0">
                <a:solidFill>
                  <a:schemeClr val="tx1"/>
                </a:solidFill>
                <a:latin typeface="Arial" panose="020B0604020202020204" pitchFamily="34" charset="0"/>
                <a:cs typeface="Arial" panose="020B0604020202020204" pitchFamily="34" charset="0"/>
              </a:rPr>
              <a:t> Gyűjtsd össze azokat, amelyek rád jellemzőek és azokat, amelyek egyáltalán nem! </a:t>
            </a:r>
          </a:p>
        </p:txBody>
      </p:sp>
      <p:pic>
        <p:nvPicPr>
          <p:cNvPr id="5" name="Kép 4" descr="A képen rágcsálnivaló látható&#10;&#10;Automatikusan generált leírás">
            <a:extLst>
              <a:ext uri="{FF2B5EF4-FFF2-40B4-BE49-F238E27FC236}">
                <a16:creationId xmlns:a16="http://schemas.microsoft.com/office/drawing/2014/main" id="{4FBB5BBF-7354-4DD0-8D3F-102281F6D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563" y="1039346"/>
            <a:ext cx="4117586" cy="2620672"/>
          </a:xfrm>
          <a:prstGeom prst="rect">
            <a:avLst/>
          </a:prstGeom>
        </p:spPr>
      </p:pic>
      <p:pic>
        <p:nvPicPr>
          <p:cNvPr id="6" name="Kép 5">
            <a:extLst>
              <a:ext uri="{FF2B5EF4-FFF2-40B4-BE49-F238E27FC236}">
                <a16:creationId xmlns:a16="http://schemas.microsoft.com/office/drawing/2014/main" id="{533DCB33-2122-49A5-92B9-7D2B05F9DDCA}"/>
              </a:ext>
            </a:extLst>
          </p:cNvPr>
          <p:cNvPicPr>
            <a:picLocks noChangeAspect="1"/>
          </p:cNvPicPr>
          <p:nvPr/>
        </p:nvPicPr>
        <p:blipFill>
          <a:blip r:embed="rId3"/>
          <a:stretch>
            <a:fillRect/>
          </a:stretch>
        </p:blipFill>
        <p:spPr>
          <a:xfrm>
            <a:off x="10819522" y="5480074"/>
            <a:ext cx="1364645" cy="1368000"/>
          </a:xfrm>
          <a:prstGeom prst="rect">
            <a:avLst/>
          </a:prstGeom>
        </p:spPr>
      </p:pic>
      <p:sp>
        <p:nvSpPr>
          <p:cNvPr id="7" name="Tartalom helye 2">
            <a:extLst>
              <a:ext uri="{FF2B5EF4-FFF2-40B4-BE49-F238E27FC236}">
                <a16:creationId xmlns:a16="http://schemas.microsoft.com/office/drawing/2014/main" id="{D5E90AE3-4506-46E7-AB51-DDE70F2AB8F8}"/>
              </a:ext>
            </a:extLst>
          </p:cNvPr>
          <p:cNvSpPr txBox="1">
            <a:spLocks/>
          </p:cNvSpPr>
          <p:nvPr/>
        </p:nvSpPr>
        <p:spPr>
          <a:xfrm>
            <a:off x="248195" y="3807115"/>
            <a:ext cx="10571328" cy="288689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hu-HU" sz="1800" dirty="0">
                <a:solidFill>
                  <a:schemeClr val="tx1"/>
                </a:solidFill>
                <a:latin typeface="Arial" panose="020B0604020202020204" pitchFamily="34" charset="0"/>
                <a:cs typeface="Arial" panose="020B0604020202020204" pitchFamily="34" charset="0"/>
              </a:rPr>
              <a:t>„Ha emberek vagy angyalok nyelvén szólok is, szeretet pedig nincs bennem, olyanná lettem, mint a zengő érc vagy a pengő cimbalom. És ha prófétálni is tudok, ha minden titkot ismerek is, és minden bölcsességnek birtokában vagyok, és ha teljes hitem van is, úgyhogy hegyeket mozdíthatok el, szeretet pedig nincs bennem: semmi vagyok. És ha szétosztom az egész vagyonomat, és testem tűzhalálra szánom, szeretet pedig nincs bennem: semmi hasznom abból. </a:t>
            </a:r>
          </a:p>
          <a:p>
            <a:pPr marL="45720" indent="0" algn="ctr">
              <a:buFont typeface="Corbel" pitchFamily="34" charset="0"/>
              <a:buNone/>
            </a:pPr>
            <a:r>
              <a:rPr lang="hu-HU" sz="1800" dirty="0">
                <a:solidFill>
                  <a:schemeClr val="tx1"/>
                </a:solidFill>
                <a:latin typeface="Arial" panose="020B0604020202020204" pitchFamily="34" charset="0"/>
                <a:cs typeface="Arial" panose="020B0604020202020204" pitchFamily="34" charset="0"/>
              </a:rPr>
              <a:t>A szeretet türelmes, jóságos; a szeretet nem irigykedik, a szeretet nem kérkedik, nem fuvalkodik fel. Nem viselkedik bántóan, nem keresi a maga hasznát, nem gerjed haragra, nem rója fel a rosszat. Nem örül a hamisságnak, de együtt örül az igazsággal. Mindent elfedez, mindent hisz, mindent remél, mindent eltűr. A szeretet soha el nem múlik… Most azért megmarad a hit, a remény, a szeretet, e három; ezek közül pedig a legnagyobb a szeretet.”  (1Kor 13,1-8.13)</a:t>
            </a:r>
          </a:p>
        </p:txBody>
      </p:sp>
    </p:spTree>
    <p:extLst>
      <p:ext uri="{BB962C8B-B14F-4D97-AF65-F5344CB8AC3E}">
        <p14:creationId xmlns:p14="http://schemas.microsoft.com/office/powerpoint/2010/main" val="2686382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7871323-A9C7-4365-B61F-4207D75FEAC7}"/>
              </a:ext>
            </a:extLst>
          </p:cNvPr>
          <p:cNvSpPr>
            <a:spLocks noGrp="1"/>
          </p:cNvSpPr>
          <p:nvPr>
            <p:ph type="title"/>
          </p:nvPr>
        </p:nvSpPr>
        <p:spPr>
          <a:xfrm>
            <a:off x="2272827" y="662332"/>
            <a:ext cx="2606952" cy="737860"/>
          </a:xfrm>
        </p:spPr>
        <p:txBody>
          <a:bodyPr>
            <a:normAutofit/>
          </a:bodyPr>
          <a:lstStyle/>
          <a:p>
            <a:pPr algn="ctr"/>
            <a:r>
              <a:rPr lang="hu-HU" sz="2800" b="1" dirty="0">
                <a:solidFill>
                  <a:schemeClr val="tx1"/>
                </a:solidFill>
                <a:latin typeface="Arial" panose="020B0604020202020204" pitchFamily="34" charset="0"/>
                <a:cs typeface="Arial" panose="020B0604020202020204" pitchFamily="34" charset="0"/>
              </a:rPr>
              <a:t>Énekeljünk!</a:t>
            </a:r>
          </a:p>
        </p:txBody>
      </p:sp>
      <p:sp>
        <p:nvSpPr>
          <p:cNvPr id="3" name="Tartalom helye 2">
            <a:extLst>
              <a:ext uri="{FF2B5EF4-FFF2-40B4-BE49-F238E27FC236}">
                <a16:creationId xmlns:a16="http://schemas.microsoft.com/office/drawing/2014/main" id="{6E4E33E0-5BDA-479D-AECA-B221D9721689}"/>
              </a:ext>
            </a:extLst>
          </p:cNvPr>
          <p:cNvSpPr>
            <a:spLocks noGrp="1"/>
          </p:cNvSpPr>
          <p:nvPr>
            <p:ph idx="1"/>
          </p:nvPr>
        </p:nvSpPr>
        <p:spPr>
          <a:xfrm>
            <a:off x="1871963" y="5589066"/>
            <a:ext cx="3408680" cy="446314"/>
          </a:xfrm>
          <a:solidFill>
            <a:schemeClr val="accent1">
              <a:lumMod val="75000"/>
            </a:schemeClr>
          </a:solidFill>
        </p:spPr>
        <p:txBody>
          <a:bodyPr>
            <a:normAutofit/>
          </a:bodyPr>
          <a:lstStyle/>
          <a:p>
            <a:pPr marL="45720" indent="0" algn="ctr">
              <a:buNone/>
            </a:pPr>
            <a:r>
              <a:rPr lang="hu-HU" sz="24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Kattints ide!</a:t>
            </a:r>
          </a:p>
        </p:txBody>
      </p:sp>
      <p:pic>
        <p:nvPicPr>
          <p:cNvPr id="4" name="Kép 3">
            <a:extLst>
              <a:ext uri="{FF2B5EF4-FFF2-40B4-BE49-F238E27FC236}">
                <a16:creationId xmlns:a16="http://schemas.microsoft.com/office/drawing/2014/main" id="{22BAE07F-21D2-4358-96B2-F4D17804B403}"/>
              </a:ext>
            </a:extLst>
          </p:cNvPr>
          <p:cNvPicPr>
            <a:picLocks noChangeAspect="1"/>
          </p:cNvPicPr>
          <p:nvPr/>
        </p:nvPicPr>
        <p:blipFill rotWithShape="1">
          <a:blip r:embed="rId3"/>
          <a:srcRect l="26667" r="27166"/>
          <a:stretch/>
        </p:blipFill>
        <p:spPr>
          <a:xfrm>
            <a:off x="6409353" y="306473"/>
            <a:ext cx="5128072" cy="6245053"/>
          </a:xfrm>
          <a:prstGeom prst="rect">
            <a:avLst/>
          </a:prstGeom>
        </p:spPr>
      </p:pic>
      <p:pic>
        <p:nvPicPr>
          <p:cNvPr id="6" name="Kép 5" descr="A képen szöveg, könyv látható&#10;&#10;Automatikusan generált leírás">
            <a:extLst>
              <a:ext uri="{FF2B5EF4-FFF2-40B4-BE49-F238E27FC236}">
                <a16:creationId xmlns:a16="http://schemas.microsoft.com/office/drawing/2014/main" id="{F9F6E1FE-2F5B-484F-8E17-F33AC85A9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0803" y="2111103"/>
            <a:ext cx="4191000" cy="2794000"/>
          </a:xfrm>
          <a:prstGeom prst="rect">
            <a:avLst/>
          </a:prstGeom>
        </p:spPr>
      </p:pic>
      <p:pic>
        <p:nvPicPr>
          <p:cNvPr id="7" name="Kép 6">
            <a:extLst>
              <a:ext uri="{FF2B5EF4-FFF2-40B4-BE49-F238E27FC236}">
                <a16:creationId xmlns:a16="http://schemas.microsoft.com/office/drawing/2014/main" id="{4159A411-6DFB-4476-8422-9722428E3D1E}"/>
              </a:ext>
            </a:extLst>
          </p:cNvPr>
          <p:cNvPicPr>
            <a:picLocks noChangeAspect="1"/>
          </p:cNvPicPr>
          <p:nvPr/>
        </p:nvPicPr>
        <p:blipFill>
          <a:blip r:embed="rId5"/>
          <a:stretch>
            <a:fillRect/>
          </a:stretch>
        </p:blipFill>
        <p:spPr>
          <a:xfrm>
            <a:off x="275139" y="5128223"/>
            <a:ext cx="1379910" cy="1368000"/>
          </a:xfrm>
          <a:prstGeom prst="rect">
            <a:avLst/>
          </a:prstGeom>
        </p:spPr>
      </p:pic>
    </p:spTree>
    <p:extLst>
      <p:ext uri="{BB962C8B-B14F-4D97-AF65-F5344CB8AC3E}">
        <p14:creationId xmlns:p14="http://schemas.microsoft.com/office/powerpoint/2010/main" val="169987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7C0C3DD-D48E-404D-A5B2-B6105472396D}"/>
              </a:ext>
            </a:extLst>
          </p:cNvPr>
          <p:cNvSpPr>
            <a:spLocks noGrp="1"/>
          </p:cNvSpPr>
          <p:nvPr>
            <p:ph type="title"/>
          </p:nvPr>
        </p:nvSpPr>
        <p:spPr>
          <a:xfrm>
            <a:off x="3467100" y="365125"/>
            <a:ext cx="5257800" cy="934629"/>
          </a:xfrm>
        </p:spPr>
        <p:txBody>
          <a:bodyPr/>
          <a:lstStyle/>
          <a:p>
            <a:pPr algn="ctr"/>
            <a:r>
              <a:rPr lang="hu-HU" dirty="0">
                <a:latin typeface="Arial" panose="020B0604020202020204" pitchFamily="34" charset="0"/>
                <a:cs typeface="Arial" panose="020B0604020202020204" pitchFamily="34" charset="0"/>
              </a:rPr>
              <a:t>Aranymondás</a:t>
            </a:r>
          </a:p>
        </p:txBody>
      </p:sp>
      <p:sp>
        <p:nvSpPr>
          <p:cNvPr id="3" name="Tartalom helye 2">
            <a:extLst>
              <a:ext uri="{FF2B5EF4-FFF2-40B4-BE49-F238E27FC236}">
                <a16:creationId xmlns:a16="http://schemas.microsoft.com/office/drawing/2014/main" id="{3436E4FC-59ED-4C0D-B4DB-8B9F7EE05FE4}"/>
              </a:ext>
            </a:extLst>
          </p:cNvPr>
          <p:cNvSpPr>
            <a:spLocks noGrp="1"/>
          </p:cNvSpPr>
          <p:nvPr>
            <p:ph idx="1"/>
          </p:nvPr>
        </p:nvSpPr>
        <p:spPr>
          <a:xfrm>
            <a:off x="667056" y="2679458"/>
            <a:ext cx="4855629" cy="2240886"/>
          </a:xfrm>
          <a:solidFill>
            <a:schemeClr val="accent2">
              <a:lumMod val="75000"/>
            </a:schemeClr>
          </a:solidFill>
        </p:spPr>
        <p:txBody>
          <a:bodyPr>
            <a:normAutofit/>
          </a:bodyPr>
          <a:lstStyle/>
          <a:p>
            <a:pPr marL="0" indent="0" algn="ctr">
              <a:buNone/>
            </a:pPr>
            <a:r>
              <a:rPr lang="hu-HU" dirty="0">
                <a:latin typeface="Arial" panose="020B0604020202020204" pitchFamily="34" charset="0"/>
                <a:cs typeface="Arial" panose="020B0604020202020204" pitchFamily="34" charset="0"/>
              </a:rPr>
              <a:t>„Most azért megmarad a hit, a remény, a szeretet, e három; ezek közül pedig a legnagyobb a szeretet.”</a:t>
            </a:r>
          </a:p>
          <a:p>
            <a:pPr marL="0" indent="0" algn="ctr">
              <a:buNone/>
            </a:pPr>
            <a:r>
              <a:rPr lang="hu-HU" dirty="0">
                <a:latin typeface="Arial" panose="020B0604020202020204" pitchFamily="34" charset="0"/>
                <a:cs typeface="Arial" panose="020B0604020202020204" pitchFamily="34" charset="0"/>
              </a:rPr>
              <a:t>1Kor 13,13</a:t>
            </a:r>
            <a:endParaRPr lang="hu-HU" b="1"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1085D60B-B2EA-4A37-94E1-D00E82E59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516" y="1556113"/>
            <a:ext cx="6105158" cy="406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6607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80752"/>
            <a:ext cx="1524000" cy="11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1910442" y="200457"/>
            <a:ext cx="9519558" cy="5599652"/>
          </a:xfrm>
          <a:prstGeom prst="horizontalScroll">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Mert Tiéd az ország, a hatalom, és a dicsőség</a:t>
            </a:r>
            <a:r>
              <a:rPr lang="hu-HU" sz="2200" b="1" dirty="0">
                <a:solidFill>
                  <a:schemeClr val="bg1"/>
                </a:solidFill>
                <a:latin typeface="Arial" panose="020B0604020202020204"/>
              </a:rPr>
              <a:t> </a:t>
            </a: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
        <p:nvSpPr>
          <p:cNvPr id="6" name="Ellipszis 5">
            <a:extLst>
              <a:ext uri="{FF2B5EF4-FFF2-40B4-BE49-F238E27FC236}">
                <a16:creationId xmlns:a16="http://schemas.microsoft.com/office/drawing/2014/main" id="{7A7BBFAF-B329-4D1D-9C32-E7D40B8E25D2}"/>
              </a:ext>
            </a:extLst>
          </p:cNvPr>
          <p:cNvSpPr/>
          <p:nvPr/>
        </p:nvSpPr>
        <p:spPr>
          <a:xfrm>
            <a:off x="3017409" y="5092038"/>
            <a:ext cx="3282950" cy="1138773"/>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zövegdoboz 6">
            <a:extLst>
              <a:ext uri="{FF2B5EF4-FFF2-40B4-BE49-F238E27FC236}">
                <a16:creationId xmlns:a16="http://schemas.microsoft.com/office/drawing/2014/main" id="{4A826487-ED0A-4FAB-BEFE-70A6F8B3186B}"/>
              </a:ext>
            </a:extLst>
          </p:cNvPr>
          <p:cNvSpPr txBox="1"/>
          <p:nvPr/>
        </p:nvSpPr>
        <p:spPr>
          <a:xfrm>
            <a:off x="3068460" y="5165501"/>
            <a:ext cx="32829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Várunk a következő digitális hittanórára!</a:t>
            </a:r>
          </a:p>
        </p:txBody>
      </p:sp>
      <p:sp>
        <p:nvSpPr>
          <p:cNvPr id="8" name="Téglalap 7">
            <a:extLst>
              <a:ext uri="{FF2B5EF4-FFF2-40B4-BE49-F238E27FC236}">
                <a16:creationId xmlns:a16="http://schemas.microsoft.com/office/drawing/2014/main" id="{4349F468-F9A7-4B57-9F9B-63E026247A7E}"/>
              </a:ext>
            </a:extLst>
          </p:cNvPr>
          <p:cNvSpPr/>
          <p:nvPr/>
        </p:nvSpPr>
        <p:spPr>
          <a:xfrm>
            <a:off x="5617028" y="5142236"/>
            <a:ext cx="6096000" cy="707886"/>
          </a:xfrm>
          <a:prstGeom prst="rect">
            <a:avLst/>
          </a:prstGeom>
          <a:ln w="5080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40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Áldás, békesség!</a:t>
            </a:r>
          </a:p>
        </p:txBody>
      </p:sp>
      <p:sp>
        <p:nvSpPr>
          <p:cNvPr id="2" name="Téglalap 1">
            <a:extLst>
              <a:ext uri="{FF2B5EF4-FFF2-40B4-BE49-F238E27FC236}">
                <a16:creationId xmlns:a16="http://schemas.microsoft.com/office/drawing/2014/main" id="{50943884-73FC-46EE-83BC-A29FB1644229}"/>
              </a:ext>
            </a:extLst>
          </p:cNvPr>
          <p:cNvSpPr/>
          <p:nvPr/>
        </p:nvSpPr>
        <p:spPr>
          <a:xfrm>
            <a:off x="6162424" y="5719499"/>
            <a:ext cx="4454525" cy="923330"/>
          </a:xfrm>
          <a:prstGeom prst="rect">
            <a:avLst/>
          </a:prstGeom>
        </p:spPr>
        <p:txBody>
          <a:bodyPr wrap="square">
            <a:spAutoFit/>
          </a:bodyPr>
          <a:lstStyle/>
          <a:p>
            <a:pPr marL="45720" indent="0" algn="ctr">
              <a:buFont typeface="Corbel" pitchFamily="34" charset="0"/>
              <a:buNone/>
            </a:pPr>
            <a:r>
              <a:rPr lang="hu-HU" dirty="0">
                <a:latin typeface="Arial" panose="020B0604020202020204" pitchFamily="34" charset="0"/>
                <a:cs typeface="Arial" panose="020B0604020202020204" pitchFamily="34" charset="0"/>
              </a:rPr>
              <a:t>Források: pixabay.com, Gary Chapman: Az öt szeretetnyelv, Budapest, Harmat Kiadó, 2018; love.kgyt.eu</a:t>
            </a:r>
          </a:p>
        </p:txBody>
      </p:sp>
    </p:spTree>
    <p:extLst>
      <p:ext uri="{BB962C8B-B14F-4D97-AF65-F5344CB8AC3E}">
        <p14:creationId xmlns:p14="http://schemas.microsoft.com/office/powerpoint/2010/main" val="18075852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1595142" y="896544"/>
            <a:ext cx="4804230" cy="4832092"/>
          </a:xfrm>
          <a:prstGeom prst="rect">
            <a:avLst/>
          </a:prstGeom>
          <a:solidFill>
            <a:schemeClr val="tx2">
              <a:lumMod val="75000"/>
            </a:schemeClr>
          </a:solidFill>
          <a:ln w="47625">
            <a:noFill/>
          </a:ln>
        </p:spPr>
        <p:txBody>
          <a:bodyPr wrap="square" rtlCol="0">
            <a:spAutoFit/>
          </a:bodyPr>
          <a:lstStyle/>
          <a:p>
            <a:pPr algn="ctr"/>
            <a:r>
              <a:rPr lang="hu-HU" sz="2800" dirty="0">
                <a:solidFill>
                  <a:schemeClr val="bg1"/>
                </a:solidFill>
                <a:latin typeface="Arial" panose="020B0604020202020204" pitchFamily="34" charset="0"/>
                <a:cs typeface="Arial" panose="020B0604020202020204" pitchFamily="34" charset="0"/>
              </a:rPr>
              <a:t>Kedves Hittanos Barátom!</a:t>
            </a:r>
          </a:p>
          <a:p>
            <a:pPr algn="ctr"/>
            <a:endParaRPr lang="hu-HU" sz="2800" dirty="0">
              <a:solidFill>
                <a:schemeClr val="bg1"/>
              </a:solidFill>
              <a:latin typeface="Arial" panose="020B0604020202020204" pitchFamily="34" charset="0"/>
              <a:cs typeface="Arial" panose="020B0604020202020204" pitchFamily="34" charset="0"/>
            </a:endParaRPr>
          </a:p>
          <a:p>
            <a:pPr algn="ctr"/>
            <a:r>
              <a:rPr lang="hu-HU" sz="2800" dirty="0">
                <a:solidFill>
                  <a:schemeClr val="bg1"/>
                </a:solidFill>
                <a:latin typeface="Arial" panose="020B0604020202020204" pitchFamily="34" charset="0"/>
                <a:cs typeface="Arial" panose="020B0604020202020204" pitchFamily="34" charset="0"/>
              </a:rPr>
              <a:t>A digitális hittanórán szükséged lesz a következőkre:</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Internet kapcsolat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Laptop, okostelefon vagy tablet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Hangszóró vagy fülhallgató</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Lelkes és nyitott hozzáállásod. </a:t>
            </a:r>
            <a:r>
              <a:rPr lang="hu-HU" sz="280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hu-HU" sz="2800" dirty="0">
              <a:solidFill>
                <a:schemeClr val="bg1"/>
              </a:solidFill>
              <a:latin typeface="Arial" panose="020B0604020202020204" pitchFamily="34" charset="0"/>
              <a:cs typeface="Arial" panose="020B0604020202020204" pitchFamily="34" charset="0"/>
            </a:endParaRPr>
          </a:p>
        </p:txBody>
      </p:sp>
      <p:sp>
        <p:nvSpPr>
          <p:cNvPr id="7" name="Ellipszis 6"/>
          <p:cNvSpPr/>
          <p:nvPr/>
        </p:nvSpPr>
        <p:spPr>
          <a:xfrm>
            <a:off x="6841195" y="2540000"/>
            <a:ext cx="5302293" cy="412640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a:solidFill>
                  <a:schemeClr val="bg1"/>
                </a:solidFill>
                <a:latin typeface="Arial" panose="020B0604020202020204" pitchFamily="34" charset="0"/>
                <a:cs typeface="Arial" panose="020B0604020202020204" pitchFamily="34" charset="0"/>
              </a:rPr>
              <a:t>Kérlek, hogy olvasd el a diákon szereplő információkat és kövesd az utasításokat!</a:t>
            </a:r>
          </a:p>
          <a:p>
            <a:pPr algn="ctr"/>
            <a:endParaRPr lang="hu-HU" sz="2600" dirty="0">
              <a:solidFill>
                <a:schemeClr val="bg1"/>
              </a:solidFill>
              <a:latin typeface="Arial" panose="020B0604020202020204" pitchFamily="34" charset="0"/>
              <a:cs typeface="Arial" panose="020B0604020202020204" pitchFamily="34" charset="0"/>
            </a:endParaRPr>
          </a:p>
          <a:p>
            <a:pPr algn="ctr"/>
            <a:r>
              <a:rPr lang="hu-HU" sz="2600" dirty="0">
                <a:solidFill>
                  <a:schemeClr val="bg1"/>
                </a:solidFill>
                <a:latin typeface="Arial" panose="020B0604020202020204" pitchFamily="34" charset="0"/>
                <a:cs typeface="Arial" panose="020B0604020202020204" pitchFamily="34" charset="0"/>
              </a:rPr>
              <a:t>Állítsd be a diavetítést és indítsd el a PPT-t! </a:t>
            </a:r>
          </a:p>
        </p:txBody>
      </p:sp>
    </p:spTree>
    <p:extLst>
      <p:ext uri="{BB962C8B-B14F-4D97-AF65-F5344CB8AC3E}">
        <p14:creationId xmlns:p14="http://schemas.microsoft.com/office/powerpoint/2010/main" val="40190783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3979" y="5219554"/>
            <a:ext cx="1768021" cy="163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827314" y="79828"/>
            <a:ext cx="10031187" cy="6489410"/>
          </a:xfrm>
          <a:prstGeom prst="horizontalScroll">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Tiéd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Tree>
    <p:extLst>
      <p:ext uri="{BB962C8B-B14F-4D97-AF65-F5344CB8AC3E}">
        <p14:creationId xmlns:p14="http://schemas.microsoft.com/office/powerpoint/2010/main" val="42508825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BC74D15-5912-4C79-AEDF-31870FCA1E41}"/>
              </a:ext>
            </a:extLst>
          </p:cNvPr>
          <p:cNvSpPr>
            <a:spLocks noGrp="1"/>
          </p:cNvSpPr>
          <p:nvPr>
            <p:ph type="title"/>
          </p:nvPr>
        </p:nvSpPr>
        <p:spPr>
          <a:xfrm rot="1298485">
            <a:off x="7986667" y="956296"/>
            <a:ext cx="3441249" cy="1479740"/>
          </a:xfrm>
        </p:spPr>
        <p:txBody>
          <a:bodyPr/>
          <a:lstStyle/>
          <a:p>
            <a:pPr algn="ctr"/>
            <a:r>
              <a:rPr lang="hu-HU" dirty="0">
                <a:latin typeface="Arial" panose="020B0604020202020204" pitchFamily="34" charset="0"/>
                <a:cs typeface="Arial" panose="020B0604020202020204" pitchFamily="34" charset="0"/>
              </a:rPr>
              <a:t>Szeretet</a:t>
            </a:r>
          </a:p>
        </p:txBody>
      </p:sp>
      <p:sp>
        <p:nvSpPr>
          <p:cNvPr id="3" name="Tartalom helye 2">
            <a:extLst>
              <a:ext uri="{FF2B5EF4-FFF2-40B4-BE49-F238E27FC236}">
                <a16:creationId xmlns:a16="http://schemas.microsoft.com/office/drawing/2014/main" id="{EA56D758-3EBB-4989-BA98-7ADD4A782951}"/>
              </a:ext>
            </a:extLst>
          </p:cNvPr>
          <p:cNvSpPr>
            <a:spLocks noGrp="1"/>
          </p:cNvSpPr>
          <p:nvPr>
            <p:ph idx="1"/>
          </p:nvPr>
        </p:nvSpPr>
        <p:spPr>
          <a:xfrm>
            <a:off x="2023390" y="2217223"/>
            <a:ext cx="8145219" cy="1433395"/>
          </a:xfrm>
        </p:spPr>
        <p:txBody>
          <a:bodyPr>
            <a:normAutofit lnSpcReduction="10000"/>
          </a:bodyPr>
          <a:lstStyle/>
          <a:p>
            <a:pPr marL="45720" indent="0" algn="ctr">
              <a:spcBef>
                <a:spcPts val="600"/>
              </a:spcBef>
              <a:buNone/>
            </a:pPr>
            <a:r>
              <a:rPr lang="hu-HU" b="1" dirty="0">
                <a:solidFill>
                  <a:schemeClr val="accent1">
                    <a:lumMod val="75000"/>
                  </a:schemeClr>
                </a:solidFill>
                <a:latin typeface="Arial" panose="020B0604020202020204" pitchFamily="34" charset="0"/>
                <a:cs typeface="Arial" panose="020B0604020202020204" pitchFamily="34" charset="0"/>
              </a:rPr>
              <a:t>Szeretni a másikat és szeretetet kapni. </a:t>
            </a:r>
          </a:p>
          <a:p>
            <a:pPr marL="45720" indent="0" algn="ctr">
              <a:spcBef>
                <a:spcPts val="600"/>
              </a:spcBef>
              <a:buNone/>
            </a:pPr>
            <a:r>
              <a:rPr lang="hu-HU" dirty="0">
                <a:solidFill>
                  <a:schemeClr val="accent1">
                    <a:lumMod val="75000"/>
                  </a:schemeClr>
                </a:solidFill>
                <a:latin typeface="Arial" panose="020B0604020202020204" pitchFamily="34" charset="0"/>
                <a:cs typeface="Arial" panose="020B0604020202020204" pitchFamily="34" charset="0"/>
              </a:rPr>
              <a:t>Ez az egyik legfontosabb és legszebb dolog az életben. </a:t>
            </a:r>
          </a:p>
          <a:p>
            <a:pPr marL="45720" indent="0" algn="ctr">
              <a:spcBef>
                <a:spcPts val="600"/>
              </a:spcBef>
              <a:buNone/>
            </a:pPr>
            <a:endParaRPr lang="hu-HU" dirty="0">
              <a:solidFill>
                <a:schemeClr val="accent1">
                  <a:lumMod val="75000"/>
                </a:schemeClr>
              </a:solidFill>
              <a:latin typeface="Arial" panose="020B0604020202020204" pitchFamily="34" charset="0"/>
              <a:cs typeface="Arial" panose="020B0604020202020204" pitchFamily="34" charset="0"/>
            </a:endParaRPr>
          </a:p>
          <a:p>
            <a:pPr marL="45720" indent="0" algn="ctr">
              <a:spcBef>
                <a:spcPts val="600"/>
              </a:spcBef>
              <a:buNone/>
            </a:pPr>
            <a:r>
              <a:rPr lang="hu-HU" dirty="0">
                <a:solidFill>
                  <a:schemeClr val="accent1">
                    <a:lumMod val="75000"/>
                  </a:schemeClr>
                </a:solidFill>
                <a:latin typeface="Arial" panose="020B0604020202020204" pitchFamily="34" charset="0"/>
                <a:cs typeface="Arial" panose="020B0604020202020204" pitchFamily="34" charset="0"/>
              </a:rPr>
              <a:t>Azonban szeretni akkor is…</a:t>
            </a:r>
          </a:p>
          <a:p>
            <a:pPr marL="45720" indent="0" algn="ctr">
              <a:spcBef>
                <a:spcPts val="600"/>
              </a:spcBef>
              <a:buNone/>
            </a:pPr>
            <a:endParaRPr lang="hu-HU" dirty="0">
              <a:latin typeface="Arial" panose="020B0604020202020204" pitchFamily="34" charset="0"/>
              <a:cs typeface="Arial" panose="020B0604020202020204" pitchFamily="34" charset="0"/>
            </a:endParaRPr>
          </a:p>
          <a:p>
            <a:pPr marL="45720" indent="0" algn="ctr">
              <a:spcBef>
                <a:spcPts val="600"/>
              </a:spcBef>
              <a:buNone/>
            </a:pPr>
            <a:endParaRPr lang="hu-HU" dirty="0">
              <a:latin typeface="Arial" panose="020B0604020202020204" pitchFamily="34" charset="0"/>
              <a:cs typeface="Arial" panose="020B0604020202020204" pitchFamily="34" charset="0"/>
            </a:endParaRPr>
          </a:p>
          <a:p>
            <a:pPr marL="45720" indent="0" algn="ctr">
              <a:spcBef>
                <a:spcPts val="600"/>
              </a:spcBef>
              <a:buNone/>
            </a:pPr>
            <a:endParaRPr lang="hu-HU" dirty="0">
              <a:latin typeface="Arial" panose="020B0604020202020204" pitchFamily="34" charset="0"/>
              <a:cs typeface="Arial" panose="020B0604020202020204" pitchFamily="34" charset="0"/>
            </a:endParaRPr>
          </a:p>
          <a:p>
            <a:pPr marL="45720" indent="0" algn="ctr">
              <a:spcBef>
                <a:spcPts val="600"/>
              </a:spcBef>
              <a:buNone/>
            </a:pPr>
            <a:endParaRPr lang="hu-HU" dirty="0">
              <a:latin typeface="Arial" panose="020B0604020202020204" pitchFamily="34" charset="0"/>
              <a:cs typeface="Arial" panose="020B0604020202020204" pitchFamily="34" charset="0"/>
            </a:endParaRPr>
          </a:p>
          <a:p>
            <a:pPr marL="45720" indent="0" algn="ctr">
              <a:spcBef>
                <a:spcPts val="600"/>
              </a:spcBef>
              <a:buNone/>
            </a:pPr>
            <a:endParaRPr lang="hu-HU" dirty="0">
              <a:latin typeface="Arial" panose="020B0604020202020204" pitchFamily="34" charset="0"/>
              <a:cs typeface="Arial" panose="020B0604020202020204" pitchFamily="34" charset="0"/>
            </a:endParaRPr>
          </a:p>
          <a:p>
            <a:pPr marL="45720" indent="0" algn="ctr">
              <a:spcBef>
                <a:spcPts val="600"/>
              </a:spcBef>
              <a:buNone/>
            </a:pPr>
            <a:endParaRPr lang="hu-HU" dirty="0">
              <a:latin typeface="Arial" panose="020B0604020202020204" pitchFamily="34" charset="0"/>
              <a:cs typeface="Arial" panose="020B0604020202020204" pitchFamily="34" charset="0"/>
            </a:endParaRPr>
          </a:p>
          <a:p>
            <a:pPr marL="45720" indent="0" algn="ctr">
              <a:spcBef>
                <a:spcPts val="600"/>
              </a:spcBef>
              <a:buNone/>
            </a:pPr>
            <a:endParaRPr lang="hu-HU" dirty="0">
              <a:latin typeface="Arial" panose="020B0604020202020204" pitchFamily="34" charset="0"/>
              <a:cs typeface="Arial" panose="020B0604020202020204" pitchFamily="34" charset="0"/>
            </a:endParaRPr>
          </a:p>
        </p:txBody>
      </p:sp>
      <p:pic>
        <p:nvPicPr>
          <p:cNvPr id="4098" name="Picture 2">
            <a:extLst>
              <a:ext uri="{FF2B5EF4-FFF2-40B4-BE49-F238E27FC236}">
                <a16:creationId xmlns:a16="http://schemas.microsoft.com/office/drawing/2014/main" id="{B47C2B44-66A3-4CE9-B961-DC4FD48EB21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188" l="667" r="99667">
                        <a14:foregroundMark x1="45667" y1="0" x2="52167" y2="5682"/>
                        <a14:foregroundMark x1="52167" y1="5682" x2="59167" y2="9091"/>
                        <a14:foregroundMark x1="59167" y1="9091" x2="67833" y2="8929"/>
                        <a14:foregroundMark x1="67833" y1="8929" x2="99833" y2="21429"/>
                        <a14:foregroundMark x1="59000" y1="5682" x2="48333" y2="0"/>
                        <a14:foregroundMark x1="333" y1="31169" x2="8333" y2="30682"/>
                        <a14:foregroundMark x1="8333" y1="30682" x2="16333" y2="32468"/>
                        <a14:foregroundMark x1="16333" y1="32468" x2="24833" y2="31981"/>
                        <a14:foregroundMark x1="24833" y1="31981" x2="27333" y2="23864"/>
                        <a14:foregroundMark x1="27333" y1="23864" x2="42167" y2="2760"/>
                        <a14:foregroundMark x1="42167" y1="2760" x2="6500" y2="1461"/>
                        <a14:foregroundMark x1="6500" y1="1461" x2="333" y2="6981"/>
                        <a14:foregroundMark x1="333" y1="6981" x2="2833" y2="21104"/>
                        <a14:foregroundMark x1="2833" y1="21104" x2="9167" y2="27435"/>
                        <a14:foregroundMark x1="9167" y1="27435" x2="32333" y2="8442"/>
                        <a14:foregroundMark x1="32333" y1="8442" x2="18500" y2="22240"/>
                        <a14:foregroundMark x1="18500" y1="22240" x2="28333" y2="2597"/>
                        <a14:foregroundMark x1="28333" y1="2597" x2="12500" y2="14935"/>
                        <a14:foregroundMark x1="12500" y1="14935" x2="12667" y2="6981"/>
                        <a14:foregroundMark x1="12667" y1="6981" x2="19833" y2="5682"/>
                        <a14:foregroundMark x1="2833" y1="0" x2="667" y2="18831"/>
                        <a14:foregroundMark x1="667" y1="18831" x2="2333" y2="25812"/>
                        <a14:foregroundMark x1="72500" y1="66883" x2="92667" y2="69805"/>
                        <a14:foregroundMark x1="92667" y1="69805" x2="92833" y2="69643"/>
                        <a14:foregroundMark x1="98000" y1="66234" x2="97333" y2="77110"/>
                        <a14:foregroundMark x1="74333" y1="83442" x2="84333" y2="91396"/>
                        <a14:foregroundMark x1="84333" y1="91396" x2="93500" y2="94643"/>
                        <a14:foregroundMark x1="96000" y1="85227" x2="98167" y2="96429"/>
                        <a14:foregroundMark x1="80000" y1="95942" x2="74167" y2="84253"/>
                        <a14:foregroundMark x1="67667" y1="81818" x2="67667" y2="90747"/>
                        <a14:foregroundMark x1="67667" y1="90747" x2="71667" y2="98539"/>
                        <a14:foregroundMark x1="71667" y1="98539" x2="95833" y2="99188"/>
                        <a14:foregroundMark x1="95833" y1="99188" x2="71333" y2="88149"/>
                        <a14:foregroundMark x1="93167" y1="89123" x2="93167" y2="89123"/>
                        <a14:foregroundMark x1="95000" y1="83604" x2="95000" y2="83604"/>
                        <a14:foregroundMark x1="87500" y1="84253" x2="87500" y2="84253"/>
                        <a14:foregroundMark x1="67333" y1="40584" x2="67333" y2="40584"/>
                      </a14:backgroundRemoval>
                    </a14:imgEffect>
                  </a14:imgLayer>
                </a14:imgProps>
              </a:ext>
              <a:ext uri="{28A0092B-C50C-407E-A947-70E740481C1C}">
                <a14:useLocalDpi xmlns:a14="http://schemas.microsoft.com/office/drawing/2010/main" val="0"/>
              </a:ext>
            </a:extLst>
          </a:blip>
          <a:srcRect/>
          <a:stretch>
            <a:fillRect/>
          </a:stretch>
        </p:blipFill>
        <p:spPr bwMode="auto">
          <a:xfrm rot="192056" flipH="1">
            <a:off x="445014" y="138844"/>
            <a:ext cx="5120016" cy="5256551"/>
          </a:xfrm>
          <a:prstGeom prst="rect">
            <a:avLst/>
          </a:prstGeom>
          <a:noFill/>
          <a:extLst>
            <a:ext uri="{909E8E84-426E-40DD-AFC4-6F175D3DCCD1}">
              <a14:hiddenFill xmlns:a14="http://schemas.microsoft.com/office/drawing/2010/main">
                <a:solidFill>
                  <a:srgbClr val="FFFFFF"/>
                </a:solidFill>
              </a14:hiddenFill>
            </a:ext>
          </a:extLst>
        </p:spPr>
      </p:pic>
      <p:pic>
        <p:nvPicPr>
          <p:cNvPr id="5" name="Kép 4">
            <a:extLst>
              <a:ext uri="{FF2B5EF4-FFF2-40B4-BE49-F238E27FC236}">
                <a16:creationId xmlns:a16="http://schemas.microsoft.com/office/drawing/2014/main" id="{505A9194-9676-4354-AEDD-176E03FBB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6231" y="3620625"/>
            <a:ext cx="2553260" cy="1913615"/>
          </a:xfrm>
          <a:prstGeom prst="rect">
            <a:avLst/>
          </a:prstGeom>
        </p:spPr>
      </p:pic>
      <p:pic>
        <p:nvPicPr>
          <p:cNvPr id="7" name="Kép 6">
            <a:extLst>
              <a:ext uri="{FF2B5EF4-FFF2-40B4-BE49-F238E27FC236}">
                <a16:creationId xmlns:a16="http://schemas.microsoft.com/office/drawing/2014/main" id="{2304A2EE-F615-4A21-B6EA-ED28F102297D}"/>
              </a:ext>
            </a:extLst>
          </p:cNvPr>
          <p:cNvPicPr>
            <a:picLocks noChangeAspect="1"/>
          </p:cNvPicPr>
          <p:nvPr/>
        </p:nvPicPr>
        <p:blipFill>
          <a:blip r:embed="rId5"/>
          <a:stretch>
            <a:fillRect/>
          </a:stretch>
        </p:blipFill>
        <p:spPr>
          <a:xfrm>
            <a:off x="246544" y="5290592"/>
            <a:ext cx="1389081" cy="1368000"/>
          </a:xfrm>
          <a:prstGeom prst="rect">
            <a:avLst/>
          </a:prstGeom>
        </p:spPr>
      </p:pic>
      <p:sp>
        <p:nvSpPr>
          <p:cNvPr id="4" name="Téglalap 3">
            <a:extLst>
              <a:ext uri="{FF2B5EF4-FFF2-40B4-BE49-F238E27FC236}">
                <a16:creationId xmlns:a16="http://schemas.microsoft.com/office/drawing/2014/main" id="{9A697279-89A6-4A79-B316-773587FAEB9C}"/>
              </a:ext>
            </a:extLst>
          </p:cNvPr>
          <p:cNvSpPr/>
          <p:nvPr/>
        </p:nvSpPr>
        <p:spPr>
          <a:xfrm>
            <a:off x="2564674" y="3620625"/>
            <a:ext cx="6096000" cy="369332"/>
          </a:xfrm>
          <a:prstGeom prst="rect">
            <a:avLst/>
          </a:prstGeom>
        </p:spPr>
        <p:txBody>
          <a:bodyPr>
            <a:spAutoFit/>
          </a:bodyPr>
          <a:lstStyle/>
          <a:p>
            <a:pPr marL="45720" indent="0" algn="ctr">
              <a:spcBef>
                <a:spcPts val="600"/>
              </a:spcBef>
              <a:buNone/>
            </a:pPr>
            <a:r>
              <a:rPr lang="hu-HU" dirty="0">
                <a:latin typeface="Arial" panose="020B0604020202020204" pitchFamily="34" charset="0"/>
                <a:cs typeface="Arial" panose="020B0604020202020204" pitchFamily="34" charset="0"/>
              </a:rPr>
              <a:t>… amikor nem hallgat meg a másik,</a:t>
            </a:r>
          </a:p>
        </p:txBody>
      </p:sp>
      <p:sp>
        <p:nvSpPr>
          <p:cNvPr id="6" name="Téglalap 5">
            <a:extLst>
              <a:ext uri="{FF2B5EF4-FFF2-40B4-BE49-F238E27FC236}">
                <a16:creationId xmlns:a16="http://schemas.microsoft.com/office/drawing/2014/main" id="{D180996B-9CE4-4033-A47C-AF80CE87E20F}"/>
              </a:ext>
            </a:extLst>
          </p:cNvPr>
          <p:cNvSpPr/>
          <p:nvPr/>
        </p:nvSpPr>
        <p:spPr>
          <a:xfrm>
            <a:off x="2659794" y="4050227"/>
            <a:ext cx="6096000" cy="369332"/>
          </a:xfrm>
          <a:prstGeom prst="rect">
            <a:avLst/>
          </a:prstGeom>
        </p:spPr>
        <p:txBody>
          <a:bodyPr>
            <a:spAutoFit/>
          </a:bodyPr>
          <a:lstStyle/>
          <a:p>
            <a:pPr marL="45720" indent="0" algn="ctr">
              <a:spcBef>
                <a:spcPts val="600"/>
              </a:spcBef>
              <a:buNone/>
            </a:pPr>
            <a:r>
              <a:rPr lang="hu-HU" dirty="0">
                <a:latin typeface="Arial" panose="020B0604020202020204" pitchFamily="34" charset="0"/>
                <a:cs typeface="Arial" panose="020B0604020202020204" pitchFamily="34" charset="0"/>
              </a:rPr>
              <a:t>… amikor nem viszonozzák a szeretetet,</a:t>
            </a:r>
          </a:p>
        </p:txBody>
      </p:sp>
      <p:sp>
        <p:nvSpPr>
          <p:cNvPr id="8" name="Téglalap 7">
            <a:extLst>
              <a:ext uri="{FF2B5EF4-FFF2-40B4-BE49-F238E27FC236}">
                <a16:creationId xmlns:a16="http://schemas.microsoft.com/office/drawing/2014/main" id="{3254370E-E77F-44F8-943A-5CE4CA863AE0}"/>
              </a:ext>
            </a:extLst>
          </p:cNvPr>
          <p:cNvSpPr/>
          <p:nvPr/>
        </p:nvSpPr>
        <p:spPr>
          <a:xfrm>
            <a:off x="2659794" y="4419559"/>
            <a:ext cx="6096000" cy="369332"/>
          </a:xfrm>
          <a:prstGeom prst="rect">
            <a:avLst/>
          </a:prstGeom>
        </p:spPr>
        <p:txBody>
          <a:bodyPr>
            <a:spAutoFit/>
          </a:bodyPr>
          <a:lstStyle/>
          <a:p>
            <a:pPr marL="45720" indent="0" algn="ctr">
              <a:spcBef>
                <a:spcPts val="600"/>
              </a:spcBef>
              <a:buNone/>
            </a:pPr>
            <a:r>
              <a:rPr lang="hu-HU" dirty="0">
                <a:latin typeface="Arial" panose="020B0604020202020204" pitchFamily="34" charset="0"/>
                <a:cs typeface="Arial" panose="020B0604020202020204" pitchFamily="34" charset="0"/>
              </a:rPr>
              <a:t>… amikor nem becsülnek meg,</a:t>
            </a:r>
          </a:p>
        </p:txBody>
      </p:sp>
      <p:sp>
        <p:nvSpPr>
          <p:cNvPr id="9" name="Téglalap 8">
            <a:extLst>
              <a:ext uri="{FF2B5EF4-FFF2-40B4-BE49-F238E27FC236}">
                <a16:creationId xmlns:a16="http://schemas.microsoft.com/office/drawing/2014/main" id="{70F53973-9173-48DE-83CB-C296E73C5786}"/>
              </a:ext>
            </a:extLst>
          </p:cNvPr>
          <p:cNvSpPr/>
          <p:nvPr/>
        </p:nvSpPr>
        <p:spPr>
          <a:xfrm>
            <a:off x="2368731" y="4859241"/>
            <a:ext cx="6096000" cy="369332"/>
          </a:xfrm>
          <a:prstGeom prst="rect">
            <a:avLst/>
          </a:prstGeom>
        </p:spPr>
        <p:txBody>
          <a:bodyPr>
            <a:spAutoFit/>
          </a:bodyPr>
          <a:lstStyle/>
          <a:p>
            <a:pPr marL="45720" indent="0" algn="ctr">
              <a:spcBef>
                <a:spcPts val="600"/>
              </a:spcBef>
              <a:buNone/>
            </a:pPr>
            <a:r>
              <a:rPr lang="hu-HU" dirty="0">
                <a:latin typeface="Arial" panose="020B0604020202020204" pitchFamily="34" charset="0"/>
                <a:cs typeface="Arial" panose="020B0604020202020204" pitchFamily="34" charset="0"/>
              </a:rPr>
              <a:t>… amikor nem szeretnek,</a:t>
            </a:r>
          </a:p>
        </p:txBody>
      </p:sp>
      <p:sp>
        <p:nvSpPr>
          <p:cNvPr id="10" name="Téglalap 9">
            <a:extLst>
              <a:ext uri="{FF2B5EF4-FFF2-40B4-BE49-F238E27FC236}">
                <a16:creationId xmlns:a16="http://schemas.microsoft.com/office/drawing/2014/main" id="{2843151C-F070-49DC-B155-EABFD3C8E8DC}"/>
              </a:ext>
            </a:extLst>
          </p:cNvPr>
          <p:cNvSpPr/>
          <p:nvPr/>
        </p:nvSpPr>
        <p:spPr>
          <a:xfrm>
            <a:off x="2368731" y="5188500"/>
            <a:ext cx="6096000" cy="461665"/>
          </a:xfrm>
          <a:prstGeom prst="rect">
            <a:avLst/>
          </a:prstGeom>
        </p:spPr>
        <p:txBody>
          <a:bodyPr>
            <a:spAutoFit/>
          </a:bodyPr>
          <a:lstStyle/>
          <a:p>
            <a:pPr marL="45720" indent="0" algn="ctr">
              <a:spcBef>
                <a:spcPts val="600"/>
              </a:spcBef>
              <a:buNone/>
            </a:pPr>
            <a:r>
              <a:rPr lang="hu-HU" sz="2400" dirty="0">
                <a:solidFill>
                  <a:schemeClr val="accent1">
                    <a:lumMod val="75000"/>
                  </a:schemeClr>
                </a:solidFill>
                <a:latin typeface="Arial" panose="020B0604020202020204" pitchFamily="34" charset="0"/>
                <a:cs typeface="Arial" panose="020B0604020202020204" pitchFamily="34" charset="0"/>
              </a:rPr>
              <a:t>nem egyszerű.</a:t>
            </a:r>
          </a:p>
        </p:txBody>
      </p:sp>
      <p:sp>
        <p:nvSpPr>
          <p:cNvPr id="11" name="Téglalap 10">
            <a:extLst>
              <a:ext uri="{FF2B5EF4-FFF2-40B4-BE49-F238E27FC236}">
                <a16:creationId xmlns:a16="http://schemas.microsoft.com/office/drawing/2014/main" id="{F62BEEFD-2C84-4C0D-837B-E4C1DAAF125C}"/>
              </a:ext>
            </a:extLst>
          </p:cNvPr>
          <p:cNvSpPr/>
          <p:nvPr/>
        </p:nvSpPr>
        <p:spPr>
          <a:xfrm>
            <a:off x="2123514" y="5863499"/>
            <a:ext cx="7944969" cy="461665"/>
          </a:xfrm>
          <a:prstGeom prst="rect">
            <a:avLst/>
          </a:prstGeom>
        </p:spPr>
        <p:txBody>
          <a:bodyPr wrap="square">
            <a:spAutoFit/>
          </a:bodyPr>
          <a:lstStyle/>
          <a:p>
            <a:pPr marL="45720" indent="0" algn="ctr">
              <a:spcBef>
                <a:spcPts val="600"/>
              </a:spcBef>
              <a:buNone/>
            </a:pPr>
            <a:r>
              <a:rPr lang="hu-HU" sz="2400" b="1" dirty="0">
                <a:solidFill>
                  <a:schemeClr val="accent1">
                    <a:lumMod val="75000"/>
                  </a:schemeClr>
                </a:solidFill>
                <a:latin typeface="Arial" panose="020B0604020202020204" pitchFamily="34" charset="0"/>
                <a:cs typeface="Arial" panose="020B0604020202020204" pitchFamily="34" charset="0"/>
              </a:rPr>
              <a:t>Hogyan tudom őszintén kifejezni a szeretetemet?</a:t>
            </a:r>
          </a:p>
        </p:txBody>
      </p:sp>
    </p:spTree>
    <p:extLst>
      <p:ext uri="{BB962C8B-B14F-4D97-AF65-F5344CB8AC3E}">
        <p14:creationId xmlns:p14="http://schemas.microsoft.com/office/powerpoint/2010/main" val="10966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9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900"/>
                            </p:stCondLst>
                            <p:childTnLst>
                              <p:par>
                                <p:cTn id="11" presetID="1"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900"/>
                            </p:stCondLst>
                            <p:childTnLst>
                              <p:par>
                                <p:cTn id="14" presetID="1" presetClass="entr" presetSubtype="0" fill="hold" grpId="0" nodeType="afterEffect">
                                  <p:stCondLst>
                                    <p:cond delay="11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80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60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BFE30C8-08FF-43D9-80A1-0F2BF9611E6C}"/>
              </a:ext>
            </a:extLst>
          </p:cNvPr>
          <p:cNvSpPr>
            <a:spLocks noGrp="1"/>
          </p:cNvSpPr>
          <p:nvPr>
            <p:ph type="title"/>
          </p:nvPr>
        </p:nvSpPr>
        <p:spPr>
          <a:xfrm>
            <a:off x="3579864" y="562817"/>
            <a:ext cx="6769521" cy="734648"/>
          </a:xfrm>
        </p:spPr>
        <p:txBody>
          <a:bodyPr/>
          <a:lstStyle/>
          <a:p>
            <a:r>
              <a:rPr lang="hu-HU" dirty="0"/>
              <a:t>Az öt szeretetnyelv</a:t>
            </a:r>
          </a:p>
        </p:txBody>
      </p:sp>
      <p:pic>
        <p:nvPicPr>
          <p:cNvPr id="5" name="Tartalom helye 4" descr="A képen virág, növény, sárga látható&#10;&#10;Automatikusan generált leírás">
            <a:extLst>
              <a:ext uri="{FF2B5EF4-FFF2-40B4-BE49-F238E27FC236}">
                <a16:creationId xmlns:a16="http://schemas.microsoft.com/office/drawing/2014/main" id="{84E1FEC6-AB47-41FE-A563-9A28DEAC38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34925" y="4804186"/>
            <a:ext cx="2308485" cy="1701306"/>
          </a:xfrm>
        </p:spPr>
      </p:pic>
      <p:sp>
        <p:nvSpPr>
          <p:cNvPr id="6" name="Tartalom helye 2">
            <a:extLst>
              <a:ext uri="{FF2B5EF4-FFF2-40B4-BE49-F238E27FC236}">
                <a16:creationId xmlns:a16="http://schemas.microsoft.com/office/drawing/2014/main" id="{7DF531BF-5F17-4327-A730-F3B8F1A14417}"/>
              </a:ext>
            </a:extLst>
          </p:cNvPr>
          <p:cNvSpPr txBox="1">
            <a:spLocks/>
          </p:cNvSpPr>
          <p:nvPr/>
        </p:nvSpPr>
        <p:spPr>
          <a:xfrm>
            <a:off x="6278403" y="1499016"/>
            <a:ext cx="5514949" cy="3169604"/>
          </a:xfrm>
          <a:prstGeom prst="rect">
            <a:avLst/>
          </a:prstGeom>
          <a:solidFill>
            <a:srgbClr val="FFC000"/>
          </a:solidFill>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buNone/>
            </a:pPr>
            <a:r>
              <a:rPr lang="hu-HU" sz="2000" dirty="0">
                <a:solidFill>
                  <a:schemeClr val="tx1"/>
                </a:solidFill>
                <a:latin typeface="Arial" panose="020B0604020202020204" pitchFamily="34" charset="0"/>
                <a:cs typeface="Arial" panose="020B0604020202020204" pitchFamily="34" charset="0"/>
              </a:rPr>
              <a:t>Mivel a férfi látta, hogy a felesége nem igazán örül az ajándékoknak, s a hölgy hiába várta férje elismerő szavait, mindketten feltették maguknak a kérdést: miért nem érzem a másik szeretetét. Pedig nem a szeretetük mértékével volt probléma, csupán különböző szeretetnyelvet beszéltek!</a:t>
            </a:r>
          </a:p>
          <a:p>
            <a:pPr marL="0" indent="0" algn="ctr">
              <a:buNone/>
            </a:pPr>
            <a:r>
              <a:rPr lang="hu-HU" sz="2000" dirty="0">
                <a:solidFill>
                  <a:schemeClr val="tx1"/>
                </a:solidFill>
                <a:latin typeface="Arial" panose="020B0604020202020204" pitchFamily="34" charset="0"/>
                <a:cs typeface="Arial" panose="020B0604020202020204" pitchFamily="34" charset="0"/>
              </a:rPr>
              <a:t>A mai órán meg fogunk ismerkedni a szeretetnyelvekkel, hogy felismerd, miként érzed és fejezed ki a szeretetet.</a:t>
            </a:r>
          </a:p>
        </p:txBody>
      </p:sp>
      <p:pic>
        <p:nvPicPr>
          <p:cNvPr id="7" name="Kép 6">
            <a:extLst>
              <a:ext uri="{FF2B5EF4-FFF2-40B4-BE49-F238E27FC236}">
                <a16:creationId xmlns:a16="http://schemas.microsoft.com/office/drawing/2014/main" id="{0A40AF76-7EF3-44B8-9698-3DC2AA42FD64}"/>
              </a:ext>
            </a:extLst>
          </p:cNvPr>
          <p:cNvPicPr>
            <a:picLocks noChangeAspect="1"/>
          </p:cNvPicPr>
          <p:nvPr/>
        </p:nvPicPr>
        <p:blipFill>
          <a:blip r:embed="rId3"/>
          <a:stretch>
            <a:fillRect/>
          </a:stretch>
        </p:blipFill>
        <p:spPr>
          <a:xfrm>
            <a:off x="10808309" y="5490000"/>
            <a:ext cx="1383691" cy="1368000"/>
          </a:xfrm>
          <a:prstGeom prst="rect">
            <a:avLst/>
          </a:prstGeom>
        </p:spPr>
      </p:pic>
      <p:sp>
        <p:nvSpPr>
          <p:cNvPr id="9" name="Tartalom helye 2">
            <a:extLst>
              <a:ext uri="{FF2B5EF4-FFF2-40B4-BE49-F238E27FC236}">
                <a16:creationId xmlns:a16="http://schemas.microsoft.com/office/drawing/2014/main" id="{81871DA6-ED64-40F8-908F-FD8535CED907}"/>
              </a:ext>
            </a:extLst>
          </p:cNvPr>
          <p:cNvSpPr txBox="1">
            <a:spLocks/>
          </p:cNvSpPr>
          <p:nvPr/>
        </p:nvSpPr>
        <p:spPr>
          <a:xfrm>
            <a:off x="398648" y="1499016"/>
            <a:ext cx="5697351" cy="2983043"/>
          </a:xfrm>
          <a:prstGeom prst="rect">
            <a:avLst/>
          </a:prstGeom>
          <a:solidFill>
            <a:srgbClr val="FFC000"/>
          </a:solidFill>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buNone/>
            </a:pPr>
            <a:r>
              <a:rPr lang="hu-HU" sz="1900" dirty="0">
                <a:solidFill>
                  <a:schemeClr val="tx1"/>
                </a:solidFill>
                <a:latin typeface="Arial" panose="020B0604020202020204" pitchFamily="34" charset="0"/>
                <a:cs typeface="Arial" panose="020B0604020202020204" pitchFamily="34" charset="0"/>
              </a:rPr>
              <a:t>Egy amerikai lelkipásztort, Gary Chapmant a szeretet kifejezésének módja foglalkoztatta. 1992-ben írt először a szeretetnyelvekről. Megfigyelte, hogy öt különböző módon, öt különböző „nyelven” fejezzük ki a szeretetünket. Akkor tudunk igazán szeretetet átadni a másiknak, ha beszéljük az ő szeretetnyelvét, és akkor érezzük, hogy szeretnek bennünket, ha barátaink, családtagjaink beszélik a mi szeretetnyelvünket. A probléma akkor adódik, amikor két ember különböző szeretetnyelvet használva elbeszél egymás mellett.</a:t>
            </a:r>
          </a:p>
        </p:txBody>
      </p:sp>
      <p:sp>
        <p:nvSpPr>
          <p:cNvPr id="10" name="Tartalom helye 2">
            <a:extLst>
              <a:ext uri="{FF2B5EF4-FFF2-40B4-BE49-F238E27FC236}">
                <a16:creationId xmlns:a16="http://schemas.microsoft.com/office/drawing/2014/main" id="{F39E4F1A-0173-438E-82A1-1B6AD90FEEE8}"/>
              </a:ext>
            </a:extLst>
          </p:cNvPr>
          <p:cNvSpPr txBox="1">
            <a:spLocks/>
          </p:cNvSpPr>
          <p:nvPr/>
        </p:nvSpPr>
        <p:spPr>
          <a:xfrm>
            <a:off x="398647" y="4630619"/>
            <a:ext cx="5697351" cy="1901253"/>
          </a:xfrm>
          <a:prstGeom prst="rect">
            <a:avLst/>
          </a:prstGeom>
          <a:solidFill>
            <a:srgbClr val="FFC000"/>
          </a:solidFill>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buNone/>
            </a:pPr>
            <a:r>
              <a:rPr lang="hu-HU" sz="1900" dirty="0">
                <a:solidFill>
                  <a:schemeClr val="tx1"/>
                </a:solidFill>
                <a:latin typeface="Arial" panose="020B0604020202020204" pitchFamily="34" charset="0"/>
                <a:cs typeface="Arial" panose="020B0604020202020204" pitchFamily="34" charset="0"/>
              </a:rPr>
              <a:t>Egy férfi minden héten egy kis ajándékot vett a feleségének. Mindig hosszú időt töltött a kedvesség kiválasztásával. Úgy érezte, hogy így tudja kifejezni igazán a szeretetét. Azonban a felesége valójában arra vágyott volna, hogy a férje legalább egyszer az életben elismerje azt a munkát, amit a családi cégben végzett. </a:t>
            </a:r>
          </a:p>
        </p:txBody>
      </p:sp>
    </p:spTree>
    <p:extLst>
      <p:ext uri="{BB962C8B-B14F-4D97-AF65-F5344CB8AC3E}">
        <p14:creationId xmlns:p14="http://schemas.microsoft.com/office/powerpoint/2010/main" val="307300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A képen égbolt, kültéri, napnyugta, sötét látható&#10;&#10;Automatikusan generált leírás">
            <a:extLst>
              <a:ext uri="{FF2B5EF4-FFF2-40B4-BE49-F238E27FC236}">
                <a16:creationId xmlns:a16="http://schemas.microsoft.com/office/drawing/2014/main" id="{EF424FAB-444E-4C42-AB48-65EC5E63D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 y="2031189"/>
            <a:ext cx="4661263" cy="3107508"/>
          </a:xfrm>
          <a:prstGeom prst="rect">
            <a:avLst/>
          </a:prstGeom>
        </p:spPr>
      </p:pic>
      <p:sp>
        <p:nvSpPr>
          <p:cNvPr id="6" name="Cím 1">
            <a:extLst>
              <a:ext uri="{FF2B5EF4-FFF2-40B4-BE49-F238E27FC236}">
                <a16:creationId xmlns:a16="http://schemas.microsoft.com/office/drawing/2014/main" id="{3CD5226F-8EA7-4F31-BF7E-F83F65504994}"/>
              </a:ext>
            </a:extLst>
          </p:cNvPr>
          <p:cNvSpPr txBox="1">
            <a:spLocks/>
          </p:cNvSpPr>
          <p:nvPr/>
        </p:nvSpPr>
        <p:spPr>
          <a:xfrm>
            <a:off x="3982638" y="517257"/>
            <a:ext cx="5484222" cy="1009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hu-HU" sz="2400" b="1" dirty="0">
                <a:solidFill>
                  <a:schemeClr val="tx1"/>
                </a:solidFill>
                <a:latin typeface="Arial" panose="020B0604020202020204" pitchFamily="34" charset="0"/>
                <a:cs typeface="Arial" panose="020B0604020202020204" pitchFamily="34" charset="0"/>
              </a:rPr>
              <a:t>Melyik az én szeretetnyelvem?</a:t>
            </a:r>
          </a:p>
        </p:txBody>
      </p:sp>
      <p:pic>
        <p:nvPicPr>
          <p:cNvPr id="7" name="Kép 6">
            <a:extLst>
              <a:ext uri="{FF2B5EF4-FFF2-40B4-BE49-F238E27FC236}">
                <a16:creationId xmlns:a16="http://schemas.microsoft.com/office/drawing/2014/main" id="{18CFFC36-ABB4-428C-9FD1-45E58E8867BF}"/>
              </a:ext>
            </a:extLst>
          </p:cNvPr>
          <p:cNvPicPr>
            <a:picLocks noChangeAspect="1"/>
          </p:cNvPicPr>
          <p:nvPr/>
        </p:nvPicPr>
        <p:blipFill>
          <a:blip r:embed="rId3"/>
          <a:stretch>
            <a:fillRect/>
          </a:stretch>
        </p:blipFill>
        <p:spPr>
          <a:xfrm>
            <a:off x="333588" y="5201195"/>
            <a:ext cx="1374984" cy="1368000"/>
          </a:xfrm>
          <a:prstGeom prst="rect">
            <a:avLst/>
          </a:prstGeom>
        </p:spPr>
      </p:pic>
      <p:sp>
        <p:nvSpPr>
          <p:cNvPr id="8" name="Tartalom helye 2">
            <a:extLst>
              <a:ext uri="{FF2B5EF4-FFF2-40B4-BE49-F238E27FC236}">
                <a16:creationId xmlns:a16="http://schemas.microsoft.com/office/drawing/2014/main" id="{DA4B5D02-9D9E-46A5-9587-92A527B568E5}"/>
              </a:ext>
            </a:extLst>
          </p:cNvPr>
          <p:cNvSpPr txBox="1">
            <a:spLocks/>
          </p:cNvSpPr>
          <p:nvPr/>
        </p:nvSpPr>
        <p:spPr>
          <a:xfrm>
            <a:off x="6724749" y="4650832"/>
            <a:ext cx="3559173" cy="1356360"/>
          </a:xfrm>
          <a:prstGeom prst="rect">
            <a:avLst/>
          </a:prstGeom>
          <a:solidFill>
            <a:schemeClr val="accent2"/>
          </a:solidFill>
        </p:spPr>
        <p:txBody>
          <a:bodyPr vert="horz" lIns="91440" tIns="45720" rIns="91440" bIns="45720" rtlCol="0">
            <a:normAutofit fontScale="925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hu-HU" sz="2400" dirty="0">
                <a:solidFill>
                  <a:schemeClr val="bg1"/>
                </a:solidFill>
                <a:latin typeface="Arial" panose="020B0604020202020204" pitchFamily="34" charset="0"/>
                <a:cs typeface="Arial" panose="020B0604020202020204" pitchFamily="34" charset="0"/>
              </a:rPr>
              <a:t>Mi lett a teszt eredménye? </a:t>
            </a:r>
          </a:p>
          <a:p>
            <a:pPr marL="45720" indent="0" algn="ctr">
              <a:buFont typeface="Corbel" pitchFamily="34" charset="0"/>
              <a:buNone/>
            </a:pPr>
            <a:r>
              <a:rPr lang="hu-HU" sz="2400" dirty="0">
                <a:solidFill>
                  <a:schemeClr val="bg1"/>
                </a:solidFill>
                <a:latin typeface="Arial" panose="020B0604020202020204" pitchFamily="34" charset="0"/>
                <a:cs typeface="Arial" panose="020B0604020202020204" pitchFamily="34" charset="0"/>
              </a:rPr>
              <a:t>Mi a Te szeretetnyelved?</a:t>
            </a:r>
          </a:p>
          <a:p>
            <a:pPr marL="45720" indent="0" algn="ctr">
              <a:buFont typeface="Corbel" pitchFamily="34" charset="0"/>
              <a:buNone/>
            </a:pPr>
            <a:r>
              <a:rPr lang="hu-HU" sz="2400" dirty="0">
                <a:solidFill>
                  <a:schemeClr val="bg1"/>
                </a:solidFill>
                <a:latin typeface="Arial" panose="020B0604020202020204" pitchFamily="34" charset="0"/>
                <a:cs typeface="Arial" panose="020B0604020202020204" pitchFamily="34" charset="0"/>
              </a:rPr>
              <a:t>Jegyezd le!</a:t>
            </a:r>
          </a:p>
          <a:p>
            <a:pPr marL="45720" indent="0" algn="ctr">
              <a:buFont typeface="Corbel" pitchFamily="34" charset="0"/>
              <a:buNone/>
            </a:pPr>
            <a:endParaRPr lang="hu-HU" sz="2400" dirty="0">
              <a:solidFill>
                <a:schemeClr val="bg1"/>
              </a:solidFill>
              <a:latin typeface="Arial" panose="020B0604020202020204" pitchFamily="34" charset="0"/>
              <a:cs typeface="Arial" panose="020B0604020202020204" pitchFamily="34" charset="0"/>
            </a:endParaRPr>
          </a:p>
        </p:txBody>
      </p:sp>
      <p:sp>
        <p:nvSpPr>
          <p:cNvPr id="10" name="Cím 1">
            <a:extLst>
              <a:ext uri="{FF2B5EF4-FFF2-40B4-BE49-F238E27FC236}">
                <a16:creationId xmlns:a16="http://schemas.microsoft.com/office/drawing/2014/main" id="{DA1FDB68-357D-4CC8-AE28-2B908ADBDC01}"/>
              </a:ext>
            </a:extLst>
          </p:cNvPr>
          <p:cNvSpPr txBox="1">
            <a:spLocks/>
          </p:cNvSpPr>
          <p:nvPr/>
        </p:nvSpPr>
        <p:spPr>
          <a:xfrm>
            <a:off x="6147835" y="2031189"/>
            <a:ext cx="5273873" cy="2114817"/>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hu-HU" sz="24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Mielőtt megismerjük a szeretet kifejezésének legkülönfélébb formáit, kattints ide, tölts ki egy tesztet, hogy megtudd, melyik a Te szeretetnyelved!</a:t>
            </a:r>
          </a:p>
        </p:txBody>
      </p:sp>
    </p:spTree>
    <p:extLst>
      <p:ext uri="{BB962C8B-B14F-4D97-AF65-F5344CB8AC3E}">
        <p14:creationId xmlns:p14="http://schemas.microsoft.com/office/powerpoint/2010/main" val="85993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7871323-A9C7-4365-B61F-4207D75FEAC7}"/>
              </a:ext>
            </a:extLst>
          </p:cNvPr>
          <p:cNvSpPr>
            <a:spLocks noGrp="1"/>
          </p:cNvSpPr>
          <p:nvPr>
            <p:ph type="title"/>
          </p:nvPr>
        </p:nvSpPr>
        <p:spPr>
          <a:xfrm>
            <a:off x="1143000" y="609600"/>
            <a:ext cx="7151914" cy="1356360"/>
          </a:xfrm>
        </p:spPr>
        <p:txBody>
          <a:bodyPr>
            <a:normAutofit/>
          </a:bodyPr>
          <a:lstStyle/>
          <a:p>
            <a:r>
              <a:rPr lang="hu-HU" sz="2800" b="1" dirty="0">
                <a:solidFill>
                  <a:schemeClr val="tx1"/>
                </a:solidFill>
                <a:latin typeface="Arial" panose="020B0604020202020204" pitchFamily="34" charset="0"/>
                <a:cs typeface="Arial" panose="020B0604020202020204" pitchFamily="34" charset="0"/>
              </a:rPr>
              <a:t>Szeretetnyelv: szívesség</a:t>
            </a:r>
          </a:p>
        </p:txBody>
      </p:sp>
      <p:sp>
        <p:nvSpPr>
          <p:cNvPr id="3" name="Tartalom helye 2">
            <a:extLst>
              <a:ext uri="{FF2B5EF4-FFF2-40B4-BE49-F238E27FC236}">
                <a16:creationId xmlns:a16="http://schemas.microsoft.com/office/drawing/2014/main" id="{6E4E33E0-5BDA-479D-AECA-B221D9721689}"/>
              </a:ext>
            </a:extLst>
          </p:cNvPr>
          <p:cNvSpPr>
            <a:spLocks noGrp="1"/>
          </p:cNvSpPr>
          <p:nvPr>
            <p:ph idx="1"/>
          </p:nvPr>
        </p:nvSpPr>
        <p:spPr>
          <a:xfrm>
            <a:off x="5378649" y="1847290"/>
            <a:ext cx="6372693" cy="3416804"/>
          </a:xfrm>
        </p:spPr>
        <p:txBody>
          <a:bodyPr>
            <a:noAutofit/>
          </a:bodyPr>
          <a:lstStyle/>
          <a:p>
            <a:pPr marL="45720" indent="0" algn="ctr">
              <a:buNone/>
            </a:pPr>
            <a:r>
              <a:rPr lang="hu-HU" sz="2000" dirty="0">
                <a:solidFill>
                  <a:schemeClr val="tx1"/>
                </a:solidFill>
                <a:latin typeface="Arial" panose="020B0604020202020204" pitchFamily="34" charset="0"/>
                <a:cs typeface="Arial" panose="020B0604020202020204" pitchFamily="34" charset="0"/>
              </a:rPr>
              <a:t>Laura egy hirtelen bekövetkező költözés miatt került új iskolába. Az első nap csöndben ült a teremben, nem szólt senkihez. Ugyanezt tette a második nap is. </a:t>
            </a:r>
            <a:br>
              <a:rPr lang="hu-HU" sz="2000" dirty="0">
                <a:solidFill>
                  <a:schemeClr val="tx1"/>
                </a:solidFill>
                <a:latin typeface="Arial" panose="020B0604020202020204" pitchFamily="34" charset="0"/>
                <a:cs typeface="Arial" panose="020B0604020202020204" pitchFamily="34" charset="0"/>
              </a:rPr>
            </a:br>
            <a:r>
              <a:rPr lang="hu-HU" sz="2000" dirty="0">
                <a:solidFill>
                  <a:schemeClr val="tx1"/>
                </a:solidFill>
                <a:latin typeface="Arial" panose="020B0604020202020204" pitchFamily="34" charset="0"/>
                <a:cs typeface="Arial" panose="020B0604020202020204" pitchFamily="34" charset="0"/>
              </a:rPr>
              <a:t>Harmadik nap reggel éppen a buszmegállóban állt, amikor megállt mellette egy autó. Az egyik osztálytársa, Hanna integetett neki az ablakból. </a:t>
            </a:r>
            <a:r>
              <a:rPr lang="hu-HU" sz="2000" i="1" dirty="0">
                <a:solidFill>
                  <a:schemeClr val="tx1"/>
                </a:solidFill>
                <a:latin typeface="Arial" panose="020B0604020202020204" pitchFamily="34" charset="0"/>
                <a:cs typeface="Arial" panose="020B0604020202020204" pitchFamily="34" charset="0"/>
              </a:rPr>
              <a:t>„Gyere! Elviszünk téged is!”</a:t>
            </a:r>
            <a:r>
              <a:rPr lang="hu-HU" sz="2000" dirty="0">
                <a:solidFill>
                  <a:schemeClr val="tx1"/>
                </a:solidFill>
                <a:latin typeface="Arial" panose="020B0604020202020204" pitchFamily="34" charset="0"/>
                <a:cs typeface="Arial" panose="020B0604020202020204" pitchFamily="34" charset="0"/>
              </a:rPr>
              <a:t>- kiáltotta Laurának, aki kissé félénken szállt be az autóba. Apró szívesség volt ez Hanna részéről, mégis Laurát nagyon boldoggá tette. Úgy érezte, hogy már nem idegen teljesen számára az iskola, van, akihez tartozik, van, akire számíthat.</a:t>
            </a:r>
          </a:p>
        </p:txBody>
      </p:sp>
      <p:pic>
        <p:nvPicPr>
          <p:cNvPr id="5" name="Kép 4" descr="A képen kültéri, égbolt, férfi, személy látható&#10;&#10;Automatikusan generált leírás">
            <a:extLst>
              <a:ext uri="{FF2B5EF4-FFF2-40B4-BE49-F238E27FC236}">
                <a16:creationId xmlns:a16="http://schemas.microsoft.com/office/drawing/2014/main" id="{38F20EED-A936-48B2-85A4-83B14D8B1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96" y="2274685"/>
            <a:ext cx="4460501" cy="2734380"/>
          </a:xfrm>
          <a:prstGeom prst="rect">
            <a:avLst/>
          </a:prstGeom>
        </p:spPr>
      </p:pic>
      <p:pic>
        <p:nvPicPr>
          <p:cNvPr id="7" name="Kép 6">
            <a:extLst>
              <a:ext uri="{FF2B5EF4-FFF2-40B4-BE49-F238E27FC236}">
                <a16:creationId xmlns:a16="http://schemas.microsoft.com/office/drawing/2014/main" id="{F6E693BF-2850-4D9F-89C6-7964D44139BD}"/>
              </a:ext>
            </a:extLst>
          </p:cNvPr>
          <p:cNvPicPr>
            <a:picLocks noChangeAspect="1"/>
          </p:cNvPicPr>
          <p:nvPr/>
        </p:nvPicPr>
        <p:blipFill>
          <a:blip r:embed="rId3"/>
          <a:stretch>
            <a:fillRect/>
          </a:stretch>
        </p:blipFill>
        <p:spPr>
          <a:xfrm>
            <a:off x="10604189" y="5264094"/>
            <a:ext cx="1372005" cy="1368000"/>
          </a:xfrm>
          <a:prstGeom prst="rect">
            <a:avLst/>
          </a:prstGeom>
        </p:spPr>
      </p:pic>
      <p:sp>
        <p:nvSpPr>
          <p:cNvPr id="4" name="Téglalap 3">
            <a:extLst>
              <a:ext uri="{FF2B5EF4-FFF2-40B4-BE49-F238E27FC236}">
                <a16:creationId xmlns:a16="http://schemas.microsoft.com/office/drawing/2014/main" id="{755FBA52-53E4-4314-B5A9-1C329BEC582D}"/>
              </a:ext>
            </a:extLst>
          </p:cNvPr>
          <p:cNvSpPr/>
          <p:nvPr/>
        </p:nvSpPr>
        <p:spPr>
          <a:xfrm>
            <a:off x="2279469" y="5317791"/>
            <a:ext cx="7151914" cy="1200329"/>
          </a:xfrm>
          <a:prstGeom prst="rect">
            <a:avLst/>
          </a:prstGeom>
          <a:solidFill>
            <a:schemeClr val="accent2">
              <a:lumMod val="60000"/>
              <a:lumOff val="40000"/>
            </a:schemeClr>
          </a:solidFill>
        </p:spPr>
        <p:txBody>
          <a:bodyPr wrap="square">
            <a:spAutoFit/>
          </a:bodyPr>
          <a:lstStyle/>
          <a:p>
            <a:pPr marL="45720" indent="0" algn="ctr">
              <a:buNone/>
            </a:pPr>
            <a:r>
              <a:rPr lang="hu-HU" b="1" dirty="0">
                <a:latin typeface="Arial" panose="020B0604020202020204" pitchFamily="34" charset="0"/>
                <a:cs typeface="Arial" panose="020B0604020202020204" pitchFamily="34" charset="0"/>
              </a:rPr>
              <a:t>Az önként felajánlott és elvégzett szívesség a szeretet egyik kifejezési formája. Hiszen akit kedvelek, annak örömmel teszek jót. Akár egy önként leszedett ruhaszárító vagy kölcsönadott focilabda is kifejezheti a szeretetet. </a:t>
            </a:r>
          </a:p>
        </p:txBody>
      </p:sp>
    </p:spTree>
    <p:extLst>
      <p:ext uri="{BB962C8B-B14F-4D97-AF65-F5344CB8AC3E}">
        <p14:creationId xmlns:p14="http://schemas.microsoft.com/office/powerpoint/2010/main" val="352891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A képen asztal, beltéri, illatszerek, tányér látható&#10;&#10;Automatikusan generált leírás">
            <a:extLst>
              <a:ext uri="{FF2B5EF4-FFF2-40B4-BE49-F238E27FC236}">
                <a16:creationId xmlns:a16="http://schemas.microsoft.com/office/drawing/2014/main" id="{DD410191-A218-4752-B6B1-0645BCC32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005" y="1632494"/>
            <a:ext cx="4567646" cy="3045097"/>
          </a:xfrm>
          <a:prstGeom prst="rect">
            <a:avLst/>
          </a:prstGeom>
        </p:spPr>
      </p:pic>
      <p:sp>
        <p:nvSpPr>
          <p:cNvPr id="6" name="Cím 1">
            <a:extLst>
              <a:ext uri="{FF2B5EF4-FFF2-40B4-BE49-F238E27FC236}">
                <a16:creationId xmlns:a16="http://schemas.microsoft.com/office/drawing/2014/main" id="{84132140-B912-4A6D-BC50-53905ED43CDE}"/>
              </a:ext>
            </a:extLst>
          </p:cNvPr>
          <p:cNvSpPr txBox="1">
            <a:spLocks/>
          </p:cNvSpPr>
          <p:nvPr/>
        </p:nvSpPr>
        <p:spPr>
          <a:xfrm>
            <a:off x="1143000" y="443048"/>
            <a:ext cx="7151914"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hu-HU" sz="2800" b="1" dirty="0">
                <a:solidFill>
                  <a:schemeClr val="tx1"/>
                </a:solidFill>
                <a:latin typeface="Arial" panose="020B0604020202020204" pitchFamily="34" charset="0"/>
                <a:cs typeface="Arial" panose="020B0604020202020204" pitchFamily="34" charset="0"/>
              </a:rPr>
              <a:t>Szeretetnyelv: ajándékozás</a:t>
            </a:r>
          </a:p>
        </p:txBody>
      </p:sp>
      <p:pic>
        <p:nvPicPr>
          <p:cNvPr id="8" name="Kép 7">
            <a:extLst>
              <a:ext uri="{FF2B5EF4-FFF2-40B4-BE49-F238E27FC236}">
                <a16:creationId xmlns:a16="http://schemas.microsoft.com/office/drawing/2014/main" id="{7FF2D238-D388-4118-B982-775335C547E4}"/>
              </a:ext>
            </a:extLst>
          </p:cNvPr>
          <p:cNvPicPr>
            <a:picLocks noChangeAspect="1"/>
          </p:cNvPicPr>
          <p:nvPr/>
        </p:nvPicPr>
        <p:blipFill>
          <a:blip r:embed="rId3"/>
          <a:stretch>
            <a:fillRect/>
          </a:stretch>
        </p:blipFill>
        <p:spPr>
          <a:xfrm>
            <a:off x="10607863" y="5292997"/>
            <a:ext cx="1372005" cy="1368000"/>
          </a:xfrm>
          <a:prstGeom prst="rect">
            <a:avLst/>
          </a:prstGeom>
        </p:spPr>
      </p:pic>
      <p:sp>
        <p:nvSpPr>
          <p:cNvPr id="4" name="Téglalap 3">
            <a:extLst>
              <a:ext uri="{FF2B5EF4-FFF2-40B4-BE49-F238E27FC236}">
                <a16:creationId xmlns:a16="http://schemas.microsoft.com/office/drawing/2014/main" id="{F4C0DBFA-AEE1-4277-950B-97FCB259DEE4}"/>
              </a:ext>
            </a:extLst>
          </p:cNvPr>
          <p:cNvSpPr/>
          <p:nvPr/>
        </p:nvSpPr>
        <p:spPr>
          <a:xfrm>
            <a:off x="5643762" y="1827954"/>
            <a:ext cx="6096000" cy="2862322"/>
          </a:xfrm>
          <a:prstGeom prst="rect">
            <a:avLst/>
          </a:prstGeom>
        </p:spPr>
        <p:txBody>
          <a:bodyPr>
            <a:spAutoFit/>
          </a:bodyPr>
          <a:lstStyle/>
          <a:p>
            <a:pPr marL="45720" indent="0" algn="ctr">
              <a:buFont typeface="Corbel" pitchFamily="34" charset="0"/>
              <a:buNone/>
            </a:pPr>
            <a:r>
              <a:rPr lang="hu-HU" sz="2000" dirty="0">
                <a:latin typeface="Arial" panose="020B0604020202020204" pitchFamily="34" charset="0"/>
                <a:cs typeface="Arial" panose="020B0604020202020204" pitchFamily="34" charset="0"/>
              </a:rPr>
              <a:t>Péter kedden is korán indult dolgozni. Miközben sétált a gyár felé, észrevette, hogy az egyik kedvenc édessége lapul táskája oldalzsebében. Örömmel fogyasztotta el az étcsokoládét, s egész nap azon gondolkozott, hogy vajon ki lephette meg ezzel az aprósággal. A felesége? Az édesanyja? Vagy valamelyik gyermeke? Csak vacsoránál derült fény a titokra. Anna, Péter kislánya volt az ajándékozó.  </a:t>
            </a:r>
          </a:p>
        </p:txBody>
      </p:sp>
      <p:sp>
        <p:nvSpPr>
          <p:cNvPr id="7" name="Téglalap 6">
            <a:extLst>
              <a:ext uri="{FF2B5EF4-FFF2-40B4-BE49-F238E27FC236}">
                <a16:creationId xmlns:a16="http://schemas.microsoft.com/office/drawing/2014/main" id="{C1898B23-050E-4C7B-A931-4810E8AFD08E}"/>
              </a:ext>
            </a:extLst>
          </p:cNvPr>
          <p:cNvSpPr/>
          <p:nvPr/>
        </p:nvSpPr>
        <p:spPr>
          <a:xfrm>
            <a:off x="3048000" y="4847035"/>
            <a:ext cx="6096000" cy="1477328"/>
          </a:xfrm>
          <a:prstGeom prst="rect">
            <a:avLst/>
          </a:prstGeom>
          <a:solidFill>
            <a:schemeClr val="accent2">
              <a:lumMod val="60000"/>
              <a:lumOff val="40000"/>
            </a:schemeClr>
          </a:solidFill>
        </p:spPr>
        <p:txBody>
          <a:bodyPr>
            <a:spAutoFit/>
          </a:bodyPr>
          <a:lstStyle/>
          <a:p>
            <a:pPr marL="45720" indent="0" algn="ctr">
              <a:buNone/>
            </a:pPr>
            <a:r>
              <a:rPr lang="hu-HU" b="1" dirty="0">
                <a:latin typeface="Arial" panose="020B0604020202020204" pitchFamily="34" charset="0"/>
                <a:cs typeface="Arial" panose="020B0604020202020204" pitchFamily="34" charset="0"/>
              </a:rPr>
              <a:t>Az ajándékozás annak szimbóluma, hogy gondolunk a másikra. A szeretet látható jele. Annak, aki ezt a szeretetnyelvet beszéli, már az is a megbecsülés jele, ha valaki időt szakít arra, hogy megtalálja számára a megfelelő ajándékot, vagy meglepje őt.</a:t>
            </a:r>
            <a:r>
              <a:rPr lang="hu-HU" sz="16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2908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E4E33E0-5BDA-479D-AECA-B221D9721689}"/>
              </a:ext>
            </a:extLst>
          </p:cNvPr>
          <p:cNvSpPr>
            <a:spLocks noGrp="1"/>
          </p:cNvSpPr>
          <p:nvPr>
            <p:ph idx="1"/>
          </p:nvPr>
        </p:nvSpPr>
        <p:spPr>
          <a:xfrm>
            <a:off x="6096000" y="1502229"/>
            <a:ext cx="5399244" cy="3095897"/>
          </a:xfrm>
        </p:spPr>
        <p:txBody>
          <a:bodyPr>
            <a:normAutofit fontScale="85000" lnSpcReduction="10000"/>
          </a:bodyPr>
          <a:lstStyle/>
          <a:p>
            <a:pPr marL="45720" indent="0" algn="ctr">
              <a:lnSpc>
                <a:spcPct val="110000"/>
              </a:lnSpc>
              <a:buNone/>
            </a:pPr>
            <a:r>
              <a:rPr lang="hu-HU" dirty="0">
                <a:solidFill>
                  <a:schemeClr val="tx1"/>
                </a:solidFill>
                <a:latin typeface="Arial" panose="020B0604020202020204" pitchFamily="34" charset="0"/>
                <a:cs typeface="Arial" panose="020B0604020202020204" pitchFamily="34" charset="0"/>
              </a:rPr>
              <a:t>Kristóf minden hét elején meglátogatta idősödő nagymamáját. A fiú nagyon várta ezeket a találkozásokat, hiszen őszintén beszélgethettek mindenről. Egyszer az edzőtábor miatt Kristóf nem tudott elmenni látogatóba. Ekkor döbbent rá, hogy milyen sokat jelentenek neki ezek a találkozások: nagymamája figyelme és az őszinte légkör. Aznap este, felhívta nagymamáját az edzőtáborból, hogy legalább telefonon keresztül egy kis időt eltöltsenek.</a:t>
            </a:r>
          </a:p>
        </p:txBody>
      </p:sp>
      <p:pic>
        <p:nvPicPr>
          <p:cNvPr id="5" name="Kép 4" descr="A képen csésze, kávé, személy, ital látható&#10;&#10;Automatikusan generált leírás">
            <a:extLst>
              <a:ext uri="{FF2B5EF4-FFF2-40B4-BE49-F238E27FC236}">
                <a16:creationId xmlns:a16="http://schemas.microsoft.com/office/drawing/2014/main" id="{33A6E6EA-09B4-4D9D-BD38-010D56EC1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521" y="1502229"/>
            <a:ext cx="4659015" cy="3402051"/>
          </a:xfrm>
          <a:prstGeom prst="rect">
            <a:avLst/>
          </a:prstGeom>
        </p:spPr>
      </p:pic>
      <p:sp>
        <p:nvSpPr>
          <p:cNvPr id="6" name="Cím 1">
            <a:extLst>
              <a:ext uri="{FF2B5EF4-FFF2-40B4-BE49-F238E27FC236}">
                <a16:creationId xmlns:a16="http://schemas.microsoft.com/office/drawing/2014/main" id="{A15727DD-ECFE-44E5-80B7-A6615F784DD0}"/>
              </a:ext>
            </a:extLst>
          </p:cNvPr>
          <p:cNvSpPr txBox="1">
            <a:spLocks/>
          </p:cNvSpPr>
          <p:nvPr/>
        </p:nvSpPr>
        <p:spPr>
          <a:xfrm>
            <a:off x="1143000" y="443048"/>
            <a:ext cx="7151914"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hu-HU" sz="2800" b="1" dirty="0">
                <a:solidFill>
                  <a:schemeClr val="tx1"/>
                </a:solidFill>
                <a:latin typeface="Arial" panose="020B0604020202020204" pitchFamily="34" charset="0"/>
                <a:cs typeface="Arial" panose="020B0604020202020204" pitchFamily="34" charset="0"/>
              </a:rPr>
              <a:t>Szeretetnyelv: minőségi idő</a:t>
            </a:r>
          </a:p>
        </p:txBody>
      </p:sp>
      <p:pic>
        <p:nvPicPr>
          <p:cNvPr id="8" name="Kép 7">
            <a:extLst>
              <a:ext uri="{FF2B5EF4-FFF2-40B4-BE49-F238E27FC236}">
                <a16:creationId xmlns:a16="http://schemas.microsoft.com/office/drawing/2014/main" id="{583E2EDE-9A39-4FF3-B48E-5CADECB45474}"/>
              </a:ext>
            </a:extLst>
          </p:cNvPr>
          <p:cNvPicPr>
            <a:picLocks noChangeAspect="1"/>
          </p:cNvPicPr>
          <p:nvPr/>
        </p:nvPicPr>
        <p:blipFill>
          <a:blip r:embed="rId3"/>
          <a:stretch>
            <a:fillRect/>
          </a:stretch>
        </p:blipFill>
        <p:spPr>
          <a:xfrm>
            <a:off x="10819995" y="5490000"/>
            <a:ext cx="1372005" cy="1368000"/>
          </a:xfrm>
          <a:prstGeom prst="rect">
            <a:avLst/>
          </a:prstGeom>
        </p:spPr>
      </p:pic>
      <p:sp>
        <p:nvSpPr>
          <p:cNvPr id="2" name="Téglalap 1">
            <a:extLst>
              <a:ext uri="{FF2B5EF4-FFF2-40B4-BE49-F238E27FC236}">
                <a16:creationId xmlns:a16="http://schemas.microsoft.com/office/drawing/2014/main" id="{519976F9-6F10-4265-BD01-E44B9197A0F9}"/>
              </a:ext>
            </a:extLst>
          </p:cNvPr>
          <p:cNvSpPr/>
          <p:nvPr/>
        </p:nvSpPr>
        <p:spPr>
          <a:xfrm>
            <a:off x="2904308" y="5329047"/>
            <a:ext cx="6762206" cy="923330"/>
          </a:xfrm>
          <a:prstGeom prst="rect">
            <a:avLst/>
          </a:prstGeom>
          <a:solidFill>
            <a:schemeClr val="accent2">
              <a:lumMod val="60000"/>
              <a:lumOff val="40000"/>
            </a:schemeClr>
          </a:solidFill>
        </p:spPr>
        <p:txBody>
          <a:bodyPr wrap="square">
            <a:spAutoFit/>
          </a:bodyPr>
          <a:lstStyle/>
          <a:p>
            <a:pPr marL="45720" algn="ctr"/>
            <a:r>
              <a:rPr lang="hu-HU" b="1" dirty="0">
                <a:latin typeface="Arial" panose="020B0604020202020204" pitchFamily="34" charset="0"/>
                <a:cs typeface="Arial" panose="020B0604020202020204" pitchFamily="34" charset="0"/>
              </a:rPr>
              <a:t>A minőségi idő azt jelenti, hogy csak a másikra figyelek.</a:t>
            </a:r>
          </a:p>
          <a:p>
            <a:pPr marL="45720" indent="0" algn="ctr">
              <a:buNone/>
            </a:pPr>
            <a:r>
              <a:rPr lang="hu-HU" b="1" dirty="0">
                <a:latin typeface="Arial" panose="020B0604020202020204" pitchFamily="34" charset="0"/>
                <a:cs typeface="Arial" panose="020B0604020202020204" pitchFamily="34" charset="0"/>
              </a:rPr>
              <a:t>Ez lehet egy beszélgetés, egy közös vacsora, vagy egy közös kirándulás is. </a:t>
            </a:r>
            <a:endParaRPr lang="hu-HU"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557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ázis">
  <a:themeElements>
    <a:clrScheme name="Báz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áz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áz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9322</TotalTime>
  <Words>1853</Words>
  <Application>Microsoft Office PowerPoint</Application>
  <PresentationFormat>Szélesvásznú</PresentationFormat>
  <Paragraphs>111</Paragraphs>
  <Slides>17</Slides>
  <Notes>1</Notes>
  <HiddenSlides>0</HiddenSlides>
  <MMClips>0</MMClips>
  <ScaleCrop>false</ScaleCrop>
  <HeadingPairs>
    <vt:vector size="6" baseType="variant">
      <vt:variant>
        <vt:lpstr>Használt betűtípusok</vt:lpstr>
      </vt:variant>
      <vt:variant>
        <vt:i4>5</vt:i4>
      </vt:variant>
      <vt:variant>
        <vt:lpstr>Téma</vt:lpstr>
      </vt:variant>
      <vt:variant>
        <vt:i4>3</vt:i4>
      </vt:variant>
      <vt:variant>
        <vt:lpstr>Diacímek</vt:lpstr>
      </vt:variant>
      <vt:variant>
        <vt:i4>17</vt:i4>
      </vt:variant>
    </vt:vector>
  </HeadingPairs>
  <TitlesOfParts>
    <vt:vector size="25" baseType="lpstr">
      <vt:lpstr>Arial</vt:lpstr>
      <vt:lpstr>Calibri</vt:lpstr>
      <vt:lpstr>Calibri Light</vt:lpstr>
      <vt:lpstr>Corbel</vt:lpstr>
      <vt:lpstr>Times New Roman</vt:lpstr>
      <vt:lpstr>Office-téma</vt:lpstr>
      <vt:lpstr>Office-téma</vt:lpstr>
      <vt:lpstr>Bázis</vt:lpstr>
      <vt:lpstr>PowerPoint-bemutató</vt:lpstr>
      <vt:lpstr>PowerPoint-bemutató</vt:lpstr>
      <vt:lpstr>PowerPoint-bemutató</vt:lpstr>
      <vt:lpstr>Szeretet</vt:lpstr>
      <vt:lpstr>Az öt szeretetnyelv</vt:lpstr>
      <vt:lpstr>PowerPoint-bemutató</vt:lpstr>
      <vt:lpstr>Szeretetnyelv: szívesség</vt:lpstr>
      <vt:lpstr>PowerPoint-bemutató</vt:lpstr>
      <vt:lpstr>PowerPoint-bemutató</vt:lpstr>
      <vt:lpstr>PowerPoint-bemutató</vt:lpstr>
      <vt:lpstr>PowerPoint-bemutató</vt:lpstr>
      <vt:lpstr>PowerPoint-bemutató</vt:lpstr>
      <vt:lpstr>PowerPoint-bemutató</vt:lpstr>
      <vt:lpstr>Házi feladat – Dolgozz a szöveggel!</vt:lpstr>
      <vt:lpstr>Énekeljünk!</vt:lpstr>
      <vt:lpstr>Aranymondás</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tikasz.emma@sulid.hu</dc:creator>
  <cp:lastModifiedBy>Noémi Zimányi</cp:lastModifiedBy>
  <cp:revision>68</cp:revision>
  <dcterms:created xsi:type="dcterms:W3CDTF">2021-01-25T19:00:31Z</dcterms:created>
  <dcterms:modified xsi:type="dcterms:W3CDTF">2021-02-25T10:00:48Z</dcterms:modified>
</cp:coreProperties>
</file>