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22"/>
  </p:notesMasterIdLst>
  <p:sldIdLst>
    <p:sldId id="258" r:id="rId2"/>
    <p:sldId id="260" r:id="rId3"/>
    <p:sldId id="264" r:id="rId4"/>
    <p:sldId id="273" r:id="rId5"/>
    <p:sldId id="275" r:id="rId6"/>
    <p:sldId id="265" r:id="rId7"/>
    <p:sldId id="266" r:id="rId8"/>
    <p:sldId id="270" r:id="rId9"/>
    <p:sldId id="267" r:id="rId10"/>
    <p:sldId id="271" r:id="rId11"/>
    <p:sldId id="272" r:id="rId12"/>
    <p:sldId id="274" r:id="rId13"/>
    <p:sldId id="277" r:id="rId14"/>
    <p:sldId id="276" r:id="rId15"/>
    <p:sldId id="278" r:id="rId16"/>
    <p:sldId id="268" r:id="rId17"/>
    <p:sldId id="269" r:id="rId18"/>
    <p:sldId id="261" r:id="rId19"/>
    <p:sldId id="262" r:id="rId20"/>
    <p:sldId id="263" r:id="rId2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40"/>
    <a:srgbClr val="A6B727"/>
    <a:srgbClr val="FFFF00"/>
    <a:srgbClr val="CDA300"/>
    <a:srgbClr val="F18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7490F-D210-4E53-BCB6-8D19BF56D473}" type="datetimeFigureOut">
              <a:rPr lang="hu-HU" smtClean="0"/>
              <a:t>2021. 09. 24.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828D5-975A-4BA2-9EEF-D1A161443A4E}" type="slidenum">
              <a:rPr lang="hu-HU" smtClean="0"/>
              <a:t>‹#›</a:t>
            </a:fld>
            <a:endParaRPr lang="hu-HU"/>
          </a:p>
        </p:txBody>
      </p:sp>
    </p:spTree>
    <p:extLst>
      <p:ext uri="{BB962C8B-B14F-4D97-AF65-F5344CB8AC3E}">
        <p14:creationId xmlns:p14="http://schemas.microsoft.com/office/powerpoint/2010/main" val="266712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E0CBC9D-7B1D-4F57-9EBA-949C90AB2823}" type="datetimeFigureOut">
              <a:rPr lang="hu-HU" smtClean="0"/>
              <a:t>2021. 09. 24.</a:t>
            </a:fld>
            <a:endParaRPr lang="hu-HU"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hu-HU"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2E2C8F-6755-4C01-BAD0-0B1B00A17B2E}" type="slidenum">
              <a:rPr lang="hu-HU" smtClean="0"/>
              <a:t>‹#›</a:t>
            </a:fld>
            <a:endParaRPr lang="hu-HU"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41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39661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292448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928550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395804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u-HU"/>
              <a:t>Mintacím szerkesztése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64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34785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309901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4343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CBC9D-7B1D-4F57-9EBA-949C90AB2823}" type="datetimeFigureOut">
              <a:rPr lang="hu-HU" smtClean="0"/>
              <a:t>2021. 09. 24.</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864964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05015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2021. 09. 24.</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234459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8E5DFDD-5404-4581-B101-1EF50B7A2616}" type="datetimeFigureOut">
              <a:rPr lang="hu-HU" smtClean="0"/>
              <a:t>2021. 09. 24.</a:t>
            </a:fld>
            <a:endParaRPr lang="hu-H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7DBA02D-4AFC-4E6C-843E-7474ADE35A03}" type="slidenum">
              <a:rPr lang="hu-HU" smtClean="0"/>
              <a:t>‹#›</a:t>
            </a:fld>
            <a:endParaRPr lang="hu-HU"/>
          </a:p>
        </p:txBody>
      </p:sp>
    </p:spTree>
    <p:extLst>
      <p:ext uri="{BB962C8B-B14F-4D97-AF65-F5344CB8AC3E}">
        <p14:creationId xmlns:p14="http://schemas.microsoft.com/office/powerpoint/2010/main" val="21286785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Qw1aYXaVG0" TargetMode="External"/><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al.mtak.hu/83476/1/Talentum___a_megvalosult_tehetseg_u.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204269" y="3429000"/>
            <a:ext cx="9783461" cy="2677656"/>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Felelősség és lehetőség: </a:t>
            </a:r>
          </a:p>
          <a:p>
            <a:pPr algn="ctr" eaLnBrk="1" hangingPunct="1"/>
            <a:r>
              <a:rPr lang="hu-HU" altLang="hu-HU" sz="4400" b="1" dirty="0">
                <a:solidFill>
                  <a:schemeClr val="bg1"/>
                </a:solidFill>
                <a:cs typeface="Arial" panose="020B0604020202020204" pitchFamily="34" charset="0"/>
              </a:rPr>
              <a:t>A talentumok példázata</a:t>
            </a:r>
          </a:p>
          <a:p>
            <a:pPr algn="ctr"/>
            <a:r>
              <a:rPr lang="hu-HU" altLang="hu-HU" sz="3600" b="1" dirty="0">
                <a:solidFill>
                  <a:schemeClr val="bg1"/>
                </a:solidFill>
                <a:cs typeface="Arial" panose="020B0604020202020204" pitchFamily="34" charset="0"/>
              </a:rPr>
              <a:t>(Máté evangéliuma 25,14</a:t>
            </a:r>
            <a:r>
              <a:rPr lang="hu-HU" sz="3600" b="1" dirty="0">
                <a:solidFill>
                  <a:schemeClr val="bg1"/>
                </a:solidFill>
              </a:rPr>
              <a:t>–</a:t>
            </a:r>
            <a:r>
              <a:rPr lang="hu-HU" altLang="hu-HU" sz="3600" b="1" dirty="0">
                <a:solidFill>
                  <a:schemeClr val="bg1"/>
                </a:solidFill>
                <a:cs typeface="Arial" panose="020B0604020202020204" pitchFamily="34" charset="0"/>
              </a:rPr>
              <a:t>28)</a:t>
            </a: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80BB8D0-C3E7-4EF4-AEA6-E8BB15DCA6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0774" r="-4973" b="35822"/>
          <a:stretch/>
        </p:blipFill>
        <p:spPr bwMode="auto">
          <a:xfrm>
            <a:off x="3387345" y="1436832"/>
            <a:ext cx="5417308" cy="4658752"/>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a:extLst>
              <a:ext uri="{FF2B5EF4-FFF2-40B4-BE49-F238E27FC236}">
                <a16:creationId xmlns:a16="http://schemas.microsoft.com/office/drawing/2014/main" id="{C340BE69-0CA8-44C3-89F7-1C6995B8B05A}"/>
              </a:ext>
            </a:extLst>
          </p:cNvPr>
          <p:cNvSpPr/>
          <p:nvPr/>
        </p:nvSpPr>
        <p:spPr>
          <a:xfrm>
            <a:off x="897539" y="2612046"/>
            <a:ext cx="3624943" cy="2308324"/>
          </a:xfrm>
          <a:prstGeom prst="rect">
            <a:avLst/>
          </a:prstGeom>
        </p:spPr>
        <p:txBody>
          <a:bodyPr wrap="square">
            <a:spAutoFit/>
          </a:bodyPr>
          <a:lstStyle/>
          <a:p>
            <a:pPr algn="ctr"/>
            <a:r>
              <a:rPr lang="hu-HU" sz="2400" dirty="0">
                <a:solidFill>
                  <a:srgbClr val="000000"/>
                </a:solidFill>
                <a:latin typeface="+mj-lt"/>
              </a:rPr>
              <a:t>„Ura így szólt hozzá: </a:t>
            </a:r>
            <a:br>
              <a:rPr lang="hu-HU" sz="2400" dirty="0">
                <a:solidFill>
                  <a:srgbClr val="000000"/>
                </a:solidFill>
                <a:latin typeface="+mj-lt"/>
              </a:rPr>
            </a:br>
            <a:r>
              <a:rPr lang="hu-HU" sz="2400" dirty="0">
                <a:solidFill>
                  <a:srgbClr val="000000"/>
                </a:solidFill>
                <a:latin typeface="+mj-lt"/>
              </a:rPr>
              <a:t>Jól van, jó és hű szolgám, a kevésen hű voltál, sokat bízok rád ezután, </a:t>
            </a:r>
            <a:r>
              <a:rPr lang="hu-HU" sz="2400" dirty="0" err="1">
                <a:solidFill>
                  <a:srgbClr val="000000"/>
                </a:solidFill>
                <a:latin typeface="+mj-lt"/>
              </a:rPr>
              <a:t>jöjj</a:t>
            </a:r>
            <a:r>
              <a:rPr lang="hu-HU" sz="2400" dirty="0">
                <a:solidFill>
                  <a:srgbClr val="000000"/>
                </a:solidFill>
                <a:latin typeface="+mj-lt"/>
              </a:rPr>
              <a:t>, és osztozz urad örömében!”</a:t>
            </a:r>
            <a:endParaRPr lang="hu-HU" sz="2400" dirty="0">
              <a:latin typeface="+mj-lt"/>
            </a:endParaRPr>
          </a:p>
        </p:txBody>
      </p:sp>
      <p:sp>
        <p:nvSpPr>
          <p:cNvPr id="8" name="Téglalap 7">
            <a:extLst>
              <a:ext uri="{FF2B5EF4-FFF2-40B4-BE49-F238E27FC236}">
                <a16:creationId xmlns:a16="http://schemas.microsoft.com/office/drawing/2014/main" id="{85A8DF75-C408-43F6-9CA5-37F7798E19DF}"/>
              </a:ext>
            </a:extLst>
          </p:cNvPr>
          <p:cNvSpPr/>
          <p:nvPr/>
        </p:nvSpPr>
        <p:spPr>
          <a:xfrm>
            <a:off x="2369659" y="762416"/>
            <a:ext cx="7664278" cy="461665"/>
          </a:xfrm>
          <a:prstGeom prst="rect">
            <a:avLst/>
          </a:prstGeom>
        </p:spPr>
        <p:txBody>
          <a:bodyPr wrap="none">
            <a:spAutoFit/>
          </a:bodyPr>
          <a:lstStyle/>
          <a:p>
            <a:r>
              <a:rPr lang="hu-HU" sz="2400" dirty="0">
                <a:solidFill>
                  <a:srgbClr val="000000"/>
                </a:solidFill>
              </a:rPr>
              <a:t>„Eljött az is, aki a két talentumot kapta, és ezt mondta:”</a:t>
            </a:r>
            <a:endParaRPr lang="hu-HU" sz="2400" dirty="0"/>
          </a:p>
        </p:txBody>
      </p:sp>
      <p:sp>
        <p:nvSpPr>
          <p:cNvPr id="9" name="Téglalap 8">
            <a:extLst>
              <a:ext uri="{FF2B5EF4-FFF2-40B4-BE49-F238E27FC236}">
                <a16:creationId xmlns:a16="http://schemas.microsoft.com/office/drawing/2014/main" id="{FD13BB49-E01E-47F1-AB48-5D573A94E8D2}"/>
              </a:ext>
            </a:extLst>
          </p:cNvPr>
          <p:cNvSpPr/>
          <p:nvPr/>
        </p:nvSpPr>
        <p:spPr>
          <a:xfrm>
            <a:off x="7809221" y="2347350"/>
            <a:ext cx="2750722" cy="1938992"/>
          </a:xfrm>
          <a:prstGeom prst="rect">
            <a:avLst/>
          </a:prstGeom>
        </p:spPr>
        <p:txBody>
          <a:bodyPr wrap="square">
            <a:spAutoFit/>
          </a:bodyPr>
          <a:lstStyle/>
          <a:p>
            <a:pPr algn="ctr"/>
            <a:r>
              <a:rPr lang="hu-HU" sz="2400" dirty="0">
                <a:solidFill>
                  <a:srgbClr val="000000"/>
                </a:solidFill>
              </a:rPr>
              <a:t>„Uram, két talentumot bíztál rám: nézd, másik két talentumot kerestem.”</a:t>
            </a:r>
            <a:endParaRPr lang="hu-HU" sz="2400" dirty="0"/>
          </a:p>
        </p:txBody>
      </p:sp>
      <p:pic>
        <p:nvPicPr>
          <p:cNvPr id="10" name="Kép 9">
            <a:extLst>
              <a:ext uri="{FF2B5EF4-FFF2-40B4-BE49-F238E27FC236}">
                <a16:creationId xmlns:a16="http://schemas.microsoft.com/office/drawing/2014/main" id="{3A84EA57-BD24-4482-ADE9-C86FC8FA9887}"/>
              </a:ext>
            </a:extLst>
          </p:cNvPr>
          <p:cNvPicPr>
            <a:picLocks noChangeAspect="1"/>
          </p:cNvPicPr>
          <p:nvPr/>
        </p:nvPicPr>
        <p:blipFill rotWithShape="1">
          <a:blip r:embed="rId3"/>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35160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C72F99-4D18-4247-BCA9-0CC977647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t="65102" r="-1" b="-1"/>
          <a:stretch/>
        </p:blipFill>
        <p:spPr bwMode="auto">
          <a:xfrm>
            <a:off x="4579912" y="1375225"/>
            <a:ext cx="3051434" cy="4107550"/>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F54A0920-C4B4-4200-BB32-E2C836591A6E}"/>
              </a:ext>
            </a:extLst>
          </p:cNvPr>
          <p:cNvSpPr/>
          <p:nvPr/>
        </p:nvSpPr>
        <p:spPr>
          <a:xfrm>
            <a:off x="8004436" y="1375225"/>
            <a:ext cx="3474721" cy="2308324"/>
          </a:xfrm>
          <a:prstGeom prst="rect">
            <a:avLst/>
          </a:prstGeom>
        </p:spPr>
        <p:txBody>
          <a:bodyPr wrap="square">
            <a:spAutoFit/>
          </a:bodyPr>
          <a:lstStyle/>
          <a:p>
            <a:pPr algn="ctr"/>
            <a:r>
              <a:rPr lang="hu-HU" sz="2400" dirty="0">
                <a:solidFill>
                  <a:srgbClr val="000000"/>
                </a:solidFill>
                <a:latin typeface="+mj-lt"/>
              </a:rPr>
              <a:t>„Uram, tudtam, hogy könyörtelen ember vagy, aki ott is aratsz, ahol nem vetettél, és onnan is gyűjtesz, ahová nem szórtál. </a:t>
            </a:r>
            <a:endParaRPr lang="hu-HU" sz="2400" dirty="0">
              <a:latin typeface="+mj-lt"/>
            </a:endParaRPr>
          </a:p>
        </p:txBody>
      </p:sp>
      <p:sp>
        <p:nvSpPr>
          <p:cNvPr id="6" name="Téglalap 5">
            <a:extLst>
              <a:ext uri="{FF2B5EF4-FFF2-40B4-BE49-F238E27FC236}">
                <a16:creationId xmlns:a16="http://schemas.microsoft.com/office/drawing/2014/main" id="{727090C5-1539-4B9E-915A-7C3D1382CC30}"/>
              </a:ext>
            </a:extLst>
          </p:cNvPr>
          <p:cNvSpPr/>
          <p:nvPr/>
        </p:nvSpPr>
        <p:spPr>
          <a:xfrm>
            <a:off x="557241" y="997539"/>
            <a:ext cx="3836126" cy="2308324"/>
          </a:xfrm>
          <a:prstGeom prst="rect">
            <a:avLst/>
          </a:prstGeom>
        </p:spPr>
        <p:txBody>
          <a:bodyPr wrap="square">
            <a:spAutoFit/>
          </a:bodyPr>
          <a:lstStyle/>
          <a:p>
            <a:pPr algn="ctr"/>
            <a:r>
              <a:rPr lang="hu-HU" sz="2400" dirty="0">
                <a:solidFill>
                  <a:srgbClr val="000000"/>
                </a:solidFill>
              </a:rPr>
              <a:t>„Ura így válaszolt neki: </a:t>
            </a:r>
          </a:p>
          <a:p>
            <a:pPr algn="ctr"/>
            <a:r>
              <a:rPr lang="hu-HU" sz="2400" dirty="0">
                <a:solidFill>
                  <a:srgbClr val="000000"/>
                </a:solidFill>
              </a:rPr>
              <a:t>Te gonosz és rest szolga, tudtad, hogy ott is aratok, ahol nem vetettem, és onnan is gyűjtök, ahova nem szórtam? </a:t>
            </a:r>
            <a:endParaRPr lang="hu-HU" sz="2400" dirty="0"/>
          </a:p>
        </p:txBody>
      </p:sp>
      <p:sp>
        <p:nvSpPr>
          <p:cNvPr id="7" name="Téglalap 6">
            <a:extLst>
              <a:ext uri="{FF2B5EF4-FFF2-40B4-BE49-F238E27FC236}">
                <a16:creationId xmlns:a16="http://schemas.microsoft.com/office/drawing/2014/main" id="{5BD7EBC7-4358-460A-BCE3-1B54A6A86596}"/>
              </a:ext>
            </a:extLst>
          </p:cNvPr>
          <p:cNvSpPr/>
          <p:nvPr/>
        </p:nvSpPr>
        <p:spPr>
          <a:xfrm>
            <a:off x="1563117" y="447113"/>
            <a:ext cx="9065766" cy="461665"/>
          </a:xfrm>
          <a:prstGeom prst="rect">
            <a:avLst/>
          </a:prstGeom>
        </p:spPr>
        <p:txBody>
          <a:bodyPr wrap="square">
            <a:spAutoFit/>
          </a:bodyPr>
          <a:lstStyle/>
          <a:p>
            <a:pPr algn="ctr"/>
            <a:r>
              <a:rPr lang="hu-HU" sz="2400" dirty="0">
                <a:solidFill>
                  <a:srgbClr val="000000"/>
                </a:solidFill>
              </a:rPr>
              <a:t>„És amikor eljött az, aki az egy talentumot kapta, ezt mondta: </a:t>
            </a:r>
            <a:endParaRPr lang="hu-HU" sz="2400" dirty="0"/>
          </a:p>
        </p:txBody>
      </p:sp>
      <p:sp>
        <p:nvSpPr>
          <p:cNvPr id="8" name="Téglalap 7">
            <a:extLst>
              <a:ext uri="{FF2B5EF4-FFF2-40B4-BE49-F238E27FC236}">
                <a16:creationId xmlns:a16="http://schemas.microsoft.com/office/drawing/2014/main" id="{C3136A55-57CC-4D5C-A8D0-723EA2B07204}"/>
              </a:ext>
            </a:extLst>
          </p:cNvPr>
          <p:cNvSpPr/>
          <p:nvPr/>
        </p:nvSpPr>
        <p:spPr>
          <a:xfrm>
            <a:off x="712843" y="3268919"/>
            <a:ext cx="3680524" cy="3416320"/>
          </a:xfrm>
          <a:prstGeom prst="rect">
            <a:avLst/>
          </a:prstGeom>
        </p:spPr>
        <p:txBody>
          <a:bodyPr wrap="square">
            <a:spAutoFit/>
          </a:bodyPr>
          <a:lstStyle/>
          <a:p>
            <a:pPr algn="ctr"/>
            <a:r>
              <a:rPr lang="hu-HU" sz="2400" dirty="0">
                <a:solidFill>
                  <a:srgbClr val="000000"/>
                </a:solidFill>
              </a:rPr>
              <a:t>Ezért el kellett volna vinned a pénzemet a pénzváltókhoz, és amikor megjöttem, </a:t>
            </a:r>
            <a:r>
              <a:rPr lang="hu-HU" sz="2400" dirty="0" err="1">
                <a:solidFill>
                  <a:srgbClr val="000000"/>
                </a:solidFill>
              </a:rPr>
              <a:t>kamatostul</a:t>
            </a:r>
            <a:r>
              <a:rPr lang="hu-HU" sz="2400" dirty="0">
                <a:solidFill>
                  <a:srgbClr val="000000"/>
                </a:solidFill>
              </a:rPr>
              <a:t> kaptam volna vissza azt, ami az enyém. Vegyétek el tőle a talentumot, és adjátok annak, akinek tíz talentuma van!”  </a:t>
            </a:r>
            <a:endParaRPr lang="hu-HU" sz="2400" dirty="0"/>
          </a:p>
        </p:txBody>
      </p:sp>
      <p:sp>
        <p:nvSpPr>
          <p:cNvPr id="9" name="Téglalap 8">
            <a:extLst>
              <a:ext uri="{FF2B5EF4-FFF2-40B4-BE49-F238E27FC236}">
                <a16:creationId xmlns:a16="http://schemas.microsoft.com/office/drawing/2014/main" id="{97BD8E1B-2B6F-4B6E-8478-F2466C296B9E}"/>
              </a:ext>
            </a:extLst>
          </p:cNvPr>
          <p:cNvSpPr/>
          <p:nvPr/>
        </p:nvSpPr>
        <p:spPr>
          <a:xfrm>
            <a:off x="8102871" y="3683549"/>
            <a:ext cx="3277850" cy="2308324"/>
          </a:xfrm>
          <a:prstGeom prst="rect">
            <a:avLst/>
          </a:prstGeom>
        </p:spPr>
        <p:txBody>
          <a:bodyPr wrap="square">
            <a:spAutoFit/>
          </a:bodyPr>
          <a:lstStyle/>
          <a:p>
            <a:pPr algn="ctr"/>
            <a:r>
              <a:rPr lang="hu-HU" sz="2400" dirty="0">
                <a:solidFill>
                  <a:srgbClr val="000000"/>
                </a:solidFill>
              </a:rPr>
              <a:t>Félelmemben elmentem tehát, és elástam a talentumodat a földbe: nézd, itt van az, ami a tied.” </a:t>
            </a:r>
            <a:endParaRPr lang="hu-HU" sz="2400" dirty="0"/>
          </a:p>
        </p:txBody>
      </p:sp>
      <p:pic>
        <p:nvPicPr>
          <p:cNvPr id="10" name="Kép 9">
            <a:extLst>
              <a:ext uri="{FF2B5EF4-FFF2-40B4-BE49-F238E27FC236}">
                <a16:creationId xmlns:a16="http://schemas.microsoft.com/office/drawing/2014/main" id="{BF95B0F8-2A70-489E-A767-D016E0A9C2C6}"/>
              </a:ext>
            </a:extLst>
          </p:cNvPr>
          <p:cNvPicPr>
            <a:picLocks noChangeAspect="1"/>
          </p:cNvPicPr>
          <p:nvPr/>
        </p:nvPicPr>
        <p:blipFill rotWithShape="1">
          <a:blip r:embed="rId3"/>
          <a:srcRect l="1077" t="887" r="2783" b="-887"/>
          <a:stretch/>
        </p:blipFill>
        <p:spPr>
          <a:xfrm>
            <a:off x="10795157" y="5490000"/>
            <a:ext cx="1368000" cy="1368000"/>
          </a:xfrm>
          <a:prstGeom prst="rect">
            <a:avLst/>
          </a:prstGeom>
        </p:spPr>
      </p:pic>
    </p:spTree>
    <p:extLst>
      <p:ext uri="{BB962C8B-B14F-4D97-AF65-F5344CB8AC3E}">
        <p14:creationId xmlns:p14="http://schemas.microsoft.com/office/powerpoint/2010/main" val="40505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F36CEE-CD6D-4105-8EE3-2F69893440C2}"/>
              </a:ext>
            </a:extLst>
          </p:cNvPr>
          <p:cNvSpPr>
            <a:spLocks noGrp="1"/>
          </p:cNvSpPr>
          <p:nvPr>
            <p:ph type="title"/>
          </p:nvPr>
        </p:nvSpPr>
        <p:spPr>
          <a:xfrm>
            <a:off x="999309" y="445201"/>
            <a:ext cx="9875520" cy="1356360"/>
          </a:xfrm>
        </p:spPr>
        <p:txBody>
          <a:bodyPr>
            <a:normAutofit/>
          </a:bodyPr>
          <a:lstStyle/>
          <a:p>
            <a:r>
              <a:rPr lang="hu-HU" b="1" dirty="0"/>
              <a:t>Miről szól a talentumok példázata?</a:t>
            </a:r>
            <a:endParaRPr lang="hu-HU" dirty="0"/>
          </a:p>
        </p:txBody>
      </p:sp>
      <p:sp>
        <p:nvSpPr>
          <p:cNvPr id="3" name="Tartalom helye 2">
            <a:extLst>
              <a:ext uri="{FF2B5EF4-FFF2-40B4-BE49-F238E27FC236}">
                <a16:creationId xmlns:a16="http://schemas.microsoft.com/office/drawing/2014/main" id="{4DBBD67D-338C-4133-8F98-4EAEA8CB2994}"/>
              </a:ext>
            </a:extLst>
          </p:cNvPr>
          <p:cNvSpPr>
            <a:spLocks noGrp="1"/>
          </p:cNvSpPr>
          <p:nvPr>
            <p:ph idx="1"/>
          </p:nvPr>
        </p:nvSpPr>
        <p:spPr>
          <a:xfrm>
            <a:off x="2728964" y="4499688"/>
            <a:ext cx="8145865" cy="1871045"/>
          </a:xfrm>
          <a:solidFill>
            <a:srgbClr val="92D050"/>
          </a:solidFill>
        </p:spPr>
        <p:txBody>
          <a:bodyPr>
            <a:noAutofit/>
          </a:bodyPr>
          <a:lstStyle/>
          <a:p>
            <a:pPr marL="45720" indent="0" algn="ctr">
              <a:buNone/>
            </a:pPr>
            <a:r>
              <a:rPr lang="hu-HU" sz="2400" dirty="0">
                <a:solidFill>
                  <a:schemeClr val="tx1"/>
                </a:solidFill>
              </a:rPr>
              <a:t>A gazda Istent jelenti. Ő az, Aki a szolgáinak, azaz nekünk, embereknek a talentumokat, tehát a lehetőségeket adja. Minden szolga kapott valamennyi talentumot, de nem mindenki ugyanannyit. Mindenkinek csak a sajátjával kellett foglalkoznia.</a:t>
            </a:r>
          </a:p>
          <a:p>
            <a:pPr marL="45720" indent="0" algn="ctr">
              <a:buNone/>
            </a:pPr>
            <a:endParaRPr lang="hu-HU" sz="2400" dirty="0">
              <a:solidFill>
                <a:schemeClr val="tx1"/>
              </a:solidFill>
            </a:endParaRPr>
          </a:p>
        </p:txBody>
      </p:sp>
      <p:pic>
        <p:nvPicPr>
          <p:cNvPr id="4" name="Picture 2">
            <a:extLst>
              <a:ext uri="{FF2B5EF4-FFF2-40B4-BE49-F238E27FC236}">
                <a16:creationId xmlns:a16="http://schemas.microsoft.com/office/drawing/2014/main" id="{BD4AF1C0-B1A3-4D83-BC5A-21940E459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39" t="27261" r="34388" b="62549"/>
          <a:stretch/>
        </p:blipFill>
        <p:spPr bwMode="auto">
          <a:xfrm>
            <a:off x="413796" y="2007175"/>
            <a:ext cx="1942581" cy="1914946"/>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4E4CFAC5-AE95-4B3B-9040-4963A71D64D0}"/>
              </a:ext>
            </a:extLst>
          </p:cNvPr>
          <p:cNvSpPr/>
          <p:nvPr/>
        </p:nvSpPr>
        <p:spPr>
          <a:xfrm>
            <a:off x="2728964" y="1943771"/>
            <a:ext cx="8145864" cy="2308324"/>
          </a:xfrm>
          <a:prstGeom prst="rect">
            <a:avLst/>
          </a:prstGeom>
          <a:solidFill>
            <a:srgbClr val="CDA300"/>
          </a:solidFill>
        </p:spPr>
        <p:txBody>
          <a:bodyPr wrap="square">
            <a:spAutoFit/>
          </a:bodyPr>
          <a:lstStyle/>
          <a:p>
            <a:pPr marL="45720" indent="0" algn="ctr">
              <a:buNone/>
            </a:pPr>
            <a:r>
              <a:rPr lang="hu-HU" sz="2400" dirty="0">
                <a:solidFill>
                  <a:schemeClr val="tx1"/>
                </a:solidFill>
              </a:rPr>
              <a:t>A talentum azokat a képességeket, lehetőségeket, eszközöket jelenti, amelyeket Isten adott az embernek. Olyan képességek, lehetőségek, amelyeket az életünkben, a ránk bízott feladatainkban felhasználhatunk. Ezek a képességek nagyon értékesek. Jézus a kor legnagyobb értékével, talentummal jelzi az értéküket.</a:t>
            </a:r>
          </a:p>
        </p:txBody>
      </p:sp>
      <p:pic>
        <p:nvPicPr>
          <p:cNvPr id="6" name="Picture 2">
            <a:extLst>
              <a:ext uri="{FF2B5EF4-FFF2-40B4-BE49-F238E27FC236}">
                <a16:creationId xmlns:a16="http://schemas.microsoft.com/office/drawing/2014/main" id="{744BC0C3-5347-4A64-BF00-AE3FB45CDA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81" r="57647" b="75337"/>
          <a:stretch/>
        </p:blipFill>
        <p:spPr bwMode="auto">
          <a:xfrm>
            <a:off x="550649" y="4252095"/>
            <a:ext cx="1942581" cy="2031326"/>
          </a:xfrm>
          <a:prstGeom prst="rect">
            <a:avLst/>
          </a:prstGeom>
          <a:noFill/>
          <a:extLst>
            <a:ext uri="{909E8E84-426E-40DD-AFC4-6F175D3DCCD1}">
              <a14:hiddenFill xmlns:a14="http://schemas.microsoft.com/office/drawing/2010/main">
                <a:solidFill>
                  <a:srgbClr val="FFFFFF"/>
                </a:solidFill>
              </a14:hiddenFill>
            </a:ext>
          </a:extLst>
        </p:spPr>
      </p:pic>
      <p:pic>
        <p:nvPicPr>
          <p:cNvPr id="8" name="Kép 7">
            <a:extLst>
              <a:ext uri="{FF2B5EF4-FFF2-40B4-BE49-F238E27FC236}">
                <a16:creationId xmlns:a16="http://schemas.microsoft.com/office/drawing/2014/main" id="{AF5EBF53-5D39-4032-B50E-9D716DD71FC0}"/>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4050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descr="A képen szöveg látható&#10;&#10;Automatikusan generált leírás">
            <a:extLst>
              <a:ext uri="{FF2B5EF4-FFF2-40B4-BE49-F238E27FC236}">
                <a16:creationId xmlns:a16="http://schemas.microsoft.com/office/drawing/2014/main" id="{B019D2C0-04A7-4372-91C0-30BC66A3A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822" y="1789600"/>
            <a:ext cx="2641886" cy="4058156"/>
          </a:xfrm>
        </p:spPr>
      </p:pic>
      <p:sp>
        <p:nvSpPr>
          <p:cNvPr id="4" name="Téglalap 3">
            <a:extLst>
              <a:ext uri="{FF2B5EF4-FFF2-40B4-BE49-F238E27FC236}">
                <a16:creationId xmlns:a16="http://schemas.microsoft.com/office/drawing/2014/main" id="{73ACA090-7A6E-4E63-83F1-27488AC74CA7}"/>
              </a:ext>
            </a:extLst>
          </p:cNvPr>
          <p:cNvSpPr/>
          <p:nvPr/>
        </p:nvSpPr>
        <p:spPr>
          <a:xfrm>
            <a:off x="3438631" y="1762360"/>
            <a:ext cx="7436198" cy="2462213"/>
          </a:xfrm>
          <a:prstGeom prst="rect">
            <a:avLst/>
          </a:prstGeom>
        </p:spPr>
        <p:txBody>
          <a:bodyPr wrap="square">
            <a:spAutoFit/>
          </a:bodyPr>
          <a:lstStyle/>
          <a:p>
            <a:pPr marL="45720" indent="0" algn="ctr">
              <a:buNone/>
            </a:pPr>
            <a:r>
              <a:rPr lang="hu-HU" sz="2200" dirty="0">
                <a:solidFill>
                  <a:schemeClr val="tx1"/>
                </a:solidFill>
              </a:rPr>
              <a:t>Minden emberi életnek van célja és értelme. Ezek megvalósításához Isten </a:t>
            </a:r>
            <a:r>
              <a:rPr lang="hu-HU" sz="2200" dirty="0"/>
              <a:t>eszközül adta a</a:t>
            </a:r>
            <a:r>
              <a:rPr lang="hu-HU" sz="2200" dirty="0">
                <a:solidFill>
                  <a:schemeClr val="tx1"/>
                </a:solidFill>
              </a:rPr>
              <a:t> talentumokat. Van, aki jól bánik a szavakkal, mások szívesen és ügyesen terveznek. Vannak emberek, akik erősek, segítőkészek, el tudnak magyarázni nehéz témákat is</a:t>
            </a:r>
            <a:r>
              <a:rPr lang="hu-HU" sz="2200" dirty="0"/>
              <a:t>. </a:t>
            </a:r>
            <a:r>
              <a:rPr lang="hu-HU" sz="2200" dirty="0">
                <a:solidFill>
                  <a:schemeClr val="tx1"/>
                </a:solidFill>
              </a:rPr>
              <a:t>Isten sokféle képességet adott az embereknek. Mindenkinek a saját</a:t>
            </a:r>
            <a:r>
              <a:rPr lang="hu-HU" sz="2200" dirty="0"/>
              <a:t> </a:t>
            </a:r>
            <a:r>
              <a:rPr lang="hu-HU" sz="2200" dirty="0">
                <a:solidFill>
                  <a:schemeClr val="tx1"/>
                </a:solidFill>
              </a:rPr>
              <a:t>talentumaira érdemes figyelnie.</a:t>
            </a:r>
          </a:p>
        </p:txBody>
      </p:sp>
      <p:pic>
        <p:nvPicPr>
          <p:cNvPr id="7" name="Kép 6">
            <a:extLst>
              <a:ext uri="{FF2B5EF4-FFF2-40B4-BE49-F238E27FC236}">
                <a16:creationId xmlns:a16="http://schemas.microsoft.com/office/drawing/2014/main" id="{620B5DCB-02EC-4AF0-BE70-70E576856D7F}"/>
              </a:ext>
            </a:extLst>
          </p:cNvPr>
          <p:cNvPicPr>
            <a:picLocks noChangeAspect="1"/>
          </p:cNvPicPr>
          <p:nvPr/>
        </p:nvPicPr>
        <p:blipFill>
          <a:blip r:embed="rId3"/>
          <a:stretch>
            <a:fillRect/>
          </a:stretch>
        </p:blipFill>
        <p:spPr>
          <a:xfrm>
            <a:off x="10758945" y="5490000"/>
            <a:ext cx="1389081" cy="1368000"/>
          </a:xfrm>
          <a:prstGeom prst="rect">
            <a:avLst/>
          </a:prstGeom>
        </p:spPr>
      </p:pic>
      <p:sp>
        <p:nvSpPr>
          <p:cNvPr id="8" name="Cím 1">
            <a:extLst>
              <a:ext uri="{FF2B5EF4-FFF2-40B4-BE49-F238E27FC236}">
                <a16:creationId xmlns:a16="http://schemas.microsoft.com/office/drawing/2014/main" id="{A031353B-B34F-4674-875F-681D13CECD17}"/>
              </a:ext>
            </a:extLst>
          </p:cNvPr>
          <p:cNvSpPr txBox="1">
            <a:spLocks/>
          </p:cNvSpPr>
          <p:nvPr/>
        </p:nvSpPr>
        <p:spPr>
          <a:xfrm>
            <a:off x="999309" y="445201"/>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b="1"/>
              <a:t>Miről szól a talentumok példázata?</a:t>
            </a:r>
            <a:endParaRPr lang="hu-HU" dirty="0"/>
          </a:p>
        </p:txBody>
      </p:sp>
      <p:sp>
        <p:nvSpPr>
          <p:cNvPr id="9" name="Téglalap 8">
            <a:extLst>
              <a:ext uri="{FF2B5EF4-FFF2-40B4-BE49-F238E27FC236}">
                <a16:creationId xmlns:a16="http://schemas.microsoft.com/office/drawing/2014/main" id="{C8DCE9EE-D6A0-412C-98CA-3DC5A3E42A47}"/>
              </a:ext>
            </a:extLst>
          </p:cNvPr>
          <p:cNvSpPr/>
          <p:nvPr/>
        </p:nvSpPr>
        <p:spPr>
          <a:xfrm>
            <a:off x="3844295" y="4606735"/>
            <a:ext cx="6588859" cy="1446550"/>
          </a:xfrm>
          <a:prstGeom prst="rect">
            <a:avLst/>
          </a:prstGeom>
          <a:solidFill>
            <a:schemeClr val="accent5">
              <a:lumMod val="60000"/>
              <a:lumOff val="40000"/>
            </a:schemeClr>
          </a:solidFill>
        </p:spPr>
        <p:txBody>
          <a:bodyPr wrap="square">
            <a:spAutoFit/>
          </a:bodyPr>
          <a:lstStyle/>
          <a:p>
            <a:pPr marL="45720" indent="0" algn="ctr">
              <a:buNone/>
            </a:pPr>
            <a:r>
              <a:rPr lang="hu-HU" sz="2200" dirty="0">
                <a:solidFill>
                  <a:schemeClr val="tx1"/>
                </a:solidFill>
              </a:rPr>
              <a:t>Vajon a harmadik szolga miért nem figyelt a saját talentumára? Miért ássa el valaki a tehetségét? </a:t>
            </a:r>
          </a:p>
          <a:p>
            <a:pPr marL="45720" indent="0" algn="ctr">
              <a:buNone/>
            </a:pPr>
            <a:r>
              <a:rPr lang="hu-HU" sz="2200" dirty="0">
                <a:solidFill>
                  <a:schemeClr val="tx1"/>
                </a:solidFill>
              </a:rPr>
              <a:t>Mit tehetünk azért, hogy ne elássuk, hanem kamatoztassuk a képességeinket?</a:t>
            </a:r>
          </a:p>
        </p:txBody>
      </p:sp>
    </p:spTree>
    <p:extLst>
      <p:ext uri="{BB962C8B-B14F-4D97-AF65-F5344CB8AC3E}">
        <p14:creationId xmlns:p14="http://schemas.microsoft.com/office/powerpoint/2010/main" val="25767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a:xfrm>
            <a:off x="4581730" y="418518"/>
            <a:ext cx="7046598" cy="833778"/>
          </a:xfrm>
          <a:solidFill>
            <a:srgbClr val="FFC000"/>
          </a:solidFill>
        </p:spPr>
        <p:txBody>
          <a:bodyPr>
            <a:noAutofit/>
          </a:bodyPr>
          <a:lstStyle/>
          <a:p>
            <a:pPr algn="ctr"/>
            <a:r>
              <a:rPr lang="hu-HU" sz="2800" b="1" dirty="0">
                <a:solidFill>
                  <a:schemeClr val="tx1"/>
                </a:solidFill>
              </a:rPr>
              <a:t>Elásás helyett kamatoztatás – hogyan?</a:t>
            </a:r>
          </a:p>
        </p:txBody>
      </p:sp>
      <p:sp>
        <p:nvSpPr>
          <p:cNvPr id="6" name="Ellipszis 5">
            <a:extLst>
              <a:ext uri="{FF2B5EF4-FFF2-40B4-BE49-F238E27FC236}">
                <a16:creationId xmlns:a16="http://schemas.microsoft.com/office/drawing/2014/main" id="{80937E7F-D689-4BCF-8911-94D629D80B69}"/>
              </a:ext>
            </a:extLst>
          </p:cNvPr>
          <p:cNvSpPr/>
          <p:nvPr/>
        </p:nvSpPr>
        <p:spPr>
          <a:xfrm>
            <a:off x="332330" y="1348854"/>
            <a:ext cx="4711229" cy="4197877"/>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a:extLst>
              <a:ext uri="{FF2B5EF4-FFF2-40B4-BE49-F238E27FC236}">
                <a16:creationId xmlns:a16="http://schemas.microsoft.com/office/drawing/2014/main" id="{6568A5FE-E9DF-43A9-915D-75AE42E3364D}"/>
              </a:ext>
            </a:extLst>
          </p:cNvPr>
          <p:cNvSpPr/>
          <p:nvPr/>
        </p:nvSpPr>
        <p:spPr>
          <a:xfrm>
            <a:off x="794157" y="1471268"/>
            <a:ext cx="3787573" cy="32612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a:extLst>
              <a:ext uri="{FF2B5EF4-FFF2-40B4-BE49-F238E27FC236}">
                <a16:creationId xmlns:a16="http://schemas.microsoft.com/office/drawing/2014/main" id="{2E4E6C5F-0295-4985-8E25-BA2692560020}"/>
              </a:ext>
            </a:extLst>
          </p:cNvPr>
          <p:cNvSpPr/>
          <p:nvPr/>
        </p:nvSpPr>
        <p:spPr>
          <a:xfrm>
            <a:off x="1474554" y="1842488"/>
            <a:ext cx="2426778" cy="1996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artalom helye 2">
            <a:extLst>
              <a:ext uri="{FF2B5EF4-FFF2-40B4-BE49-F238E27FC236}">
                <a16:creationId xmlns:a16="http://schemas.microsoft.com/office/drawing/2014/main" id="{4962C95F-091F-445C-962C-D4B450B2EEB4}"/>
              </a:ext>
            </a:extLst>
          </p:cNvPr>
          <p:cNvSpPr txBox="1">
            <a:spLocks/>
          </p:cNvSpPr>
          <p:nvPr/>
        </p:nvSpPr>
        <p:spPr>
          <a:xfrm>
            <a:off x="869595" y="4883705"/>
            <a:ext cx="3522247" cy="425602"/>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Pánikzóna</a:t>
            </a:r>
          </a:p>
        </p:txBody>
      </p:sp>
      <p:sp>
        <p:nvSpPr>
          <p:cNvPr id="8" name="Tartalom helye 2">
            <a:extLst>
              <a:ext uri="{FF2B5EF4-FFF2-40B4-BE49-F238E27FC236}">
                <a16:creationId xmlns:a16="http://schemas.microsoft.com/office/drawing/2014/main" id="{33E96866-D553-4574-A739-7CB67549A705}"/>
              </a:ext>
            </a:extLst>
          </p:cNvPr>
          <p:cNvSpPr txBox="1">
            <a:spLocks/>
          </p:cNvSpPr>
          <p:nvPr/>
        </p:nvSpPr>
        <p:spPr>
          <a:xfrm>
            <a:off x="869596" y="3990158"/>
            <a:ext cx="3522247" cy="425602"/>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Tanulási zóna</a:t>
            </a:r>
          </a:p>
        </p:txBody>
      </p:sp>
      <p:sp>
        <p:nvSpPr>
          <p:cNvPr id="3" name="Tartalom helye 2">
            <a:extLst>
              <a:ext uri="{FF2B5EF4-FFF2-40B4-BE49-F238E27FC236}">
                <a16:creationId xmlns:a16="http://schemas.microsoft.com/office/drawing/2014/main" id="{DA222588-128A-49D5-8043-C29A88659CC9}"/>
              </a:ext>
            </a:extLst>
          </p:cNvPr>
          <p:cNvSpPr>
            <a:spLocks noGrp="1"/>
          </p:cNvSpPr>
          <p:nvPr>
            <p:ph idx="1"/>
          </p:nvPr>
        </p:nvSpPr>
        <p:spPr>
          <a:xfrm>
            <a:off x="926819" y="2623866"/>
            <a:ext cx="3522247" cy="482929"/>
          </a:xfrm>
        </p:spPr>
        <p:txBody>
          <a:bodyPr>
            <a:normAutofit/>
          </a:bodyPr>
          <a:lstStyle/>
          <a:p>
            <a:pPr marL="45720" indent="0" algn="ctr">
              <a:buNone/>
            </a:pPr>
            <a:r>
              <a:rPr lang="hu-HU" sz="2800" b="1" dirty="0">
                <a:solidFill>
                  <a:schemeClr val="tx1"/>
                </a:solidFill>
              </a:rPr>
              <a:t>Komfortzóna</a:t>
            </a:r>
          </a:p>
        </p:txBody>
      </p:sp>
      <p:sp>
        <p:nvSpPr>
          <p:cNvPr id="16" name="Cím 1">
            <a:extLst>
              <a:ext uri="{FF2B5EF4-FFF2-40B4-BE49-F238E27FC236}">
                <a16:creationId xmlns:a16="http://schemas.microsoft.com/office/drawing/2014/main" id="{662DCD8D-4F3F-40F6-AF4C-D61D81BF36D1}"/>
              </a:ext>
            </a:extLst>
          </p:cNvPr>
          <p:cNvSpPr txBox="1">
            <a:spLocks/>
          </p:cNvSpPr>
          <p:nvPr/>
        </p:nvSpPr>
        <p:spPr>
          <a:xfrm>
            <a:off x="4939579" y="4557010"/>
            <a:ext cx="5843988" cy="1797252"/>
          </a:xfrm>
          <a:prstGeom prst="rect">
            <a:avLst/>
          </a:prstGeom>
          <a:solidFill>
            <a:srgbClr val="FF404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000" dirty="0">
                <a:solidFill>
                  <a:schemeClr val="tx1"/>
                </a:solidFill>
              </a:rPr>
              <a:t>3. Ha túlzottan bátrak vagyunk, és olyan feladatot vállalunk el, mely meghaladja a képességeinket könnyen a pánikzónába juthatunk, ahol úgy érezzük, hogy nincs az irányításunk alatt az adott helyzet. Ilyenkor automatikusan visszatérünk a komfortzónába.</a:t>
            </a:r>
          </a:p>
        </p:txBody>
      </p:sp>
      <p:sp>
        <p:nvSpPr>
          <p:cNvPr id="17" name="Cím 1">
            <a:extLst>
              <a:ext uri="{FF2B5EF4-FFF2-40B4-BE49-F238E27FC236}">
                <a16:creationId xmlns:a16="http://schemas.microsoft.com/office/drawing/2014/main" id="{0967719D-6BC4-44E8-ABCA-C443C12B1ABE}"/>
              </a:ext>
            </a:extLst>
          </p:cNvPr>
          <p:cNvSpPr txBox="1">
            <a:spLocks/>
          </p:cNvSpPr>
          <p:nvPr/>
        </p:nvSpPr>
        <p:spPr>
          <a:xfrm>
            <a:off x="5492629" y="4167050"/>
            <a:ext cx="6044478" cy="23785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hu-HU" sz="2000" dirty="0">
              <a:solidFill>
                <a:schemeClr val="tx1"/>
              </a:solidFill>
            </a:endParaRPr>
          </a:p>
        </p:txBody>
      </p:sp>
      <p:sp>
        <p:nvSpPr>
          <p:cNvPr id="18" name="Cím 1">
            <a:extLst>
              <a:ext uri="{FF2B5EF4-FFF2-40B4-BE49-F238E27FC236}">
                <a16:creationId xmlns:a16="http://schemas.microsoft.com/office/drawing/2014/main" id="{0409F167-9BBC-418C-ADA8-B709B809F7CD}"/>
              </a:ext>
            </a:extLst>
          </p:cNvPr>
          <p:cNvSpPr txBox="1">
            <a:spLocks/>
          </p:cNvSpPr>
          <p:nvPr/>
        </p:nvSpPr>
        <p:spPr>
          <a:xfrm>
            <a:off x="4939579" y="2813430"/>
            <a:ext cx="6688749" cy="1552263"/>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000" dirty="0">
                <a:solidFill>
                  <a:schemeClr val="tx1"/>
                </a:solidFill>
              </a:rPr>
              <a:t>2. Ahhoz, hogy élni tudjunk a tehetségünkkel, át kell lépnünk saját komfortzónánkból, a tanulási zónába. Itt nem lesz minden pillanatban teljes a biztonságérzetünk, azonban lehetőséget adunk magunknak, saját képességeink kamatoztatására.</a:t>
            </a:r>
          </a:p>
        </p:txBody>
      </p:sp>
      <p:sp>
        <p:nvSpPr>
          <p:cNvPr id="19" name="Cím 1">
            <a:extLst>
              <a:ext uri="{FF2B5EF4-FFF2-40B4-BE49-F238E27FC236}">
                <a16:creationId xmlns:a16="http://schemas.microsoft.com/office/drawing/2014/main" id="{B9E59053-059E-4616-AF66-EF7B5A484F1B}"/>
              </a:ext>
            </a:extLst>
          </p:cNvPr>
          <p:cNvSpPr txBox="1">
            <a:spLocks/>
          </p:cNvSpPr>
          <p:nvPr/>
        </p:nvSpPr>
        <p:spPr>
          <a:xfrm>
            <a:off x="4989503" y="1431788"/>
            <a:ext cx="6692882" cy="1202149"/>
          </a:xfrm>
          <a:prstGeom prst="rect">
            <a:avLst/>
          </a:prstGeom>
          <a:solidFill>
            <a:srgbClr val="A6B727"/>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000" dirty="0">
                <a:solidFill>
                  <a:schemeClr val="tx1"/>
                </a:solidFill>
              </a:rPr>
              <a:t>1. Ahhoz, hogy éljünk a tehetségünkkel és az adottságainkkal le kell győznünk saját kényelmességünket. Le kell mondanunk arról, hogy mindig komfortosan érezzük magunkat. </a:t>
            </a:r>
          </a:p>
        </p:txBody>
      </p:sp>
      <p:pic>
        <p:nvPicPr>
          <p:cNvPr id="20" name="Kép 19">
            <a:extLst>
              <a:ext uri="{FF2B5EF4-FFF2-40B4-BE49-F238E27FC236}">
                <a16:creationId xmlns:a16="http://schemas.microsoft.com/office/drawing/2014/main" id="{78CC25EB-F5D6-4324-95B5-CCD479AA2E5E}"/>
              </a:ext>
            </a:extLst>
          </p:cNvPr>
          <p:cNvPicPr>
            <a:picLocks noChangeAspect="1"/>
          </p:cNvPicPr>
          <p:nvPr/>
        </p:nvPicPr>
        <p:blipFill>
          <a:blip r:embed="rId2"/>
          <a:stretch>
            <a:fillRect/>
          </a:stretch>
        </p:blipFill>
        <p:spPr>
          <a:xfrm>
            <a:off x="10783567" y="5502319"/>
            <a:ext cx="1383691" cy="1368000"/>
          </a:xfrm>
          <a:prstGeom prst="rect">
            <a:avLst/>
          </a:prstGeom>
        </p:spPr>
      </p:pic>
    </p:spTree>
    <p:extLst>
      <p:ext uri="{BB962C8B-B14F-4D97-AF65-F5344CB8AC3E}">
        <p14:creationId xmlns:p14="http://schemas.microsoft.com/office/powerpoint/2010/main" val="2637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7" grpId="0"/>
      <p:bldP spid="8" grpId="0"/>
      <p:bldP spid="3" grpId="0" build="p"/>
      <p:bldP spid="16"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EBD70A72-432D-45AE-9F1F-72A74692B079}"/>
              </a:ext>
            </a:extLst>
          </p:cNvPr>
          <p:cNvSpPr txBox="1">
            <a:spLocks/>
          </p:cNvSpPr>
          <p:nvPr/>
        </p:nvSpPr>
        <p:spPr>
          <a:xfrm>
            <a:off x="5097083" y="3162700"/>
            <a:ext cx="5599945" cy="3273958"/>
          </a:xfrm>
          <a:prstGeom prst="rect">
            <a:avLst/>
          </a:prstGeom>
          <a:solidFill>
            <a:srgbClr val="FF404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000" dirty="0">
                <a:solidFill>
                  <a:schemeClr val="tx1"/>
                </a:solidFill>
              </a:rPr>
              <a:t>3. Nyár elején Bence elment a városi zongoraversenyre, remélve, hogy akár dobogós helyezést is elérhet. Még el sem kezdődött a verseny, amikor az előtérben a kezébe került a műsorlap. Döbbenten tapasztalta, hogy a legtöbb versenyző az általa választott műveknél sokkal nehezebb programmal készült. Bence teljesen </a:t>
            </a:r>
            <a:r>
              <a:rPr lang="hu-HU" sz="2000" b="1" dirty="0">
                <a:solidFill>
                  <a:schemeClr val="tx1"/>
                </a:solidFill>
              </a:rPr>
              <a:t>pánik</a:t>
            </a:r>
            <a:r>
              <a:rPr lang="hu-HU" sz="2000" dirty="0">
                <a:solidFill>
                  <a:schemeClr val="tx1"/>
                </a:solidFill>
              </a:rPr>
              <a:t>ba esett, kicsinek és tehetségtelennek érezte magát. Egy ideig a mosdóban várakozott, majd hazament. </a:t>
            </a:r>
          </a:p>
        </p:txBody>
      </p:sp>
      <p:sp>
        <p:nvSpPr>
          <p:cNvPr id="5" name="Ellipszis 4">
            <a:extLst>
              <a:ext uri="{FF2B5EF4-FFF2-40B4-BE49-F238E27FC236}">
                <a16:creationId xmlns:a16="http://schemas.microsoft.com/office/drawing/2014/main" id="{BD144F3C-1263-4A8C-95BB-DA9FFE82B3A5}"/>
              </a:ext>
            </a:extLst>
          </p:cNvPr>
          <p:cNvSpPr/>
          <p:nvPr/>
        </p:nvSpPr>
        <p:spPr>
          <a:xfrm>
            <a:off x="557618" y="1724296"/>
            <a:ext cx="4367079" cy="4241005"/>
          </a:xfrm>
          <a:prstGeom prst="ellipse">
            <a:avLst/>
          </a:prstGeom>
          <a:solidFill>
            <a:srgbClr val="FF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a:extLst>
              <a:ext uri="{FF2B5EF4-FFF2-40B4-BE49-F238E27FC236}">
                <a16:creationId xmlns:a16="http://schemas.microsoft.com/office/drawing/2014/main" id="{1B9814D6-8B22-4A50-86EE-73B2D07FC164}"/>
              </a:ext>
            </a:extLst>
          </p:cNvPr>
          <p:cNvSpPr/>
          <p:nvPr/>
        </p:nvSpPr>
        <p:spPr>
          <a:xfrm>
            <a:off x="1035127" y="2087375"/>
            <a:ext cx="3510895" cy="32947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024A996C-3F0E-4997-BE7E-7694BB493F8D}"/>
              </a:ext>
            </a:extLst>
          </p:cNvPr>
          <p:cNvSpPr/>
          <p:nvPr/>
        </p:nvSpPr>
        <p:spPr>
          <a:xfrm>
            <a:off x="1616404" y="2726256"/>
            <a:ext cx="2249505" cy="20169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artalom helye 2">
            <a:extLst>
              <a:ext uri="{FF2B5EF4-FFF2-40B4-BE49-F238E27FC236}">
                <a16:creationId xmlns:a16="http://schemas.microsoft.com/office/drawing/2014/main" id="{AD97AE73-A5BB-4CE2-BB2E-6E368F69AF59}"/>
              </a:ext>
            </a:extLst>
          </p:cNvPr>
          <p:cNvSpPr txBox="1">
            <a:spLocks/>
          </p:cNvSpPr>
          <p:nvPr/>
        </p:nvSpPr>
        <p:spPr>
          <a:xfrm>
            <a:off x="1108679" y="5440293"/>
            <a:ext cx="3264951" cy="429974"/>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Pánikzóna</a:t>
            </a:r>
          </a:p>
        </p:txBody>
      </p:sp>
      <p:sp>
        <p:nvSpPr>
          <p:cNvPr id="9" name="Tartalom helye 2">
            <a:extLst>
              <a:ext uri="{FF2B5EF4-FFF2-40B4-BE49-F238E27FC236}">
                <a16:creationId xmlns:a16="http://schemas.microsoft.com/office/drawing/2014/main" id="{623A33BF-508A-4253-B6B1-06BB83C16835}"/>
              </a:ext>
            </a:extLst>
          </p:cNvPr>
          <p:cNvSpPr txBox="1">
            <a:spLocks/>
          </p:cNvSpPr>
          <p:nvPr/>
        </p:nvSpPr>
        <p:spPr>
          <a:xfrm>
            <a:off x="1108680" y="4747529"/>
            <a:ext cx="3264951" cy="42997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400" b="1" dirty="0">
                <a:solidFill>
                  <a:schemeClr val="tx1"/>
                </a:solidFill>
              </a:rPr>
              <a:t>Tanulási zóna</a:t>
            </a:r>
          </a:p>
        </p:txBody>
      </p:sp>
      <p:sp>
        <p:nvSpPr>
          <p:cNvPr id="10" name="Tartalom helye 2">
            <a:extLst>
              <a:ext uri="{FF2B5EF4-FFF2-40B4-BE49-F238E27FC236}">
                <a16:creationId xmlns:a16="http://schemas.microsoft.com/office/drawing/2014/main" id="{8FF4F39F-676A-4B19-9023-53F9D604CCD2}"/>
              </a:ext>
            </a:extLst>
          </p:cNvPr>
          <p:cNvSpPr txBox="1">
            <a:spLocks/>
          </p:cNvSpPr>
          <p:nvPr/>
        </p:nvSpPr>
        <p:spPr>
          <a:xfrm>
            <a:off x="1108678" y="3490795"/>
            <a:ext cx="3264951" cy="48789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400" b="1" dirty="0">
                <a:solidFill>
                  <a:schemeClr val="tx1"/>
                </a:solidFill>
              </a:rPr>
              <a:t>Komfortzóna</a:t>
            </a:r>
          </a:p>
        </p:txBody>
      </p:sp>
      <p:pic>
        <p:nvPicPr>
          <p:cNvPr id="11" name="Kép 10">
            <a:extLst>
              <a:ext uri="{FF2B5EF4-FFF2-40B4-BE49-F238E27FC236}">
                <a16:creationId xmlns:a16="http://schemas.microsoft.com/office/drawing/2014/main" id="{82EDF919-526D-492C-80F7-12CC380F2A9D}"/>
              </a:ext>
            </a:extLst>
          </p:cNvPr>
          <p:cNvPicPr>
            <a:picLocks noChangeAspect="1"/>
          </p:cNvPicPr>
          <p:nvPr/>
        </p:nvPicPr>
        <p:blipFill>
          <a:blip r:embed="rId2"/>
          <a:stretch>
            <a:fillRect/>
          </a:stretch>
        </p:blipFill>
        <p:spPr>
          <a:xfrm>
            <a:off x="10808309" y="5427796"/>
            <a:ext cx="1383691" cy="1368000"/>
          </a:xfrm>
          <a:prstGeom prst="rect">
            <a:avLst/>
          </a:prstGeom>
        </p:spPr>
      </p:pic>
      <p:sp>
        <p:nvSpPr>
          <p:cNvPr id="2" name="Téglalap 1">
            <a:extLst>
              <a:ext uri="{FF2B5EF4-FFF2-40B4-BE49-F238E27FC236}">
                <a16:creationId xmlns:a16="http://schemas.microsoft.com/office/drawing/2014/main" id="{ABCFE5C2-5E8A-4227-ACA1-EF056F412FCE}"/>
              </a:ext>
            </a:extLst>
          </p:cNvPr>
          <p:cNvSpPr/>
          <p:nvPr/>
        </p:nvSpPr>
        <p:spPr>
          <a:xfrm>
            <a:off x="4533109" y="285892"/>
            <a:ext cx="7194434" cy="1323439"/>
          </a:xfrm>
          <a:prstGeom prst="rect">
            <a:avLst/>
          </a:prstGeom>
          <a:solidFill>
            <a:srgbClr val="A6B727"/>
          </a:solidFill>
        </p:spPr>
        <p:txBody>
          <a:bodyPr wrap="square">
            <a:spAutoFit/>
          </a:bodyPr>
          <a:lstStyle/>
          <a:p>
            <a:pPr algn="ctr"/>
            <a:r>
              <a:rPr lang="hu-HU" sz="2000" dirty="0"/>
              <a:t>1. Bence gyerekkora óta tehetséges zenész. Sosem járt zeneiskolába, de minden héten egyszer-kétszer zongorázik. A zene örömöt okoz számára, számára a zongorázás nem </a:t>
            </a:r>
            <a:r>
              <a:rPr lang="hu-HU" sz="2000" dirty="0" smtClean="0"/>
              <a:t>jelent kihívást, </a:t>
            </a:r>
            <a:r>
              <a:rPr lang="hu-HU" sz="2000" dirty="0"/>
              <a:t>hanem </a:t>
            </a:r>
            <a:r>
              <a:rPr lang="hu-HU" sz="2000" dirty="0" smtClean="0"/>
              <a:t>ez a saját </a:t>
            </a:r>
            <a:r>
              <a:rPr lang="hu-HU" sz="2000" b="1" dirty="0" smtClean="0"/>
              <a:t>komfort</a:t>
            </a:r>
            <a:r>
              <a:rPr lang="hu-HU" sz="2000" dirty="0" smtClean="0"/>
              <a:t>zónája</a:t>
            </a:r>
            <a:r>
              <a:rPr lang="hu-HU" sz="2000" dirty="0"/>
              <a:t>.</a:t>
            </a:r>
          </a:p>
        </p:txBody>
      </p:sp>
      <p:sp>
        <p:nvSpPr>
          <p:cNvPr id="3" name="Téglalap 2">
            <a:extLst>
              <a:ext uri="{FF2B5EF4-FFF2-40B4-BE49-F238E27FC236}">
                <a16:creationId xmlns:a16="http://schemas.microsoft.com/office/drawing/2014/main" id="{8A9FF431-E7A5-4679-9A2C-25FBA49AE562}"/>
              </a:ext>
            </a:extLst>
          </p:cNvPr>
          <p:cNvSpPr/>
          <p:nvPr/>
        </p:nvSpPr>
        <p:spPr>
          <a:xfrm>
            <a:off x="5053745" y="1724296"/>
            <a:ext cx="6580637" cy="1323439"/>
          </a:xfrm>
          <a:prstGeom prst="rect">
            <a:avLst/>
          </a:prstGeom>
          <a:solidFill>
            <a:srgbClr val="FFFF00"/>
          </a:solidFill>
        </p:spPr>
        <p:txBody>
          <a:bodyPr wrap="square">
            <a:spAutoFit/>
          </a:bodyPr>
          <a:lstStyle/>
          <a:p>
            <a:pPr algn="ctr"/>
            <a:r>
              <a:rPr lang="hu-HU" sz="2000" dirty="0"/>
              <a:t>2. Ha Bence beiratkozna a zeneiskolába, többet kellene gyakorolnia és néha kudarcok is érnék gyakorlás közben. Így a </a:t>
            </a:r>
            <a:r>
              <a:rPr lang="hu-HU" sz="2000" dirty="0" smtClean="0"/>
              <a:t>komfortzónájából </a:t>
            </a:r>
            <a:r>
              <a:rPr lang="hu-HU" sz="2000" dirty="0"/>
              <a:t>a </a:t>
            </a:r>
            <a:r>
              <a:rPr lang="hu-HU" sz="2000" b="1" dirty="0"/>
              <a:t>tanulási</a:t>
            </a:r>
            <a:r>
              <a:rPr lang="hu-HU" sz="2000" dirty="0"/>
              <a:t> zónába lépne, és sokkal jobban kamatoztathatná a tehetségét. </a:t>
            </a:r>
          </a:p>
        </p:txBody>
      </p:sp>
      <p:sp>
        <p:nvSpPr>
          <p:cNvPr id="13" name="Cím 1">
            <a:extLst>
              <a:ext uri="{FF2B5EF4-FFF2-40B4-BE49-F238E27FC236}">
                <a16:creationId xmlns:a16="http://schemas.microsoft.com/office/drawing/2014/main" id="{5C10BC97-217A-44EA-AC1C-A6E1362941B0}"/>
              </a:ext>
            </a:extLst>
          </p:cNvPr>
          <p:cNvSpPr>
            <a:spLocks noGrp="1"/>
          </p:cNvSpPr>
          <p:nvPr>
            <p:ph type="title"/>
          </p:nvPr>
        </p:nvSpPr>
        <p:spPr>
          <a:xfrm>
            <a:off x="242825" y="285893"/>
            <a:ext cx="3975491" cy="1323438"/>
          </a:xfrm>
          <a:solidFill>
            <a:srgbClr val="FFC000"/>
          </a:solidFill>
        </p:spPr>
        <p:txBody>
          <a:bodyPr>
            <a:noAutofit/>
          </a:bodyPr>
          <a:lstStyle/>
          <a:p>
            <a:pPr algn="ctr"/>
            <a:r>
              <a:rPr lang="hu-HU" sz="2800" b="1" dirty="0">
                <a:solidFill>
                  <a:schemeClr val="tx1"/>
                </a:solidFill>
              </a:rPr>
              <a:t>Elásás helyett kamatoztatás – egy példa</a:t>
            </a:r>
          </a:p>
        </p:txBody>
      </p:sp>
    </p:spTree>
    <p:extLst>
      <p:ext uri="{BB962C8B-B14F-4D97-AF65-F5344CB8AC3E}">
        <p14:creationId xmlns:p14="http://schemas.microsoft.com/office/powerpoint/2010/main" val="17637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zis 5">
            <a:extLst>
              <a:ext uri="{FF2B5EF4-FFF2-40B4-BE49-F238E27FC236}">
                <a16:creationId xmlns:a16="http://schemas.microsoft.com/office/drawing/2014/main" id="{80937E7F-D689-4BCF-8911-94D629D80B69}"/>
              </a:ext>
            </a:extLst>
          </p:cNvPr>
          <p:cNvSpPr/>
          <p:nvPr/>
        </p:nvSpPr>
        <p:spPr>
          <a:xfrm>
            <a:off x="461854" y="1738859"/>
            <a:ext cx="4457428" cy="4220126"/>
          </a:xfrm>
          <a:prstGeom prst="ellipse">
            <a:avLst/>
          </a:prstGeom>
          <a:solidFill>
            <a:srgbClr val="FF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a:extLst>
              <a:ext uri="{FF2B5EF4-FFF2-40B4-BE49-F238E27FC236}">
                <a16:creationId xmlns:a16="http://schemas.microsoft.com/office/drawing/2014/main" id="{2E4E6C5F-0295-4985-8E25-BA2692560020}"/>
              </a:ext>
            </a:extLst>
          </p:cNvPr>
          <p:cNvSpPr/>
          <p:nvPr/>
        </p:nvSpPr>
        <p:spPr>
          <a:xfrm>
            <a:off x="2256006" y="2674785"/>
            <a:ext cx="1905711" cy="1802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artalom helye 2">
            <a:extLst>
              <a:ext uri="{FF2B5EF4-FFF2-40B4-BE49-F238E27FC236}">
                <a16:creationId xmlns:a16="http://schemas.microsoft.com/office/drawing/2014/main" id="{33E96866-D553-4574-A739-7CB67549A705}"/>
              </a:ext>
            </a:extLst>
          </p:cNvPr>
          <p:cNvSpPr txBox="1">
            <a:spLocks/>
          </p:cNvSpPr>
          <p:nvPr/>
        </p:nvSpPr>
        <p:spPr>
          <a:xfrm>
            <a:off x="3950395" y="406447"/>
            <a:ext cx="7313211" cy="1410144"/>
          </a:xfrm>
          <a:prstGeom prst="rect">
            <a:avLst/>
          </a:prstGeom>
          <a:solidFill>
            <a:srgbClr val="FFC000"/>
          </a:solidFill>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400" b="1" dirty="0">
                <a:solidFill>
                  <a:schemeClr val="tx1"/>
                </a:solidFill>
              </a:rPr>
              <a:t>Rajzold fel a füzetedbe az alábbi ábrát! A dián megjelenő tevékenységek számát írd az ábrára! Hol vannak a határaid? Hol kezdődik a tanulási zónád?</a:t>
            </a:r>
          </a:p>
        </p:txBody>
      </p:sp>
      <p:sp>
        <p:nvSpPr>
          <p:cNvPr id="10" name="Ellipszis 9">
            <a:extLst>
              <a:ext uri="{FF2B5EF4-FFF2-40B4-BE49-F238E27FC236}">
                <a16:creationId xmlns:a16="http://schemas.microsoft.com/office/drawing/2014/main" id="{E76730A0-9385-4B71-BEF4-C344ED5D1775}"/>
              </a:ext>
            </a:extLst>
          </p:cNvPr>
          <p:cNvSpPr/>
          <p:nvPr/>
        </p:nvSpPr>
        <p:spPr>
          <a:xfrm>
            <a:off x="909858" y="1944801"/>
            <a:ext cx="3621397" cy="334088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A26C4B8A-1953-4E43-9C4A-A4FC1A9F2B64}"/>
              </a:ext>
            </a:extLst>
          </p:cNvPr>
          <p:cNvSpPr/>
          <p:nvPr/>
        </p:nvSpPr>
        <p:spPr>
          <a:xfrm>
            <a:off x="1537093" y="2394006"/>
            <a:ext cx="2354395" cy="20351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artalom helye 2">
            <a:extLst>
              <a:ext uri="{FF2B5EF4-FFF2-40B4-BE49-F238E27FC236}">
                <a16:creationId xmlns:a16="http://schemas.microsoft.com/office/drawing/2014/main" id="{32615A4B-D0FF-4C23-8E8A-493470F8BD1C}"/>
              </a:ext>
            </a:extLst>
          </p:cNvPr>
          <p:cNvSpPr txBox="1">
            <a:spLocks/>
          </p:cNvSpPr>
          <p:nvPr/>
        </p:nvSpPr>
        <p:spPr>
          <a:xfrm>
            <a:off x="1216390" y="5367214"/>
            <a:ext cx="2948355" cy="69493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Pánikzóna</a:t>
            </a:r>
          </a:p>
        </p:txBody>
      </p:sp>
      <p:sp>
        <p:nvSpPr>
          <p:cNvPr id="13" name="Tartalom helye 2">
            <a:extLst>
              <a:ext uri="{FF2B5EF4-FFF2-40B4-BE49-F238E27FC236}">
                <a16:creationId xmlns:a16="http://schemas.microsoft.com/office/drawing/2014/main" id="{BB127BC1-95B5-4E8A-A422-787C85F665F7}"/>
              </a:ext>
            </a:extLst>
          </p:cNvPr>
          <p:cNvSpPr txBox="1">
            <a:spLocks/>
          </p:cNvSpPr>
          <p:nvPr/>
        </p:nvSpPr>
        <p:spPr>
          <a:xfrm>
            <a:off x="1231252" y="4460318"/>
            <a:ext cx="2948355" cy="69493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Tanulási zóna</a:t>
            </a:r>
          </a:p>
        </p:txBody>
      </p:sp>
      <p:sp>
        <p:nvSpPr>
          <p:cNvPr id="14" name="Tartalom helye 2">
            <a:extLst>
              <a:ext uri="{FF2B5EF4-FFF2-40B4-BE49-F238E27FC236}">
                <a16:creationId xmlns:a16="http://schemas.microsoft.com/office/drawing/2014/main" id="{CB294C98-4AE7-4435-925E-B08FEB6EF39F}"/>
              </a:ext>
            </a:extLst>
          </p:cNvPr>
          <p:cNvSpPr txBox="1">
            <a:spLocks/>
          </p:cNvSpPr>
          <p:nvPr/>
        </p:nvSpPr>
        <p:spPr>
          <a:xfrm>
            <a:off x="1185990" y="3379453"/>
            <a:ext cx="2948355" cy="431941"/>
          </a:xfrm>
          <a:prstGeom prst="rect">
            <a:avLst/>
          </a:prstGeom>
          <a:ln>
            <a:noFill/>
          </a:ln>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b="1" dirty="0">
                <a:solidFill>
                  <a:schemeClr val="tx1"/>
                </a:solidFill>
              </a:rPr>
              <a:t>Komfortzóna</a:t>
            </a:r>
          </a:p>
        </p:txBody>
      </p:sp>
      <p:sp>
        <p:nvSpPr>
          <p:cNvPr id="16" name="Tartalom helye 15">
            <a:extLst>
              <a:ext uri="{FF2B5EF4-FFF2-40B4-BE49-F238E27FC236}">
                <a16:creationId xmlns:a16="http://schemas.microsoft.com/office/drawing/2014/main" id="{C2CE903D-5BE3-4BE4-A119-821E877B298B}"/>
              </a:ext>
            </a:extLst>
          </p:cNvPr>
          <p:cNvSpPr>
            <a:spLocks noGrp="1"/>
          </p:cNvSpPr>
          <p:nvPr>
            <p:ph idx="1"/>
          </p:nvPr>
        </p:nvSpPr>
        <p:spPr>
          <a:xfrm>
            <a:off x="5877403" y="2202099"/>
            <a:ext cx="4009423" cy="654543"/>
          </a:xfrm>
        </p:spPr>
        <p:txBody>
          <a:bodyPr>
            <a:normAutofit/>
          </a:bodyPr>
          <a:lstStyle/>
          <a:p>
            <a:pPr marL="45720" indent="0" algn="ctr">
              <a:buNone/>
            </a:pPr>
            <a:r>
              <a:rPr lang="hu-HU" dirty="0">
                <a:solidFill>
                  <a:schemeClr val="tx1"/>
                </a:solidFill>
                <a:latin typeface="+mj-lt"/>
              </a:rPr>
              <a:t>1. Elsősegélynyújtás az utcán</a:t>
            </a:r>
          </a:p>
        </p:txBody>
      </p:sp>
      <p:sp>
        <p:nvSpPr>
          <p:cNvPr id="17" name="Tartalom helye 15">
            <a:extLst>
              <a:ext uri="{FF2B5EF4-FFF2-40B4-BE49-F238E27FC236}">
                <a16:creationId xmlns:a16="http://schemas.microsoft.com/office/drawing/2014/main" id="{79754782-DF30-4A58-AB73-8B66DBEB86B7}"/>
              </a:ext>
            </a:extLst>
          </p:cNvPr>
          <p:cNvSpPr txBox="1">
            <a:spLocks/>
          </p:cNvSpPr>
          <p:nvPr/>
        </p:nvSpPr>
        <p:spPr>
          <a:xfrm>
            <a:off x="5725003" y="3926945"/>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hu-HU" dirty="0">
              <a:solidFill>
                <a:schemeClr val="tx1"/>
              </a:solidFill>
              <a:latin typeface="+mj-lt"/>
            </a:endParaRPr>
          </a:p>
        </p:txBody>
      </p:sp>
      <p:sp>
        <p:nvSpPr>
          <p:cNvPr id="18" name="Tartalom helye 15">
            <a:extLst>
              <a:ext uri="{FF2B5EF4-FFF2-40B4-BE49-F238E27FC236}">
                <a16:creationId xmlns:a16="http://schemas.microsoft.com/office/drawing/2014/main" id="{D95CADAF-27E1-43F5-8C42-63C001BE8BFC}"/>
              </a:ext>
            </a:extLst>
          </p:cNvPr>
          <p:cNvSpPr txBox="1">
            <a:spLocks/>
          </p:cNvSpPr>
          <p:nvPr/>
        </p:nvSpPr>
        <p:spPr>
          <a:xfrm>
            <a:off x="5577597" y="2779245"/>
            <a:ext cx="4883601" cy="641029"/>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2. </a:t>
            </a:r>
            <a:r>
              <a:rPr lang="hu-HU" dirty="0" err="1">
                <a:solidFill>
                  <a:schemeClr val="tx1"/>
                </a:solidFill>
                <a:latin typeface="+mj-lt"/>
              </a:rPr>
              <a:t>Önkénteskedés</a:t>
            </a:r>
            <a:r>
              <a:rPr lang="hu-HU" dirty="0">
                <a:solidFill>
                  <a:schemeClr val="tx1"/>
                </a:solidFill>
                <a:latin typeface="+mj-lt"/>
              </a:rPr>
              <a:t> egy nyári táborban</a:t>
            </a:r>
          </a:p>
        </p:txBody>
      </p:sp>
      <p:sp>
        <p:nvSpPr>
          <p:cNvPr id="19" name="Tartalom helye 15">
            <a:extLst>
              <a:ext uri="{FF2B5EF4-FFF2-40B4-BE49-F238E27FC236}">
                <a16:creationId xmlns:a16="http://schemas.microsoft.com/office/drawing/2014/main" id="{DB1BB784-C800-471D-AB36-7E5D3B0E0E80}"/>
              </a:ext>
            </a:extLst>
          </p:cNvPr>
          <p:cNvSpPr txBox="1">
            <a:spLocks/>
          </p:cNvSpPr>
          <p:nvPr/>
        </p:nvSpPr>
        <p:spPr>
          <a:xfrm>
            <a:off x="6029803" y="4231745"/>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hu-HU" dirty="0">
              <a:solidFill>
                <a:schemeClr val="tx1"/>
              </a:solidFill>
              <a:latin typeface="+mj-lt"/>
            </a:endParaRPr>
          </a:p>
        </p:txBody>
      </p:sp>
      <p:sp>
        <p:nvSpPr>
          <p:cNvPr id="20" name="Tartalom helye 15">
            <a:extLst>
              <a:ext uri="{FF2B5EF4-FFF2-40B4-BE49-F238E27FC236}">
                <a16:creationId xmlns:a16="http://schemas.microsoft.com/office/drawing/2014/main" id="{4E9D2D81-5A8C-44D8-871F-D343676FDE74}"/>
              </a:ext>
            </a:extLst>
          </p:cNvPr>
          <p:cNvSpPr txBox="1">
            <a:spLocks/>
          </p:cNvSpPr>
          <p:nvPr/>
        </p:nvSpPr>
        <p:spPr>
          <a:xfrm>
            <a:off x="6169192" y="5348091"/>
            <a:ext cx="3763997" cy="651715"/>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7. Köszöntőt mondani egy barátod esküvőjén</a:t>
            </a:r>
          </a:p>
        </p:txBody>
      </p:sp>
      <p:sp>
        <p:nvSpPr>
          <p:cNvPr id="21" name="Tartalom helye 15">
            <a:extLst>
              <a:ext uri="{FF2B5EF4-FFF2-40B4-BE49-F238E27FC236}">
                <a16:creationId xmlns:a16="http://schemas.microsoft.com/office/drawing/2014/main" id="{BC9577D9-9AFB-4206-8B7F-FAD454374EA6}"/>
              </a:ext>
            </a:extLst>
          </p:cNvPr>
          <p:cNvSpPr txBox="1">
            <a:spLocks/>
          </p:cNvSpPr>
          <p:nvPr/>
        </p:nvSpPr>
        <p:spPr>
          <a:xfrm>
            <a:off x="6334603" y="4536545"/>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hu-HU" dirty="0">
              <a:solidFill>
                <a:schemeClr val="tx1"/>
              </a:solidFill>
              <a:latin typeface="+mj-lt"/>
            </a:endParaRPr>
          </a:p>
        </p:txBody>
      </p:sp>
      <p:sp>
        <p:nvSpPr>
          <p:cNvPr id="22" name="Tartalom helye 15">
            <a:extLst>
              <a:ext uri="{FF2B5EF4-FFF2-40B4-BE49-F238E27FC236}">
                <a16:creationId xmlns:a16="http://schemas.microsoft.com/office/drawing/2014/main" id="{12CA9187-0B6F-4F3B-A0D0-A8F9A7602E46}"/>
              </a:ext>
            </a:extLst>
          </p:cNvPr>
          <p:cNvSpPr txBox="1">
            <a:spLocks/>
          </p:cNvSpPr>
          <p:nvPr/>
        </p:nvSpPr>
        <p:spPr>
          <a:xfrm>
            <a:off x="6169192" y="4914236"/>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6. Cserediákként Angliában</a:t>
            </a:r>
          </a:p>
        </p:txBody>
      </p:sp>
      <p:sp>
        <p:nvSpPr>
          <p:cNvPr id="23" name="Tartalom helye 15">
            <a:extLst>
              <a:ext uri="{FF2B5EF4-FFF2-40B4-BE49-F238E27FC236}">
                <a16:creationId xmlns:a16="http://schemas.microsoft.com/office/drawing/2014/main" id="{730E69E1-582A-480A-9288-4B45DF6D514B}"/>
              </a:ext>
            </a:extLst>
          </p:cNvPr>
          <p:cNvSpPr txBox="1">
            <a:spLocks/>
          </p:cNvSpPr>
          <p:nvPr/>
        </p:nvSpPr>
        <p:spPr>
          <a:xfrm>
            <a:off x="5769025" y="4194817"/>
            <a:ext cx="4527986" cy="47774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5. Részt venni egy református istentiszteleten </a:t>
            </a:r>
          </a:p>
        </p:txBody>
      </p:sp>
      <p:sp>
        <p:nvSpPr>
          <p:cNvPr id="24" name="Tartalom helye 15">
            <a:extLst>
              <a:ext uri="{FF2B5EF4-FFF2-40B4-BE49-F238E27FC236}">
                <a16:creationId xmlns:a16="http://schemas.microsoft.com/office/drawing/2014/main" id="{D24EA2BC-E187-4E97-B74C-A3C5D16EF3F9}"/>
              </a:ext>
            </a:extLst>
          </p:cNvPr>
          <p:cNvSpPr txBox="1">
            <a:spLocks/>
          </p:cNvSpPr>
          <p:nvPr/>
        </p:nvSpPr>
        <p:spPr>
          <a:xfrm>
            <a:off x="5253939" y="3710781"/>
            <a:ext cx="5799012" cy="62165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4. Hivatalos levél írása az igazgatónak</a:t>
            </a:r>
          </a:p>
        </p:txBody>
      </p:sp>
      <p:sp>
        <p:nvSpPr>
          <p:cNvPr id="25" name="Tartalom helye 15">
            <a:extLst>
              <a:ext uri="{FF2B5EF4-FFF2-40B4-BE49-F238E27FC236}">
                <a16:creationId xmlns:a16="http://schemas.microsoft.com/office/drawing/2014/main" id="{71E9595D-CA0B-4EF2-8FBE-70008444AA44}"/>
              </a:ext>
            </a:extLst>
          </p:cNvPr>
          <p:cNvSpPr txBox="1">
            <a:spLocks/>
          </p:cNvSpPr>
          <p:nvPr/>
        </p:nvSpPr>
        <p:spPr>
          <a:xfrm>
            <a:off x="6209954" y="5989320"/>
            <a:ext cx="3763997" cy="868680"/>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dirty="0">
                <a:solidFill>
                  <a:schemeClr val="tx1"/>
                </a:solidFill>
                <a:latin typeface="+mj-lt"/>
              </a:rPr>
              <a:t>8. Egy történelmi regény elolvasása</a:t>
            </a:r>
          </a:p>
        </p:txBody>
      </p:sp>
      <p:sp>
        <p:nvSpPr>
          <p:cNvPr id="26" name="Tartalom helye 15">
            <a:extLst>
              <a:ext uri="{FF2B5EF4-FFF2-40B4-BE49-F238E27FC236}">
                <a16:creationId xmlns:a16="http://schemas.microsoft.com/office/drawing/2014/main" id="{96202F71-159B-40F2-A814-B948EE28E407}"/>
              </a:ext>
            </a:extLst>
          </p:cNvPr>
          <p:cNvSpPr txBox="1">
            <a:spLocks/>
          </p:cNvSpPr>
          <p:nvPr/>
        </p:nvSpPr>
        <p:spPr>
          <a:xfrm>
            <a:off x="5877403" y="4079345"/>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hu-HU" dirty="0">
              <a:solidFill>
                <a:schemeClr val="tx1"/>
              </a:solidFill>
              <a:latin typeface="+mj-lt"/>
            </a:endParaRPr>
          </a:p>
        </p:txBody>
      </p:sp>
      <p:sp>
        <p:nvSpPr>
          <p:cNvPr id="28" name="Tartalom helye 15">
            <a:extLst>
              <a:ext uri="{FF2B5EF4-FFF2-40B4-BE49-F238E27FC236}">
                <a16:creationId xmlns:a16="http://schemas.microsoft.com/office/drawing/2014/main" id="{9ACA9C8B-D516-4A6C-819A-572C676DE16E}"/>
              </a:ext>
            </a:extLst>
          </p:cNvPr>
          <p:cNvSpPr txBox="1">
            <a:spLocks/>
          </p:cNvSpPr>
          <p:nvPr/>
        </p:nvSpPr>
        <p:spPr>
          <a:xfrm>
            <a:off x="5384307" y="6312641"/>
            <a:ext cx="3763997" cy="47774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endParaRPr lang="hu-HU" sz="2000" dirty="0">
              <a:solidFill>
                <a:schemeClr val="tx1"/>
              </a:solidFill>
              <a:latin typeface="+mj-lt"/>
            </a:endParaRPr>
          </a:p>
        </p:txBody>
      </p:sp>
      <p:sp>
        <p:nvSpPr>
          <p:cNvPr id="30" name="Tartalom helye 15">
            <a:extLst>
              <a:ext uri="{FF2B5EF4-FFF2-40B4-BE49-F238E27FC236}">
                <a16:creationId xmlns:a16="http://schemas.microsoft.com/office/drawing/2014/main" id="{B1D89175-00AE-4673-ACCF-E163AF234306}"/>
              </a:ext>
            </a:extLst>
          </p:cNvPr>
          <p:cNvSpPr txBox="1">
            <a:spLocks/>
          </p:cNvSpPr>
          <p:nvPr/>
        </p:nvSpPr>
        <p:spPr>
          <a:xfrm>
            <a:off x="5543926" y="3250588"/>
            <a:ext cx="4883600" cy="54300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hu-HU" dirty="0">
                <a:solidFill>
                  <a:schemeClr val="tx1"/>
                </a:solidFill>
                <a:latin typeface="+mj-lt"/>
              </a:rPr>
              <a:t>3. </a:t>
            </a:r>
            <a:r>
              <a:rPr lang="hu-HU" dirty="0">
                <a:solidFill>
                  <a:schemeClr val="tx1"/>
                </a:solidFill>
              </a:rPr>
              <a:t>Emelt szintű érettségi fizikából</a:t>
            </a:r>
            <a:r>
              <a:rPr lang="hu-HU" dirty="0">
                <a:solidFill>
                  <a:schemeClr val="tx1"/>
                </a:solidFill>
                <a:latin typeface="+mj-lt"/>
              </a:rPr>
              <a:t>  </a:t>
            </a:r>
          </a:p>
        </p:txBody>
      </p:sp>
      <p:pic>
        <p:nvPicPr>
          <p:cNvPr id="31" name="Kép 30">
            <a:extLst>
              <a:ext uri="{FF2B5EF4-FFF2-40B4-BE49-F238E27FC236}">
                <a16:creationId xmlns:a16="http://schemas.microsoft.com/office/drawing/2014/main" id="{8A29DD56-2629-4866-800F-10274AAC3E5F}"/>
              </a:ext>
            </a:extLst>
          </p:cNvPr>
          <p:cNvPicPr>
            <a:picLocks noChangeAspect="1"/>
          </p:cNvPicPr>
          <p:nvPr/>
        </p:nvPicPr>
        <p:blipFill>
          <a:blip r:embed="rId2"/>
          <a:stretch>
            <a:fillRect/>
          </a:stretch>
        </p:blipFill>
        <p:spPr>
          <a:xfrm>
            <a:off x="10799598" y="5422388"/>
            <a:ext cx="1376365" cy="1368000"/>
          </a:xfrm>
          <a:prstGeom prst="rect">
            <a:avLst/>
          </a:prstGeom>
        </p:spPr>
      </p:pic>
    </p:spTree>
    <p:extLst>
      <p:ext uri="{BB962C8B-B14F-4D97-AF65-F5344CB8AC3E}">
        <p14:creationId xmlns:p14="http://schemas.microsoft.com/office/powerpoint/2010/main" val="38275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P spid="20" grpId="0"/>
      <p:bldP spid="22" grpId="0"/>
      <p:bldP spid="23" grpId="0"/>
      <p:bldP spid="24" grpId="0"/>
      <p:bldP spid="25"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a:xfrm>
            <a:off x="1143000" y="277160"/>
            <a:ext cx="9875520" cy="1251838"/>
          </a:xfrm>
        </p:spPr>
        <p:txBody>
          <a:bodyPr/>
          <a:lstStyle/>
          <a:p>
            <a:pPr algn="ctr"/>
            <a:r>
              <a:rPr lang="hu-HU" dirty="0"/>
              <a:t>Házi feladat</a:t>
            </a:r>
          </a:p>
        </p:txBody>
      </p:sp>
      <p:sp>
        <p:nvSpPr>
          <p:cNvPr id="3" name="Tartalom helye 2">
            <a:extLst>
              <a:ext uri="{FF2B5EF4-FFF2-40B4-BE49-F238E27FC236}">
                <a16:creationId xmlns:a16="http://schemas.microsoft.com/office/drawing/2014/main" id="{DA222588-128A-49D5-8043-C29A88659CC9}"/>
              </a:ext>
            </a:extLst>
          </p:cNvPr>
          <p:cNvSpPr>
            <a:spLocks noGrp="1"/>
          </p:cNvSpPr>
          <p:nvPr>
            <p:ph idx="1"/>
          </p:nvPr>
        </p:nvSpPr>
        <p:spPr>
          <a:xfrm>
            <a:off x="4620637" y="2767987"/>
            <a:ext cx="2754524" cy="3048197"/>
          </a:xfrm>
        </p:spPr>
        <p:txBody>
          <a:bodyPr>
            <a:normAutofit fontScale="92500" lnSpcReduction="10000"/>
          </a:bodyPr>
          <a:lstStyle/>
          <a:p>
            <a:pPr marL="45720" indent="0" algn="ctr">
              <a:buNone/>
            </a:pPr>
            <a:r>
              <a:rPr lang="hu-HU" sz="2400" dirty="0">
                <a:solidFill>
                  <a:schemeClr val="tx1"/>
                </a:solidFill>
              </a:rPr>
              <a:t>Írj egy 10-12 </a:t>
            </a:r>
            <a:r>
              <a:rPr lang="hu-HU" sz="2400" dirty="0" err="1">
                <a:solidFill>
                  <a:schemeClr val="tx1"/>
                </a:solidFill>
              </a:rPr>
              <a:t>mondatos</a:t>
            </a:r>
            <a:r>
              <a:rPr lang="hu-HU" sz="2400" dirty="0">
                <a:solidFill>
                  <a:schemeClr val="tx1"/>
                </a:solidFill>
              </a:rPr>
              <a:t> fogalmazást a fenti idézetről! </a:t>
            </a:r>
          </a:p>
          <a:p>
            <a:pPr marL="45720" indent="0" algn="ctr">
              <a:buNone/>
            </a:pPr>
            <a:r>
              <a:rPr lang="hu-HU" sz="2400" dirty="0">
                <a:solidFill>
                  <a:schemeClr val="tx1"/>
                </a:solidFill>
              </a:rPr>
              <a:t>Gondold végig, hogy miben van tehetséged, és milyen feladatod van saját képességeiddel!</a:t>
            </a:r>
          </a:p>
          <a:p>
            <a:pPr algn="ctr">
              <a:buFontTx/>
              <a:buChar char="-"/>
            </a:pPr>
            <a:endParaRPr lang="hu-HU" sz="2400" dirty="0">
              <a:solidFill>
                <a:schemeClr val="tx1"/>
              </a:solidFill>
            </a:endParaRPr>
          </a:p>
        </p:txBody>
      </p:sp>
      <p:sp>
        <p:nvSpPr>
          <p:cNvPr id="4" name="Tartalom helye 2">
            <a:extLst>
              <a:ext uri="{FF2B5EF4-FFF2-40B4-BE49-F238E27FC236}">
                <a16:creationId xmlns:a16="http://schemas.microsoft.com/office/drawing/2014/main" id="{67A15087-44ED-4439-808C-CEC7E898CAD6}"/>
              </a:ext>
            </a:extLst>
          </p:cNvPr>
          <p:cNvSpPr txBox="1">
            <a:spLocks/>
          </p:cNvSpPr>
          <p:nvPr/>
        </p:nvSpPr>
        <p:spPr>
          <a:xfrm>
            <a:off x="2322349" y="1795221"/>
            <a:ext cx="7313022" cy="571752"/>
          </a:xfrm>
          <a:prstGeom prst="rect">
            <a:avLst/>
          </a:prstGeom>
          <a:ln w="38100">
            <a:solidFill>
              <a:schemeClr val="tx1"/>
            </a:solidFill>
          </a:ln>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hu-HU" sz="2800" i="1" dirty="0">
                <a:solidFill>
                  <a:schemeClr val="tx1"/>
                </a:solidFill>
              </a:rPr>
              <a:t>A tehetség ajándék, nem érdem, de kötelez!</a:t>
            </a:r>
          </a:p>
        </p:txBody>
      </p:sp>
      <p:pic>
        <p:nvPicPr>
          <p:cNvPr id="6" name="Kép 5" descr="A képen szöveg, zene, zongora, személy látható&#10;&#10;Automatikusan generált leírás">
            <a:extLst>
              <a:ext uri="{FF2B5EF4-FFF2-40B4-BE49-F238E27FC236}">
                <a16:creationId xmlns:a16="http://schemas.microsoft.com/office/drawing/2014/main" id="{D4049DF5-6452-4818-94BC-E6C0693739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9753654">
            <a:off x="369751" y="3232609"/>
            <a:ext cx="3863928" cy="2575952"/>
          </a:xfrm>
          <a:prstGeom prst="rect">
            <a:avLst/>
          </a:prstGeom>
        </p:spPr>
      </p:pic>
      <p:pic>
        <p:nvPicPr>
          <p:cNvPr id="8" name="Kép 7" descr="A képen szöveg látható&#10;&#10;Automatikusan generált leírás">
            <a:extLst>
              <a:ext uri="{FF2B5EF4-FFF2-40B4-BE49-F238E27FC236}">
                <a16:creationId xmlns:a16="http://schemas.microsoft.com/office/drawing/2014/main" id="{B7E6CB36-A33E-4BBA-929E-3BBAD433EA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9636">
            <a:off x="7953720" y="3230435"/>
            <a:ext cx="3766728" cy="2823085"/>
          </a:xfrm>
          <a:prstGeom prst="rect">
            <a:avLst/>
          </a:prstGeom>
        </p:spPr>
      </p:pic>
      <p:pic>
        <p:nvPicPr>
          <p:cNvPr id="9" name="Kép 8">
            <a:extLst>
              <a:ext uri="{FF2B5EF4-FFF2-40B4-BE49-F238E27FC236}">
                <a16:creationId xmlns:a16="http://schemas.microsoft.com/office/drawing/2014/main" id="{A98B951B-91F2-4EF9-8881-C37006E89AD0}"/>
              </a:ext>
            </a:extLst>
          </p:cNvPr>
          <p:cNvPicPr>
            <a:picLocks noChangeAspect="1"/>
          </p:cNvPicPr>
          <p:nvPr/>
        </p:nvPicPr>
        <p:blipFill>
          <a:blip r:embed="rId4"/>
          <a:stretch>
            <a:fillRect/>
          </a:stretch>
        </p:blipFill>
        <p:spPr>
          <a:xfrm>
            <a:off x="10847542" y="5466070"/>
            <a:ext cx="1364645" cy="1368000"/>
          </a:xfrm>
          <a:prstGeom prst="rect">
            <a:avLst/>
          </a:prstGeom>
        </p:spPr>
      </p:pic>
    </p:spTree>
    <p:extLst>
      <p:ext uri="{BB962C8B-B14F-4D97-AF65-F5344CB8AC3E}">
        <p14:creationId xmlns:p14="http://schemas.microsoft.com/office/powerpoint/2010/main" val="27666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25E451-7AEE-43D6-B7F6-08E819FA4C27}"/>
              </a:ext>
            </a:extLst>
          </p:cNvPr>
          <p:cNvSpPr/>
          <p:nvPr/>
        </p:nvSpPr>
        <p:spPr>
          <a:xfrm>
            <a:off x="7550331" y="2666249"/>
            <a:ext cx="3632331" cy="2308324"/>
          </a:xfrm>
          <a:prstGeom prst="rect">
            <a:avLst/>
          </a:prstGeom>
          <a:solidFill>
            <a:schemeClr val="tx1">
              <a:lumMod val="65000"/>
              <a:lumOff val="35000"/>
            </a:schemeClr>
          </a:solidFill>
        </p:spPr>
        <p:txBody>
          <a:bodyPr wrap="square">
            <a:spAutoFit/>
          </a:bodyPr>
          <a:lstStyle/>
          <a:p>
            <a:pPr algn="ctr"/>
            <a:r>
              <a:rPr lang="hu-HU" sz="2400" b="1" dirty="0">
                <a:solidFill>
                  <a:schemeClr val="bg1"/>
                </a:solidFill>
                <a:latin typeface="+mj-lt"/>
                <a:cs typeface="Arial" panose="020B0604020202020204" pitchFamily="34" charset="0"/>
              </a:rPr>
              <a:t>„</a:t>
            </a:r>
            <a:r>
              <a:rPr lang="hu-HU" sz="2400" b="1" dirty="0">
                <a:solidFill>
                  <a:schemeClr val="bg1"/>
                </a:solidFill>
                <a:latin typeface="+mj-lt"/>
              </a:rPr>
              <a:t>Jól van, jó és hű szolgám, a kevésen hű voltál, sokat bízok rád ezután, </a:t>
            </a:r>
            <a:r>
              <a:rPr lang="hu-HU" sz="2400" b="1" dirty="0" err="1">
                <a:solidFill>
                  <a:schemeClr val="bg1"/>
                </a:solidFill>
                <a:latin typeface="+mj-lt"/>
              </a:rPr>
              <a:t>jöjj</a:t>
            </a:r>
            <a:r>
              <a:rPr lang="hu-HU" sz="2400" b="1" dirty="0">
                <a:solidFill>
                  <a:schemeClr val="bg1"/>
                </a:solidFill>
                <a:latin typeface="+mj-lt"/>
              </a:rPr>
              <a:t>, és osztozz urad örömében!</a:t>
            </a:r>
            <a:r>
              <a:rPr lang="hu-HU" sz="2400" b="1" dirty="0">
                <a:solidFill>
                  <a:schemeClr val="bg1"/>
                </a:solidFill>
                <a:latin typeface="+mj-lt"/>
                <a:cs typeface="Arial" panose="020B0604020202020204" pitchFamily="34" charset="0"/>
              </a:rPr>
              <a:t>” </a:t>
            </a:r>
          </a:p>
          <a:p>
            <a:pPr algn="ctr"/>
            <a:r>
              <a:rPr lang="hu-HU" sz="2400" b="1" dirty="0">
                <a:solidFill>
                  <a:schemeClr val="bg1"/>
                </a:solidFill>
                <a:latin typeface="+mj-lt"/>
                <a:cs typeface="Arial" panose="020B0604020202020204" pitchFamily="34" charset="0"/>
              </a:rPr>
              <a:t>Mt 25,23</a:t>
            </a:r>
            <a:endParaRPr lang="hu-HU" sz="2400" b="1" i="0" dirty="0">
              <a:solidFill>
                <a:schemeClr val="bg1"/>
              </a:solidFill>
              <a:effectLst/>
              <a:latin typeface="+mj-lt"/>
              <a:cs typeface="Arial" panose="020B0604020202020204" pitchFamily="34" charset="0"/>
            </a:endParaRPr>
          </a:p>
        </p:txBody>
      </p:sp>
      <p:sp>
        <p:nvSpPr>
          <p:cNvPr id="5" name="Szövegdoboz 4">
            <a:extLst>
              <a:ext uri="{FF2B5EF4-FFF2-40B4-BE49-F238E27FC236}">
                <a16:creationId xmlns:a16="http://schemas.microsoft.com/office/drawing/2014/main" id="{8A9AD928-9035-483D-AC29-29DF282088E1}"/>
              </a:ext>
            </a:extLst>
          </p:cNvPr>
          <p:cNvSpPr txBox="1"/>
          <p:nvPr/>
        </p:nvSpPr>
        <p:spPr>
          <a:xfrm>
            <a:off x="3441727" y="628891"/>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Aranymondás</a:t>
            </a:r>
          </a:p>
        </p:txBody>
      </p:sp>
      <p:pic>
        <p:nvPicPr>
          <p:cNvPr id="3" name="Kép 2" descr="A képen fa, fű, kültéri, növény látható&#10;&#10;Automatikusan generált leírás">
            <a:extLst>
              <a:ext uri="{FF2B5EF4-FFF2-40B4-BE49-F238E27FC236}">
                <a16:creationId xmlns:a16="http://schemas.microsoft.com/office/drawing/2014/main" id="{CD8659E7-1257-4022-A3DD-198242F78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74" y="1702188"/>
            <a:ext cx="6661732" cy="4236445"/>
          </a:xfrm>
          <a:prstGeom prst="rect">
            <a:avLst/>
          </a:prstGeom>
        </p:spPr>
      </p:pic>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352697" y="1137311"/>
            <a:ext cx="11469189" cy="4247317"/>
          </a:xfrm>
          <a:prstGeom prst="rect">
            <a:avLst/>
          </a:prstGeom>
          <a:noFill/>
        </p:spPr>
        <p:txBody>
          <a:bodyPr wrap="square" numCol="3" rtlCol="0">
            <a:spAutoFit/>
          </a:bodyPr>
          <a:lstStyle/>
          <a:p>
            <a:r>
              <a:rPr lang="hu-HU" dirty="0"/>
              <a:t>1. Áldd lelkem Istened,</a:t>
            </a:r>
            <a:r>
              <a:rPr lang="hu-HU"/>
              <a:t/>
            </a:r>
            <a:br>
              <a:rPr lang="hu-HU"/>
            </a:br>
            <a:r>
              <a:rPr lang="hu-HU" smtClean="0"/>
              <a:t>Dicsérd </a:t>
            </a:r>
            <a:r>
              <a:rPr lang="hu-HU" dirty="0"/>
              <a:t>e szent nevet,</a:t>
            </a:r>
            <a:br>
              <a:rPr lang="hu-HU" dirty="0"/>
            </a:br>
            <a:r>
              <a:rPr lang="hu-HU" dirty="0"/>
              <a:t>Jóságát hanyagul el ne feledd!</a:t>
            </a:r>
            <a:br>
              <a:rPr lang="hu-HU" dirty="0"/>
            </a:br>
            <a:r>
              <a:rPr lang="hu-HU" dirty="0"/>
              <a:t>Eltörli bűnödet,</a:t>
            </a:r>
            <a:br>
              <a:rPr lang="hu-HU" dirty="0"/>
            </a:br>
            <a:r>
              <a:rPr lang="hu-HU" dirty="0"/>
              <a:t>Megváltja életed,</a:t>
            </a:r>
            <a:br>
              <a:rPr lang="hu-HU" dirty="0"/>
            </a:br>
            <a:r>
              <a:rPr lang="hu-HU" dirty="0"/>
              <a:t>Irgalma bekötöz minden sebet.</a:t>
            </a:r>
            <a:br>
              <a:rPr lang="hu-HU" dirty="0"/>
            </a:br>
            <a:r>
              <a:rPr lang="hu-HU" dirty="0"/>
              <a:t>Oly nagy az ég kicsi földünk felett,</a:t>
            </a:r>
            <a:br>
              <a:rPr lang="hu-HU" dirty="0"/>
            </a:br>
            <a:r>
              <a:rPr lang="hu-HU" dirty="0"/>
              <a:t>Még nagyobb Istenben a szeretet.</a:t>
            </a:r>
            <a:br>
              <a:rPr lang="hu-HU" dirty="0"/>
            </a:br>
            <a:r>
              <a:rPr lang="hu-HU" dirty="0"/>
              <a:t>Nem bűneink szerint bánt most velünk megint.</a:t>
            </a:r>
            <a:br>
              <a:rPr lang="hu-HU" dirty="0"/>
            </a:br>
            <a:r>
              <a:rPr lang="hu-HU" dirty="0"/>
              <a:t>Jósága igazabb hűségre int.</a:t>
            </a:r>
          </a:p>
          <a:p>
            <a:pPr marL="342900" indent="-342900">
              <a:buAutoNum type="arabicPeriod"/>
            </a:pPr>
            <a:endParaRPr lang="hu-HU" dirty="0"/>
          </a:p>
          <a:p>
            <a:pPr marL="342900" indent="-342900">
              <a:buAutoNum type="arabicPeriod"/>
            </a:pPr>
            <a:endParaRPr lang="hu-HU" dirty="0"/>
          </a:p>
          <a:p>
            <a:pPr marL="342900" indent="-342900">
              <a:buAutoNum type="arabicPeriod"/>
            </a:pPr>
            <a:endParaRPr lang="hu-HU" dirty="0"/>
          </a:p>
          <a:p>
            <a:endParaRPr lang="hu-HU" dirty="0"/>
          </a:p>
          <a:p>
            <a:r>
              <a:rPr lang="hu-HU" dirty="0"/>
              <a:t>2. Réti virág ma él,</a:t>
            </a:r>
            <a:br>
              <a:rPr lang="hu-HU" dirty="0"/>
            </a:br>
            <a:r>
              <a:rPr lang="hu-HU" dirty="0"/>
              <a:t>Fújja az őszi szél,</a:t>
            </a:r>
            <a:br>
              <a:rPr lang="hu-HU" dirty="0"/>
            </a:br>
            <a:r>
              <a:rPr lang="hu-HU" dirty="0"/>
              <a:t>Holnap már lekonyul,</a:t>
            </a:r>
            <a:br>
              <a:rPr lang="hu-HU" dirty="0"/>
            </a:br>
            <a:r>
              <a:rPr lang="hu-HU" dirty="0"/>
              <a:t> semmit sem ér.</a:t>
            </a:r>
            <a:br>
              <a:rPr lang="hu-HU" dirty="0"/>
            </a:br>
            <a:r>
              <a:rPr lang="hu-HU" dirty="0"/>
              <a:t>Napjaink mint a por</a:t>
            </a:r>
            <a:br>
              <a:rPr lang="hu-HU" dirty="0"/>
            </a:br>
            <a:r>
              <a:rPr lang="hu-HU" dirty="0"/>
              <a:t>Szállnak, a szél sodor,</a:t>
            </a:r>
            <a:br>
              <a:rPr lang="hu-HU" dirty="0"/>
            </a:br>
            <a:r>
              <a:rPr lang="hu-HU" dirty="0"/>
              <a:t>Sok földi hatalom nincs már sehol.</a:t>
            </a:r>
            <a:br>
              <a:rPr lang="hu-HU" dirty="0"/>
            </a:br>
            <a:r>
              <a:rPr lang="hu-HU" dirty="0"/>
              <a:t>Oly nagy az ég kicsi földünk felett,</a:t>
            </a:r>
            <a:br>
              <a:rPr lang="hu-HU" dirty="0"/>
            </a:br>
            <a:r>
              <a:rPr lang="hu-HU" dirty="0"/>
              <a:t>Még nagyobb Istenben a szeretet.</a:t>
            </a:r>
            <a:br>
              <a:rPr lang="hu-HU" dirty="0"/>
            </a:br>
            <a:r>
              <a:rPr lang="hu-HU" dirty="0"/>
              <a:t>Porunkig lehajol,</a:t>
            </a:r>
            <a:br>
              <a:rPr lang="hu-HU" dirty="0"/>
            </a:br>
            <a:r>
              <a:rPr lang="hu-HU" dirty="0"/>
              <a:t>Az ítélet alól</a:t>
            </a:r>
            <a:br>
              <a:rPr lang="hu-HU" dirty="0"/>
            </a:br>
            <a:r>
              <a:rPr lang="hu-HU" dirty="0"/>
              <a:t>Felmentő kegyelem igéje szól.</a:t>
            </a:r>
          </a:p>
          <a:p>
            <a:endParaRPr lang="hu-HU" dirty="0"/>
          </a:p>
          <a:p>
            <a:endParaRPr lang="hu-HU" dirty="0"/>
          </a:p>
          <a:p>
            <a:endParaRPr lang="hu-HU" dirty="0"/>
          </a:p>
          <a:p>
            <a:r>
              <a:rPr lang="hu-HU" dirty="0"/>
              <a:t>3. Felséges Isten Ő,</a:t>
            </a:r>
            <a:br>
              <a:rPr lang="hu-HU" dirty="0"/>
            </a:br>
            <a:r>
              <a:rPr lang="hu-HU" dirty="0"/>
              <a:t>A fény és az erő.</a:t>
            </a:r>
            <a:br>
              <a:rPr lang="hu-HU" dirty="0"/>
            </a:br>
            <a:r>
              <a:rPr lang="hu-HU" dirty="0"/>
              <a:t>Életünk tavasza csak tőle jő.</a:t>
            </a:r>
            <a:br>
              <a:rPr lang="hu-HU" dirty="0"/>
            </a:br>
            <a:r>
              <a:rPr lang="hu-HU" dirty="0"/>
              <a:t>Áldja őt szép zene,</a:t>
            </a:r>
            <a:br>
              <a:rPr lang="hu-HU" dirty="0"/>
            </a:br>
            <a:r>
              <a:rPr lang="hu-HU" dirty="0"/>
              <a:t>Angyalok éneke,</a:t>
            </a:r>
            <a:br>
              <a:rPr lang="hu-HU" dirty="0"/>
            </a:br>
            <a:r>
              <a:rPr lang="hu-HU" dirty="0"/>
              <a:t>Menny és föld öröme, dicsérete.</a:t>
            </a:r>
            <a:br>
              <a:rPr lang="hu-HU" dirty="0"/>
            </a:br>
            <a:r>
              <a:rPr lang="hu-HU" dirty="0"/>
              <a:t>Oly nagy az ég kicsi földünk felett,</a:t>
            </a:r>
            <a:br>
              <a:rPr lang="hu-HU" dirty="0"/>
            </a:br>
            <a:r>
              <a:rPr lang="hu-HU" dirty="0"/>
              <a:t>Még nagyobb Istenben a szeretet.</a:t>
            </a:r>
            <a:br>
              <a:rPr lang="hu-HU" dirty="0"/>
            </a:br>
            <a:r>
              <a:rPr lang="hu-HU" dirty="0"/>
              <a:t>Áldjuk hát mi is Őt!</a:t>
            </a:r>
            <a:br>
              <a:rPr lang="hu-HU" dirty="0"/>
            </a:br>
            <a:r>
              <a:rPr lang="hu-HU" dirty="0"/>
              <a:t>Tőle kapunk erőt,</a:t>
            </a:r>
            <a:br>
              <a:rPr lang="hu-HU" dirty="0"/>
            </a:br>
            <a:r>
              <a:rPr lang="hu-HU" dirty="0"/>
              <a:t>Szolgálni szerető színe előtt.</a:t>
            </a:r>
          </a:p>
        </p:txBody>
      </p:sp>
      <p:sp>
        <p:nvSpPr>
          <p:cNvPr id="3" name="Szövegdoboz 2">
            <a:extLst>
              <a:ext uri="{FF2B5EF4-FFF2-40B4-BE49-F238E27FC236}">
                <a16:creationId xmlns:a16="http://schemas.microsoft.com/office/drawing/2014/main" id="{ED39ACB7-CA09-410A-AD94-8BAEBBBEA5B8}"/>
              </a:ext>
            </a:extLst>
          </p:cNvPr>
          <p:cNvSpPr txBox="1"/>
          <p:nvPr/>
        </p:nvSpPr>
        <p:spPr>
          <a:xfrm>
            <a:off x="3490964" y="389544"/>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pic>
        <p:nvPicPr>
          <p:cNvPr id="7" name="Kép 6">
            <a:extLst>
              <a:ext uri="{FF2B5EF4-FFF2-40B4-BE49-F238E27FC236}">
                <a16:creationId xmlns:a16="http://schemas.microsoft.com/office/drawing/2014/main" id="{F61583B2-3037-4B9E-910D-EFBCE4ECBD35}"/>
              </a:ext>
            </a:extLst>
          </p:cNvPr>
          <p:cNvPicPr>
            <a:picLocks noChangeAspect="1"/>
          </p:cNvPicPr>
          <p:nvPr/>
        </p:nvPicPr>
        <p:blipFill rotWithShape="1">
          <a:blip r:embed="rId2">
            <a:extLst>
              <a:ext uri="{28A0092B-C50C-407E-A947-70E740481C1C}">
                <a14:useLocalDpi xmlns:a14="http://schemas.microsoft.com/office/drawing/2010/main" val="0"/>
              </a:ext>
            </a:extLst>
          </a:blip>
          <a:srcRect l="88" t="46414" r="35195" b="37743"/>
          <a:stretch/>
        </p:blipFill>
        <p:spPr>
          <a:xfrm>
            <a:off x="13067" y="5219036"/>
            <a:ext cx="12178933" cy="1634425"/>
          </a:xfrm>
          <a:prstGeom prst="rect">
            <a:avLst/>
          </a:prstGeom>
        </p:spPr>
      </p:pic>
      <p:sp>
        <p:nvSpPr>
          <p:cNvPr id="2" name="Szövegdoboz 1">
            <a:extLst>
              <a:ext uri="{FF2B5EF4-FFF2-40B4-BE49-F238E27FC236}">
                <a16:creationId xmlns:a16="http://schemas.microsoft.com/office/drawing/2014/main" id="{6BC6F420-E8E9-4297-AF5A-07C977EE7F2B}"/>
              </a:ext>
            </a:extLst>
          </p:cNvPr>
          <p:cNvSpPr txBox="1"/>
          <p:nvPr/>
        </p:nvSpPr>
        <p:spPr>
          <a:xfrm>
            <a:off x="4723896" y="5720689"/>
            <a:ext cx="2744205" cy="523220"/>
          </a:xfrm>
          <a:prstGeom prst="rect">
            <a:avLst/>
          </a:prstGeom>
          <a:solidFill>
            <a:srgbClr val="C00000"/>
          </a:solidFill>
        </p:spPr>
        <p:txBody>
          <a:bodyPr wrap="square" rtlCol="0">
            <a:spAutoFit/>
          </a:bodyPr>
          <a:lstStyle/>
          <a:p>
            <a:pPr algn="ctr"/>
            <a:r>
              <a:rPr lang="hu-HU" sz="2800" b="1" dirty="0">
                <a:solidFill>
                  <a:schemeClr val="bg1"/>
                </a:solidFill>
                <a:latin typeface="Arial" panose="020B0604020202020204" pitchFamily="34" charset="0"/>
                <a:cs typeface="Arial" panose="020B0604020202020204" pitchFamily="34" charset="0"/>
                <a:hlinkClick r:id="rId3"/>
              </a:rPr>
              <a:t>Kattints ide!</a:t>
            </a:r>
            <a:endParaRPr lang="hu-HU" sz="2800" b="1" dirty="0">
              <a:solidFill>
                <a:schemeClr val="bg1"/>
              </a:solidFill>
              <a:latin typeface="Arial" panose="020B0604020202020204" pitchFamily="34" charset="0"/>
              <a:cs typeface="Arial" panose="020B0604020202020204" pitchFamily="34" charset="0"/>
            </a:endParaRPr>
          </a:p>
        </p:txBody>
      </p:sp>
      <p:pic>
        <p:nvPicPr>
          <p:cNvPr id="9" name="Kép 8">
            <a:extLst>
              <a:ext uri="{FF2B5EF4-FFF2-40B4-BE49-F238E27FC236}">
                <a16:creationId xmlns:a16="http://schemas.microsoft.com/office/drawing/2014/main" id="{873156EA-AE6E-46D8-9E58-562D79E8513D}"/>
              </a:ext>
            </a:extLst>
          </p:cNvPr>
          <p:cNvPicPr>
            <a:picLocks noChangeAspect="1"/>
          </p:cNvPicPr>
          <p:nvPr/>
        </p:nvPicPr>
        <p:blipFill>
          <a:blip r:embed="rId4"/>
          <a:stretch>
            <a:fillRect/>
          </a:stretch>
        </p:blipFill>
        <p:spPr>
          <a:xfrm>
            <a:off x="10799020" y="5559909"/>
            <a:ext cx="1379910" cy="1368000"/>
          </a:xfrm>
          <a:prstGeom prst="rect">
            <a:avLst/>
          </a:prstGeom>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038247" y="0"/>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038247" y="678304"/>
            <a:ext cx="10115506" cy="5501392"/>
          </a:xfrm>
          <a:prstGeom prst="horizontalScroll">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a:t>
            </a:r>
            <a:r>
              <a:rPr lang="hu-HU" sz="2400" b="1" dirty="0" err="1">
                <a:solidFill>
                  <a:schemeClr val="bg1"/>
                </a:solidFill>
                <a:latin typeface="Arial" panose="020B0604020202020204"/>
              </a:rPr>
              <a:t>tie</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057430" y="-177320"/>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6" name="Ellipszis 5">
            <a:extLst>
              <a:ext uri="{FF2B5EF4-FFF2-40B4-BE49-F238E27FC236}">
                <a16:creationId xmlns:a16="http://schemas.microsoft.com/office/drawing/2014/main" id="{7A7BBFAF-B329-4D1D-9C32-E7D40B8E25D2}"/>
              </a:ext>
            </a:extLst>
          </p:cNvPr>
          <p:cNvSpPr/>
          <p:nvPr/>
        </p:nvSpPr>
        <p:spPr>
          <a:xfrm>
            <a:off x="1655953" y="5384256"/>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1715378" y="5445810"/>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4659191" y="4921844"/>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9" name="Tekercs vízszintesen 4">
            <a:extLst>
              <a:ext uri="{FF2B5EF4-FFF2-40B4-BE49-F238E27FC236}">
                <a16:creationId xmlns:a16="http://schemas.microsoft.com/office/drawing/2014/main" id="{7CF60986-3846-41B8-B2CE-6FB161DF45B9}"/>
              </a:ext>
            </a:extLst>
          </p:cNvPr>
          <p:cNvSpPr/>
          <p:nvPr/>
        </p:nvSpPr>
        <p:spPr>
          <a:xfrm>
            <a:off x="1019064" y="519035"/>
            <a:ext cx="10115506" cy="4953968"/>
          </a:xfrm>
          <a:prstGeom prst="horizontalScroll">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a:t>
            </a:r>
            <a:r>
              <a:rPr lang="hu-HU" sz="2400" b="1" dirty="0" err="1">
                <a:solidFill>
                  <a:schemeClr val="bg1"/>
                </a:solidFill>
                <a:latin typeface="Arial" panose="020B0604020202020204"/>
              </a:rPr>
              <a:t>tie</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10" name="Téglalap 9">
            <a:extLst>
              <a:ext uri="{FF2B5EF4-FFF2-40B4-BE49-F238E27FC236}">
                <a16:creationId xmlns:a16="http://schemas.microsoft.com/office/drawing/2014/main" id="{01DDC132-1076-47CE-B46E-3B1D13B5102F}"/>
              </a:ext>
            </a:extLst>
          </p:cNvPr>
          <p:cNvSpPr/>
          <p:nvPr/>
        </p:nvSpPr>
        <p:spPr>
          <a:xfrm>
            <a:off x="4853423" y="5599971"/>
            <a:ext cx="5814577" cy="1077218"/>
          </a:xfrm>
          <a:prstGeom prst="rect">
            <a:avLst/>
          </a:prstGeom>
          <a:ln w="50800">
            <a:noFill/>
          </a:ln>
        </p:spPr>
        <p:txBody>
          <a:bodyPr wrap="square">
            <a:spAutoFit/>
          </a:bodyPr>
          <a:lstStyle/>
          <a:p>
            <a:pPr lvl="0" algn="ctr">
              <a:defRPr/>
            </a:pPr>
            <a:r>
              <a:rPr kumimoji="0" lang="hu-HU" sz="16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Források: pixabay.com, </a:t>
            </a:r>
            <a:r>
              <a:rPr kumimoji="0" lang="hu-HU" sz="1600" b="0" i="0" u="none" strike="noStrike" kern="1200" cap="none" spc="0" normalizeH="0" baseline="0" noProof="0" dirty="0" err="1">
                <a:ln>
                  <a:noFill/>
                </a:ln>
                <a:effectLst/>
                <a:uLnTx/>
                <a:uFillTx/>
                <a:latin typeface="Arial" panose="020B0604020202020204"/>
                <a:ea typeface="+mn-ea"/>
                <a:cs typeface="Times New Roman" panose="02020603050405020304" pitchFamily="18" charset="0"/>
              </a:rPr>
              <a:t>Kodácsy</a:t>
            </a:r>
            <a:r>
              <a:rPr kumimoji="0" lang="hu-HU" sz="16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-Simon Eszter: Talentum- a </a:t>
            </a:r>
            <a:r>
              <a:rPr lang="hu-HU" sz="1600" dirty="0">
                <a:cs typeface="Times New Roman" panose="02020603050405020304" pitchFamily="18" charset="0"/>
              </a:rPr>
              <a:t>megvalósult tehetség </a:t>
            </a:r>
            <a:r>
              <a:rPr lang="hu-HU" sz="1600" dirty="0">
                <a:cs typeface="Times New Roman" panose="02020603050405020304" pitchFamily="18" charset="0"/>
                <a:hlinkClick r:id="rId3"/>
              </a:rPr>
              <a:t>http://real.mtak.hu/83476/1/Talentum___a_megvalosult_tehetseg_u.pdf</a:t>
            </a:r>
            <a:r>
              <a:rPr lang="hu-HU" sz="1600" dirty="0">
                <a:cs typeface="Times New Roman" panose="02020603050405020304" pitchFamily="18" charset="0"/>
              </a:rPr>
              <a:t>,  </a:t>
            </a:r>
            <a:endParaRPr kumimoji="0" lang="hu-HU" sz="1600" b="0" i="0" u="none" strike="noStrike" kern="1200" cap="none" spc="0" normalizeH="0" baseline="0" noProof="0" dirty="0">
              <a:ln>
                <a:noFill/>
              </a:ln>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DA222588-128A-49D5-8043-C29A88659CC9}"/>
              </a:ext>
            </a:extLst>
          </p:cNvPr>
          <p:cNvSpPr>
            <a:spLocks noGrp="1"/>
          </p:cNvSpPr>
          <p:nvPr>
            <p:ph idx="1"/>
          </p:nvPr>
        </p:nvSpPr>
        <p:spPr/>
        <p:txBody>
          <a:bodyPr/>
          <a:lstStyle/>
          <a:p>
            <a:endParaRPr lang="hu-HU"/>
          </a:p>
        </p:txBody>
      </p:sp>
      <p:sp>
        <p:nvSpPr>
          <p:cNvPr id="4" name="Szövegdoboz 3">
            <a:extLst>
              <a:ext uri="{FF2B5EF4-FFF2-40B4-BE49-F238E27FC236}">
                <a16:creationId xmlns:a16="http://schemas.microsoft.com/office/drawing/2014/main" id="{6CE9B215-AFC7-418F-919C-634BC88141B1}"/>
              </a:ext>
            </a:extLst>
          </p:cNvPr>
          <p:cNvSpPr txBox="1"/>
          <p:nvPr/>
        </p:nvSpPr>
        <p:spPr>
          <a:xfrm>
            <a:off x="790074" y="797510"/>
            <a:ext cx="4804230" cy="4832092"/>
          </a:xfrm>
          <a:prstGeom prst="rect">
            <a:avLst/>
          </a:prstGeom>
          <a:solidFill>
            <a:schemeClr val="accent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5" name="Ellipszis 4">
            <a:extLst>
              <a:ext uri="{FF2B5EF4-FFF2-40B4-BE49-F238E27FC236}">
                <a16:creationId xmlns:a16="http://schemas.microsoft.com/office/drawing/2014/main" id="{3F4ABA58-F7D2-4446-977A-2B5D9C9B8EC2}"/>
              </a:ext>
            </a:extLst>
          </p:cNvPr>
          <p:cNvSpPr/>
          <p:nvPr/>
        </p:nvSpPr>
        <p:spPr>
          <a:xfrm>
            <a:off x="5911805" y="1934082"/>
            <a:ext cx="5302293" cy="412640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392301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BC2EF1-C4B2-4BFC-8C8C-4062CBE3E79C}"/>
              </a:ext>
            </a:extLst>
          </p:cNvPr>
          <p:cNvSpPr>
            <a:spLocks noGrp="1"/>
          </p:cNvSpPr>
          <p:nvPr>
            <p:ph type="title"/>
          </p:nvPr>
        </p:nvSpPr>
        <p:spPr>
          <a:xfrm>
            <a:off x="3137447" y="3274615"/>
            <a:ext cx="5742758" cy="1323440"/>
          </a:xfrm>
        </p:spPr>
        <p:txBody>
          <a:bodyPr>
            <a:noAutofit/>
          </a:bodyPr>
          <a:lstStyle/>
          <a:p>
            <a:pPr algn="ctr"/>
            <a:r>
              <a:rPr lang="hu-HU" sz="2400" b="1" dirty="0"/>
              <a:t>Képzeld el, hogy a szomszédban lakó házaspár megkér arra, hogy szombaton vigyázz a tízéves fiúkra, Patrikra. Mivel fogjátok tölteni a napot?</a:t>
            </a:r>
          </a:p>
        </p:txBody>
      </p:sp>
      <p:sp>
        <p:nvSpPr>
          <p:cNvPr id="12" name="Téglalap 11">
            <a:extLst>
              <a:ext uri="{FF2B5EF4-FFF2-40B4-BE49-F238E27FC236}">
                <a16:creationId xmlns:a16="http://schemas.microsoft.com/office/drawing/2014/main" id="{668BC01D-26A7-4CB5-950D-F8F1006C1DDF}"/>
              </a:ext>
            </a:extLst>
          </p:cNvPr>
          <p:cNvSpPr/>
          <p:nvPr/>
        </p:nvSpPr>
        <p:spPr>
          <a:xfrm>
            <a:off x="1327056" y="4889821"/>
            <a:ext cx="4140750" cy="1569660"/>
          </a:xfrm>
          <a:prstGeom prst="rect">
            <a:avLst/>
          </a:prstGeom>
          <a:solidFill>
            <a:schemeClr val="accent1">
              <a:lumMod val="75000"/>
            </a:schemeClr>
          </a:solidFill>
        </p:spPr>
        <p:txBody>
          <a:bodyPr wrap="square">
            <a:spAutoFit/>
          </a:bodyPr>
          <a:lstStyle/>
          <a:p>
            <a:pPr algn="ctr"/>
            <a:r>
              <a:rPr lang="hu-HU" sz="2400" dirty="0">
                <a:solidFill>
                  <a:schemeClr val="bg1"/>
                </a:solidFill>
              </a:rPr>
              <a:t>Írj le a füzetedbe három olyan tevékenységet, amiben jó vagy, és amit szívesen megtanítanál </a:t>
            </a:r>
            <a:r>
              <a:rPr lang="hu-HU" sz="2400" dirty="0" smtClean="0">
                <a:solidFill>
                  <a:schemeClr val="bg1"/>
                </a:solidFill>
              </a:rPr>
              <a:t>Partiknak</a:t>
            </a:r>
            <a:r>
              <a:rPr lang="hu-HU" sz="2400" dirty="0" smtClean="0">
                <a:solidFill>
                  <a:schemeClr val="bg1"/>
                </a:solidFill>
              </a:rPr>
              <a:t>!</a:t>
            </a:r>
            <a:endParaRPr lang="hu-HU" sz="2400" dirty="0">
              <a:solidFill>
                <a:schemeClr val="bg1"/>
              </a:solidFill>
            </a:endParaRPr>
          </a:p>
        </p:txBody>
      </p:sp>
      <p:sp>
        <p:nvSpPr>
          <p:cNvPr id="13" name="Téglalap 12">
            <a:extLst>
              <a:ext uri="{FF2B5EF4-FFF2-40B4-BE49-F238E27FC236}">
                <a16:creationId xmlns:a16="http://schemas.microsoft.com/office/drawing/2014/main" id="{EE38A082-1FEB-449A-BBA1-4DE56FD3EA99}"/>
              </a:ext>
            </a:extLst>
          </p:cNvPr>
          <p:cNvSpPr/>
          <p:nvPr/>
        </p:nvSpPr>
        <p:spPr>
          <a:xfrm>
            <a:off x="6549846" y="4579576"/>
            <a:ext cx="3882094" cy="1938992"/>
          </a:xfrm>
          <a:prstGeom prst="rect">
            <a:avLst/>
          </a:prstGeom>
          <a:solidFill>
            <a:schemeClr val="accent3">
              <a:lumMod val="60000"/>
              <a:lumOff val="40000"/>
            </a:schemeClr>
          </a:solidFill>
        </p:spPr>
        <p:txBody>
          <a:bodyPr wrap="square">
            <a:spAutoFit/>
          </a:bodyPr>
          <a:lstStyle/>
          <a:p>
            <a:pPr algn="ctr"/>
            <a:r>
              <a:rPr lang="hu-HU" sz="2000" dirty="0">
                <a:solidFill>
                  <a:srgbClr val="000000"/>
                </a:solidFill>
              </a:rPr>
              <a:t>Isten mindannyiunknak különféle képességeket ajándékoz. A mai órán egy példázat segítségével arról fogunk beszélgetni, hogy Isten miként ad képességeket, és mi a feladatunk ezzel.</a:t>
            </a:r>
            <a:endParaRPr lang="hu-HU" sz="2000" dirty="0"/>
          </a:p>
        </p:txBody>
      </p:sp>
      <p:pic>
        <p:nvPicPr>
          <p:cNvPr id="14" name="Kép 13">
            <a:extLst>
              <a:ext uri="{FF2B5EF4-FFF2-40B4-BE49-F238E27FC236}">
                <a16:creationId xmlns:a16="http://schemas.microsoft.com/office/drawing/2014/main" id="{262BDB8B-ED94-4411-88FA-7C0F732AF4AE}"/>
              </a:ext>
            </a:extLst>
          </p:cNvPr>
          <p:cNvPicPr>
            <a:picLocks noChangeAspect="1"/>
          </p:cNvPicPr>
          <p:nvPr/>
        </p:nvPicPr>
        <p:blipFill>
          <a:blip r:embed="rId2"/>
          <a:stretch>
            <a:fillRect/>
          </a:stretch>
        </p:blipFill>
        <p:spPr>
          <a:xfrm>
            <a:off x="10815635" y="5490000"/>
            <a:ext cx="1376365" cy="1368000"/>
          </a:xfrm>
          <a:prstGeom prst="rect">
            <a:avLst/>
          </a:prstGeom>
        </p:spPr>
      </p:pic>
      <p:pic>
        <p:nvPicPr>
          <p:cNvPr id="4" name="Kép 3" descr="A képen fű, kültéri, férfi, személy látható&#10;&#10;Automatikusan generált leírás">
            <a:extLst>
              <a:ext uri="{FF2B5EF4-FFF2-40B4-BE49-F238E27FC236}">
                <a16:creationId xmlns:a16="http://schemas.microsoft.com/office/drawing/2014/main" id="{9291A553-2784-48D8-82CB-036B0968F8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3808" y="398519"/>
            <a:ext cx="3769998" cy="2466207"/>
          </a:xfrm>
          <a:prstGeom prst="rect">
            <a:avLst/>
          </a:prstGeom>
        </p:spPr>
      </p:pic>
      <p:pic>
        <p:nvPicPr>
          <p:cNvPr id="8" name="Kép 7" descr="A képen kültéri, víz, csónak látható&#10;&#10;Automatikusan generált leírás">
            <a:extLst>
              <a:ext uri="{FF2B5EF4-FFF2-40B4-BE49-F238E27FC236}">
                <a16:creationId xmlns:a16="http://schemas.microsoft.com/office/drawing/2014/main" id="{17AB7D7D-1DAC-4D60-B9EE-1CD89289CD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68194" y="414225"/>
            <a:ext cx="3769998" cy="2507441"/>
          </a:xfrm>
          <a:prstGeom prst="rect">
            <a:avLst/>
          </a:prstGeom>
        </p:spPr>
      </p:pic>
    </p:spTree>
    <p:extLst>
      <p:ext uri="{BB962C8B-B14F-4D97-AF65-F5344CB8AC3E}">
        <p14:creationId xmlns:p14="http://schemas.microsoft.com/office/powerpoint/2010/main" val="27128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E70153-0ECB-4E92-9FD4-AAE79A3269CF}"/>
              </a:ext>
            </a:extLst>
          </p:cNvPr>
          <p:cNvSpPr>
            <a:spLocks noGrp="1"/>
          </p:cNvSpPr>
          <p:nvPr>
            <p:ph idx="1"/>
          </p:nvPr>
        </p:nvSpPr>
        <p:spPr>
          <a:xfrm>
            <a:off x="1159563" y="4164757"/>
            <a:ext cx="9872871" cy="2174630"/>
          </a:xfrm>
        </p:spPr>
        <p:txBody>
          <a:bodyPr>
            <a:noAutofit/>
          </a:bodyPr>
          <a:lstStyle/>
          <a:p>
            <a:pPr marL="45720" indent="0" algn="ctr">
              <a:buNone/>
            </a:pPr>
            <a:r>
              <a:rPr lang="hu-HU" dirty="0">
                <a:solidFill>
                  <a:schemeClr val="tx1"/>
                </a:solidFill>
              </a:rPr>
              <a:t>A példázat a Bibliában szereplő történet. Jézust gyakran kérdezték arról, hogy mit jelent Isten akarata szerint élni a mindennapokban. Gyakran úgy adott választ ezekre a kérdésekre, hogy </a:t>
            </a:r>
            <a:r>
              <a:rPr lang="hu-HU" dirty="0" err="1">
                <a:solidFill>
                  <a:schemeClr val="tx1"/>
                </a:solidFill>
              </a:rPr>
              <a:t>példázatokat</a:t>
            </a:r>
            <a:r>
              <a:rPr lang="hu-HU" dirty="0">
                <a:solidFill>
                  <a:schemeClr val="tx1"/>
                </a:solidFill>
              </a:rPr>
              <a:t> mondott. A példázat képes beszéd, amelyet azért használt, hogy az emberek megértsék az üzenetét. A példázatokhoz a korabeli életből vett képeket, hasonlatokat, szófordulatokat alkalmazott. </a:t>
            </a:r>
          </a:p>
        </p:txBody>
      </p:sp>
      <p:pic>
        <p:nvPicPr>
          <p:cNvPr id="2050" name="Picture 2">
            <a:extLst>
              <a:ext uri="{FF2B5EF4-FFF2-40B4-BE49-F238E27FC236}">
                <a16:creationId xmlns:a16="http://schemas.microsoft.com/office/drawing/2014/main" id="{49389E65-5DDD-42C4-AFA6-7D233F418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26" y="487278"/>
            <a:ext cx="3076644" cy="2394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9E7559-FCD1-497F-A912-0241C982F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970" y="391173"/>
            <a:ext cx="3356810" cy="24001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9D2B88D-6570-4CE1-ACAD-D0E67D644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190" y="545681"/>
            <a:ext cx="2615684" cy="2285596"/>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B153B6E1-77F2-4EF0-A0B2-D9B71831B92A}"/>
              </a:ext>
            </a:extLst>
          </p:cNvPr>
          <p:cNvSpPr/>
          <p:nvPr/>
        </p:nvSpPr>
        <p:spPr>
          <a:xfrm>
            <a:off x="5058957" y="3578190"/>
            <a:ext cx="3197491" cy="523220"/>
          </a:xfrm>
          <a:prstGeom prst="rect">
            <a:avLst/>
          </a:prstGeom>
        </p:spPr>
        <p:txBody>
          <a:bodyPr wrap="square">
            <a:spAutoFit/>
          </a:bodyPr>
          <a:lstStyle/>
          <a:p>
            <a:r>
              <a:rPr lang="hu-HU" sz="2800" b="1" dirty="0"/>
              <a:t>Mi az a példázat?</a:t>
            </a:r>
          </a:p>
        </p:txBody>
      </p:sp>
      <p:sp>
        <p:nvSpPr>
          <p:cNvPr id="5" name="Téglalap 4">
            <a:extLst>
              <a:ext uri="{FF2B5EF4-FFF2-40B4-BE49-F238E27FC236}">
                <a16:creationId xmlns:a16="http://schemas.microsoft.com/office/drawing/2014/main" id="{40C5F1F4-3E69-4445-9986-F346D92863FE}"/>
              </a:ext>
            </a:extLst>
          </p:cNvPr>
          <p:cNvSpPr/>
          <p:nvPr/>
        </p:nvSpPr>
        <p:spPr>
          <a:xfrm>
            <a:off x="4844227" y="2910479"/>
            <a:ext cx="2856295" cy="369332"/>
          </a:xfrm>
          <a:prstGeom prst="rect">
            <a:avLst/>
          </a:prstGeom>
        </p:spPr>
        <p:txBody>
          <a:bodyPr wrap="none">
            <a:spAutoFit/>
          </a:bodyPr>
          <a:lstStyle/>
          <a:p>
            <a:r>
              <a:rPr lang="hu-HU" b="1" dirty="0"/>
              <a:t>A gonosz szőlőművesek</a:t>
            </a:r>
          </a:p>
        </p:txBody>
      </p:sp>
      <p:sp>
        <p:nvSpPr>
          <p:cNvPr id="6" name="Téglalap 5">
            <a:extLst>
              <a:ext uri="{FF2B5EF4-FFF2-40B4-BE49-F238E27FC236}">
                <a16:creationId xmlns:a16="http://schemas.microsoft.com/office/drawing/2014/main" id="{79A339F8-15C9-44A0-B3A2-E392C5EF9D6F}"/>
              </a:ext>
            </a:extLst>
          </p:cNvPr>
          <p:cNvSpPr/>
          <p:nvPr/>
        </p:nvSpPr>
        <p:spPr>
          <a:xfrm>
            <a:off x="1721326" y="3021041"/>
            <a:ext cx="1548244" cy="369332"/>
          </a:xfrm>
          <a:prstGeom prst="rect">
            <a:avLst/>
          </a:prstGeom>
        </p:spPr>
        <p:txBody>
          <a:bodyPr wrap="none">
            <a:spAutoFit/>
          </a:bodyPr>
          <a:lstStyle/>
          <a:p>
            <a:r>
              <a:rPr lang="hu-HU" b="1" dirty="0"/>
              <a:t>A tékozló fiú</a:t>
            </a:r>
          </a:p>
        </p:txBody>
      </p:sp>
      <p:sp>
        <p:nvSpPr>
          <p:cNvPr id="7" name="Téglalap 6">
            <a:extLst>
              <a:ext uri="{FF2B5EF4-FFF2-40B4-BE49-F238E27FC236}">
                <a16:creationId xmlns:a16="http://schemas.microsoft.com/office/drawing/2014/main" id="{0BE4AA0C-7F6F-4DD4-B8AF-DAB77A90D110}"/>
              </a:ext>
            </a:extLst>
          </p:cNvPr>
          <p:cNvSpPr/>
          <p:nvPr/>
        </p:nvSpPr>
        <p:spPr>
          <a:xfrm>
            <a:off x="8768086" y="3021041"/>
            <a:ext cx="2381806" cy="369332"/>
          </a:xfrm>
          <a:prstGeom prst="rect">
            <a:avLst/>
          </a:prstGeom>
        </p:spPr>
        <p:txBody>
          <a:bodyPr wrap="none">
            <a:spAutoFit/>
          </a:bodyPr>
          <a:lstStyle/>
          <a:p>
            <a:r>
              <a:rPr lang="hu-HU" b="1" dirty="0"/>
              <a:t>A búza és a konkoly</a:t>
            </a:r>
          </a:p>
        </p:txBody>
      </p:sp>
      <p:pic>
        <p:nvPicPr>
          <p:cNvPr id="11" name="Kép 10">
            <a:extLst>
              <a:ext uri="{FF2B5EF4-FFF2-40B4-BE49-F238E27FC236}">
                <a16:creationId xmlns:a16="http://schemas.microsoft.com/office/drawing/2014/main" id="{D931DEC9-CC68-4F72-86FA-D113CB890DF5}"/>
              </a:ext>
            </a:extLst>
          </p:cNvPr>
          <p:cNvPicPr>
            <a:picLocks noChangeAspect="1"/>
          </p:cNvPicPr>
          <p:nvPr/>
        </p:nvPicPr>
        <p:blipFill>
          <a:blip r:embed="rId5"/>
          <a:stretch>
            <a:fillRect/>
          </a:stretch>
        </p:blipFill>
        <p:spPr>
          <a:xfrm>
            <a:off x="10795752" y="5490000"/>
            <a:ext cx="1396248" cy="1368000"/>
          </a:xfrm>
          <a:prstGeom prst="rect">
            <a:avLst/>
          </a:prstGeom>
        </p:spPr>
      </p:pic>
    </p:spTree>
    <p:extLst>
      <p:ext uri="{BB962C8B-B14F-4D97-AF65-F5344CB8AC3E}">
        <p14:creationId xmlns:p14="http://schemas.microsoft.com/office/powerpoint/2010/main" val="327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arn(inVertical)">
                                      <p:cBhvr>
                                        <p:cTn id="20" dur="500"/>
                                        <p:tgtEl>
                                          <p:spTgt spid="20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barn(inVertical)">
                                      <p:cBhvr>
                                        <p:cTn id="28" dur="500"/>
                                        <p:tgtEl>
                                          <p:spTgt spid="205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a:xfrm>
            <a:off x="1160416" y="1055679"/>
            <a:ext cx="10393680" cy="1084217"/>
          </a:xfrm>
        </p:spPr>
        <p:txBody>
          <a:bodyPr>
            <a:noAutofit/>
          </a:bodyPr>
          <a:lstStyle/>
          <a:p>
            <a:pPr algn="ctr"/>
            <a:r>
              <a:rPr lang="hu-HU" sz="1800" dirty="0">
                <a:solidFill>
                  <a:schemeClr val="tx1"/>
                </a:solidFill>
              </a:rPr>
              <a:t>„Mert úgy van ez, mint amikor egy idegenbe készülő ember hívatta szolgáit, és rájuk bízta vagyonát. </a:t>
            </a:r>
          </a:p>
        </p:txBody>
      </p:sp>
      <p:pic>
        <p:nvPicPr>
          <p:cNvPr id="7" name="Kép 6" descr="A képen rajztábla látható&#10;&#10;Automatikusan generált leírás">
            <a:extLst>
              <a:ext uri="{FF2B5EF4-FFF2-40B4-BE49-F238E27FC236}">
                <a16:creationId xmlns:a16="http://schemas.microsoft.com/office/drawing/2014/main" id="{EB8B336F-9CD9-4FFA-A063-E7C437C47154}"/>
              </a:ext>
            </a:extLst>
          </p:cNvPr>
          <p:cNvPicPr>
            <a:picLocks noChangeAspect="1"/>
          </p:cNvPicPr>
          <p:nvPr/>
        </p:nvPicPr>
        <p:blipFill rotWithShape="1">
          <a:blip r:embed="rId2">
            <a:extLst>
              <a:ext uri="{28A0092B-C50C-407E-A947-70E740481C1C}">
                <a14:useLocalDpi xmlns:a14="http://schemas.microsoft.com/office/drawing/2010/main" val="0"/>
              </a:ext>
            </a:extLst>
          </a:blip>
          <a:srcRect l="64505"/>
          <a:stretch/>
        </p:blipFill>
        <p:spPr>
          <a:xfrm>
            <a:off x="7306278" y="1945990"/>
            <a:ext cx="3622978" cy="3244411"/>
          </a:xfrm>
          <a:prstGeom prst="rect">
            <a:avLst/>
          </a:prstGeom>
        </p:spPr>
      </p:pic>
      <p:sp>
        <p:nvSpPr>
          <p:cNvPr id="9" name="Cím 1">
            <a:extLst>
              <a:ext uri="{FF2B5EF4-FFF2-40B4-BE49-F238E27FC236}">
                <a16:creationId xmlns:a16="http://schemas.microsoft.com/office/drawing/2014/main" id="{B23707F9-16E1-414B-B6D7-C46A0B63E9C1}"/>
              </a:ext>
            </a:extLst>
          </p:cNvPr>
          <p:cNvSpPr txBox="1">
            <a:spLocks/>
          </p:cNvSpPr>
          <p:nvPr/>
        </p:nvSpPr>
        <p:spPr>
          <a:xfrm>
            <a:off x="1158240" y="346399"/>
            <a:ext cx="9875520" cy="1084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hu-HU" sz="2400" dirty="0">
                <a:solidFill>
                  <a:schemeClr val="tx1"/>
                </a:solidFill>
              </a:rPr>
              <a:t>Ismerkedj meg Jézus egyik példázatával, amelyet Máté evangéliuma 25. fejezetében olvashatsz:</a:t>
            </a:r>
          </a:p>
        </p:txBody>
      </p:sp>
      <p:pic>
        <p:nvPicPr>
          <p:cNvPr id="10" name="Kép 9" descr="A képen rajztábla látható&#10;&#10;Automatikusan generált leírás">
            <a:extLst>
              <a:ext uri="{FF2B5EF4-FFF2-40B4-BE49-F238E27FC236}">
                <a16:creationId xmlns:a16="http://schemas.microsoft.com/office/drawing/2014/main" id="{0A7653F2-A794-46E2-B7C5-E2853CAAA008}"/>
              </a:ext>
            </a:extLst>
          </p:cNvPr>
          <p:cNvPicPr>
            <a:picLocks noChangeAspect="1"/>
          </p:cNvPicPr>
          <p:nvPr/>
        </p:nvPicPr>
        <p:blipFill rotWithShape="1">
          <a:blip r:embed="rId3">
            <a:extLst>
              <a:ext uri="{28A0092B-C50C-407E-A947-70E740481C1C}">
                <a14:useLocalDpi xmlns:a14="http://schemas.microsoft.com/office/drawing/2010/main" val="0"/>
              </a:ext>
            </a:extLst>
          </a:blip>
          <a:srcRect l="32765" t="2660" r="38524"/>
          <a:stretch/>
        </p:blipFill>
        <p:spPr>
          <a:xfrm>
            <a:off x="3859413" y="1945990"/>
            <a:ext cx="2930434" cy="3158110"/>
          </a:xfrm>
          <a:prstGeom prst="rect">
            <a:avLst/>
          </a:prstGeom>
          <a:solidFill>
            <a:schemeClr val="bg1"/>
          </a:solidFill>
        </p:spPr>
      </p:pic>
      <p:pic>
        <p:nvPicPr>
          <p:cNvPr id="11" name="Kép 10" descr="A képen rajztábla látható&#10;&#10;Automatikusan generált leírás">
            <a:extLst>
              <a:ext uri="{FF2B5EF4-FFF2-40B4-BE49-F238E27FC236}">
                <a16:creationId xmlns:a16="http://schemas.microsoft.com/office/drawing/2014/main" id="{78827A9B-79C5-4919-940D-EC06B8F07522}"/>
              </a:ext>
            </a:extLst>
          </p:cNvPr>
          <p:cNvPicPr>
            <a:picLocks noChangeAspect="1"/>
          </p:cNvPicPr>
          <p:nvPr/>
        </p:nvPicPr>
        <p:blipFill rotWithShape="1">
          <a:blip r:embed="rId2">
            <a:extLst>
              <a:ext uri="{28A0092B-C50C-407E-A947-70E740481C1C}">
                <a14:useLocalDpi xmlns:a14="http://schemas.microsoft.com/office/drawing/2010/main" val="0"/>
              </a:ext>
            </a:extLst>
          </a:blip>
          <a:srcRect r="65742"/>
          <a:stretch/>
        </p:blipFill>
        <p:spPr>
          <a:xfrm>
            <a:off x="362709" y="1949738"/>
            <a:ext cx="3496704" cy="3244411"/>
          </a:xfrm>
          <a:prstGeom prst="rect">
            <a:avLst/>
          </a:prstGeom>
        </p:spPr>
      </p:pic>
      <p:sp>
        <p:nvSpPr>
          <p:cNvPr id="8" name="Téglalap 7">
            <a:extLst>
              <a:ext uri="{FF2B5EF4-FFF2-40B4-BE49-F238E27FC236}">
                <a16:creationId xmlns:a16="http://schemas.microsoft.com/office/drawing/2014/main" id="{E6212CD0-DF32-4FE9-9FFA-56800D01E96A}"/>
              </a:ext>
            </a:extLst>
          </p:cNvPr>
          <p:cNvSpPr/>
          <p:nvPr/>
        </p:nvSpPr>
        <p:spPr>
          <a:xfrm>
            <a:off x="276316" y="5414680"/>
            <a:ext cx="3583097" cy="369332"/>
          </a:xfrm>
          <a:prstGeom prst="rect">
            <a:avLst/>
          </a:prstGeom>
        </p:spPr>
        <p:txBody>
          <a:bodyPr wrap="none">
            <a:spAutoFit/>
          </a:bodyPr>
          <a:lstStyle/>
          <a:p>
            <a:r>
              <a:rPr lang="hu-HU" dirty="0"/>
              <a:t>Az egyiknek adott öt talentumot,</a:t>
            </a:r>
          </a:p>
        </p:txBody>
      </p:sp>
      <p:sp>
        <p:nvSpPr>
          <p:cNvPr id="12" name="Téglalap 11">
            <a:extLst>
              <a:ext uri="{FF2B5EF4-FFF2-40B4-BE49-F238E27FC236}">
                <a16:creationId xmlns:a16="http://schemas.microsoft.com/office/drawing/2014/main" id="{37D4E9EB-6DD4-4C75-8A42-7304AF9F8482}"/>
              </a:ext>
            </a:extLst>
          </p:cNvPr>
          <p:cNvSpPr/>
          <p:nvPr/>
        </p:nvSpPr>
        <p:spPr>
          <a:xfrm>
            <a:off x="4518334" y="5432989"/>
            <a:ext cx="2044149" cy="369332"/>
          </a:xfrm>
          <a:prstGeom prst="rect">
            <a:avLst/>
          </a:prstGeom>
        </p:spPr>
        <p:txBody>
          <a:bodyPr wrap="none">
            <a:spAutoFit/>
          </a:bodyPr>
          <a:lstStyle/>
          <a:p>
            <a:r>
              <a:rPr lang="hu-HU" dirty="0"/>
              <a:t>a másiknak kettőt,</a:t>
            </a:r>
          </a:p>
        </p:txBody>
      </p:sp>
      <p:sp>
        <p:nvSpPr>
          <p:cNvPr id="13" name="Téglalap 12">
            <a:extLst>
              <a:ext uri="{FF2B5EF4-FFF2-40B4-BE49-F238E27FC236}">
                <a16:creationId xmlns:a16="http://schemas.microsoft.com/office/drawing/2014/main" id="{D7D23785-A71F-4278-8DAE-67FF10DE1FB5}"/>
              </a:ext>
            </a:extLst>
          </p:cNvPr>
          <p:cNvSpPr/>
          <p:nvPr/>
        </p:nvSpPr>
        <p:spPr>
          <a:xfrm>
            <a:off x="6908409" y="5367557"/>
            <a:ext cx="3915591" cy="923330"/>
          </a:xfrm>
          <a:prstGeom prst="rect">
            <a:avLst/>
          </a:prstGeom>
        </p:spPr>
        <p:txBody>
          <a:bodyPr wrap="square">
            <a:spAutoFit/>
          </a:bodyPr>
          <a:lstStyle/>
          <a:p>
            <a:pPr algn="ctr"/>
            <a:r>
              <a:rPr lang="hu-HU" dirty="0"/>
              <a:t>a harmadiknak pedig egyet, </a:t>
            </a:r>
            <a:br>
              <a:rPr lang="hu-HU" dirty="0"/>
            </a:br>
            <a:r>
              <a:rPr lang="hu-HU" dirty="0"/>
              <a:t>kinek-kinek képessége szerint, és elment idegenbe.”</a:t>
            </a:r>
          </a:p>
        </p:txBody>
      </p:sp>
      <p:pic>
        <p:nvPicPr>
          <p:cNvPr id="17" name="Kép 16">
            <a:extLst>
              <a:ext uri="{FF2B5EF4-FFF2-40B4-BE49-F238E27FC236}">
                <a16:creationId xmlns:a16="http://schemas.microsoft.com/office/drawing/2014/main" id="{B00FCA15-C4DA-41A0-BF80-8FB232C33F5A}"/>
              </a:ext>
            </a:extLst>
          </p:cNvPr>
          <p:cNvPicPr>
            <a:picLocks noChangeAspect="1"/>
          </p:cNvPicPr>
          <p:nvPr/>
        </p:nvPicPr>
        <p:blipFill rotWithShape="1">
          <a:blip r:embed="rId4"/>
          <a:srcRect l="1077" t="887" r="2783" b="-887"/>
          <a:stretch/>
        </p:blipFill>
        <p:spPr>
          <a:xfrm>
            <a:off x="10824000" y="5517331"/>
            <a:ext cx="1368000" cy="1368000"/>
          </a:xfrm>
          <a:prstGeom prst="rect">
            <a:avLst/>
          </a:prstGeom>
        </p:spPr>
      </p:pic>
    </p:spTree>
    <p:extLst>
      <p:ext uri="{BB962C8B-B14F-4D97-AF65-F5344CB8AC3E}">
        <p14:creationId xmlns:p14="http://schemas.microsoft.com/office/powerpoint/2010/main" val="3504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a:xfrm>
            <a:off x="975769" y="424934"/>
            <a:ext cx="8432074" cy="1216632"/>
          </a:xfrm>
        </p:spPr>
        <p:txBody>
          <a:bodyPr>
            <a:normAutofit/>
          </a:bodyPr>
          <a:lstStyle/>
          <a:p>
            <a:pPr algn="ctr"/>
            <a:r>
              <a:rPr lang="hu-HU" sz="3600" b="1" dirty="0">
                <a:solidFill>
                  <a:schemeClr val="tx1"/>
                </a:solidFill>
              </a:rPr>
              <a:t>Tudod-e? – Mi az a talentum?</a:t>
            </a:r>
          </a:p>
        </p:txBody>
      </p:sp>
      <p:sp>
        <p:nvSpPr>
          <p:cNvPr id="3" name="Tartalom helye 2">
            <a:extLst>
              <a:ext uri="{FF2B5EF4-FFF2-40B4-BE49-F238E27FC236}">
                <a16:creationId xmlns:a16="http://schemas.microsoft.com/office/drawing/2014/main" id="{DA222588-128A-49D5-8043-C29A88659CC9}"/>
              </a:ext>
            </a:extLst>
          </p:cNvPr>
          <p:cNvSpPr>
            <a:spLocks noGrp="1"/>
          </p:cNvSpPr>
          <p:nvPr>
            <p:ph idx="1"/>
          </p:nvPr>
        </p:nvSpPr>
        <p:spPr>
          <a:xfrm>
            <a:off x="787243" y="1641566"/>
            <a:ext cx="7582988" cy="2257256"/>
          </a:xfrm>
          <a:solidFill>
            <a:srgbClr val="CDA300"/>
          </a:solidFill>
        </p:spPr>
        <p:txBody>
          <a:bodyPr>
            <a:noAutofit/>
          </a:bodyPr>
          <a:lstStyle/>
          <a:p>
            <a:pPr marL="45720" indent="0" algn="ctr">
              <a:buNone/>
            </a:pPr>
            <a:r>
              <a:rPr lang="hu-HU" dirty="0">
                <a:solidFill>
                  <a:schemeClr val="tx1"/>
                </a:solidFill>
              </a:rPr>
              <a:t>A talentum egy ókori mértékegység volt, amelyet súlyméréshez használtak. A talentum mértéke szerint számolták le az aranyat vagy ezüstöt, amely fizetőeszközként szolgált. Gazdag embernek számított az, akinek az aranyát vagy ezüstjét talentumban lehetett mérni. Az Újszövetség korában egy talentum, mai mértékegységgel kifejezve körülbelül 59 kg­-t jelentett. </a:t>
            </a:r>
          </a:p>
        </p:txBody>
      </p:sp>
      <p:pic>
        <p:nvPicPr>
          <p:cNvPr id="5" name="Kép 4">
            <a:extLst>
              <a:ext uri="{FF2B5EF4-FFF2-40B4-BE49-F238E27FC236}">
                <a16:creationId xmlns:a16="http://schemas.microsoft.com/office/drawing/2014/main" id="{300C16DA-E976-476E-8A64-FC0AD5DEC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033" y="1485900"/>
            <a:ext cx="2657475" cy="3886200"/>
          </a:xfrm>
          <a:prstGeom prst="rect">
            <a:avLst/>
          </a:prstGeom>
        </p:spPr>
      </p:pic>
      <p:sp>
        <p:nvSpPr>
          <p:cNvPr id="6" name="Téglalap 5">
            <a:extLst>
              <a:ext uri="{FF2B5EF4-FFF2-40B4-BE49-F238E27FC236}">
                <a16:creationId xmlns:a16="http://schemas.microsoft.com/office/drawing/2014/main" id="{AB2B3796-8EFE-4325-979B-8C3A914E0E12}"/>
              </a:ext>
            </a:extLst>
          </p:cNvPr>
          <p:cNvSpPr/>
          <p:nvPr/>
        </p:nvSpPr>
        <p:spPr>
          <a:xfrm>
            <a:off x="2993935" y="5854728"/>
            <a:ext cx="5715026" cy="461665"/>
          </a:xfrm>
          <a:prstGeom prst="rect">
            <a:avLst/>
          </a:prstGeom>
          <a:ln w="57150">
            <a:solidFill>
              <a:schemeClr val="tx1"/>
            </a:solidFill>
          </a:ln>
        </p:spPr>
        <p:txBody>
          <a:bodyPr wrap="none">
            <a:spAutoFit/>
          </a:bodyPr>
          <a:lstStyle/>
          <a:p>
            <a:r>
              <a:rPr lang="hu-HU" sz="2400" dirty="0"/>
              <a:t>1 talentum= 3600 sékel =14 400 </a:t>
            </a:r>
            <a:r>
              <a:rPr lang="hu-HU" sz="2400" dirty="0" err="1"/>
              <a:t>drahma</a:t>
            </a:r>
            <a:endParaRPr lang="hu-HU" sz="2400" dirty="0"/>
          </a:p>
        </p:txBody>
      </p:sp>
      <p:sp>
        <p:nvSpPr>
          <p:cNvPr id="7" name="Tartalom helye 2">
            <a:extLst>
              <a:ext uri="{FF2B5EF4-FFF2-40B4-BE49-F238E27FC236}">
                <a16:creationId xmlns:a16="http://schemas.microsoft.com/office/drawing/2014/main" id="{18B4CB46-998C-4B7C-9ACB-40BFD67E9248}"/>
              </a:ext>
            </a:extLst>
          </p:cNvPr>
          <p:cNvSpPr txBox="1">
            <a:spLocks/>
          </p:cNvSpPr>
          <p:nvPr/>
        </p:nvSpPr>
        <p:spPr>
          <a:xfrm>
            <a:off x="787243" y="4050287"/>
            <a:ext cx="7582988" cy="1652976"/>
          </a:xfrm>
          <a:prstGeom prst="rect">
            <a:avLst/>
          </a:prstGeom>
          <a:solidFill>
            <a:srgbClr val="CDA300"/>
          </a:solidFill>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hu-HU" dirty="0">
                <a:solidFill>
                  <a:schemeClr val="tx1"/>
                </a:solidFill>
              </a:rPr>
              <a:t>Egy napszámos napi munkabére egy </a:t>
            </a:r>
            <a:r>
              <a:rPr lang="hu-HU" dirty="0" err="1" smtClean="0">
                <a:solidFill>
                  <a:schemeClr val="tx1"/>
                </a:solidFill>
              </a:rPr>
              <a:t>drahma</a:t>
            </a:r>
            <a:r>
              <a:rPr lang="hu-HU" dirty="0" smtClean="0">
                <a:solidFill>
                  <a:schemeClr val="tx1"/>
                </a:solidFill>
              </a:rPr>
              <a:t> </a:t>
            </a:r>
            <a:r>
              <a:rPr lang="hu-HU" dirty="0">
                <a:solidFill>
                  <a:schemeClr val="tx1"/>
                </a:solidFill>
              </a:rPr>
              <a:t>volt, ezért egy talentum óriási összeget jelentett egy szolga számára: egy talentumért egy napszámosnak körülbelül 40 évet kellett dolgoznia, vagyis egy egész élet munkabérét jelentette. </a:t>
            </a:r>
          </a:p>
        </p:txBody>
      </p:sp>
      <p:pic>
        <p:nvPicPr>
          <p:cNvPr id="9" name="Kép 8">
            <a:extLst>
              <a:ext uri="{FF2B5EF4-FFF2-40B4-BE49-F238E27FC236}">
                <a16:creationId xmlns:a16="http://schemas.microsoft.com/office/drawing/2014/main" id="{39A174DB-C4DB-4A1C-B9EF-869722B408B8}"/>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10866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D7C631-26F7-4A8A-A68C-0D356724F3BB}"/>
              </a:ext>
            </a:extLst>
          </p:cNvPr>
          <p:cNvSpPr>
            <a:spLocks noGrp="1"/>
          </p:cNvSpPr>
          <p:nvPr>
            <p:ph type="title"/>
          </p:nvPr>
        </p:nvSpPr>
        <p:spPr>
          <a:xfrm>
            <a:off x="8592129" y="4655527"/>
            <a:ext cx="3165231" cy="823796"/>
          </a:xfrm>
        </p:spPr>
        <p:txBody>
          <a:bodyPr>
            <a:noAutofit/>
          </a:bodyPr>
          <a:lstStyle/>
          <a:p>
            <a:pPr algn="ctr"/>
            <a:r>
              <a:rPr lang="hu-HU" sz="1800" dirty="0">
                <a:solidFill>
                  <a:schemeClr val="tx1"/>
                </a:solidFill>
              </a:rPr>
              <a:t>„Aki pedig az egyet kapta, elment, gödröt ásott a földbe, és elrejtette ura pénzét.”</a:t>
            </a:r>
          </a:p>
        </p:txBody>
      </p:sp>
      <p:pic>
        <p:nvPicPr>
          <p:cNvPr id="8" name="Kép 7">
            <a:extLst>
              <a:ext uri="{FF2B5EF4-FFF2-40B4-BE49-F238E27FC236}">
                <a16:creationId xmlns:a16="http://schemas.microsoft.com/office/drawing/2014/main" id="{1887DBAC-82E5-4218-97B6-A4E42894675F}"/>
              </a:ext>
            </a:extLst>
          </p:cNvPr>
          <p:cNvPicPr>
            <a:picLocks noChangeAspect="1"/>
          </p:cNvPicPr>
          <p:nvPr/>
        </p:nvPicPr>
        <p:blipFill rotWithShape="1">
          <a:blip r:embed="rId2">
            <a:extLst>
              <a:ext uri="{28A0092B-C50C-407E-A947-70E740481C1C}">
                <a14:useLocalDpi xmlns:a14="http://schemas.microsoft.com/office/drawing/2010/main" val="0"/>
              </a:ext>
            </a:extLst>
          </a:blip>
          <a:srcRect l="76475" b="5065"/>
          <a:stretch/>
        </p:blipFill>
        <p:spPr>
          <a:xfrm>
            <a:off x="8759590" y="920689"/>
            <a:ext cx="2830310" cy="3700613"/>
          </a:xfrm>
          <a:prstGeom prst="rect">
            <a:avLst/>
          </a:prstGeom>
        </p:spPr>
      </p:pic>
      <p:sp>
        <p:nvSpPr>
          <p:cNvPr id="7" name="Téglalap 6">
            <a:extLst>
              <a:ext uri="{FF2B5EF4-FFF2-40B4-BE49-F238E27FC236}">
                <a16:creationId xmlns:a16="http://schemas.microsoft.com/office/drawing/2014/main" id="{5D69C1D3-0A85-4AED-AE36-AD771876EE6A}"/>
              </a:ext>
            </a:extLst>
          </p:cNvPr>
          <p:cNvSpPr/>
          <p:nvPr/>
        </p:nvSpPr>
        <p:spPr>
          <a:xfrm>
            <a:off x="875295" y="4575884"/>
            <a:ext cx="3365426" cy="1200329"/>
          </a:xfrm>
          <a:prstGeom prst="rect">
            <a:avLst/>
          </a:prstGeom>
        </p:spPr>
        <p:txBody>
          <a:bodyPr wrap="square">
            <a:spAutoFit/>
          </a:bodyPr>
          <a:lstStyle/>
          <a:p>
            <a:pPr algn="ctr"/>
            <a:r>
              <a:rPr lang="hu-HU" dirty="0"/>
              <a:t>„Az, aki az öt talentumot kapta, azonnal elindult, vállalkozásba fogott vele, és másik ötöt keresett hozzá.”</a:t>
            </a:r>
          </a:p>
        </p:txBody>
      </p:sp>
      <p:sp>
        <p:nvSpPr>
          <p:cNvPr id="10" name="Téglalap 9">
            <a:extLst>
              <a:ext uri="{FF2B5EF4-FFF2-40B4-BE49-F238E27FC236}">
                <a16:creationId xmlns:a16="http://schemas.microsoft.com/office/drawing/2014/main" id="{B54BE3DE-C74D-4EC3-889D-F86178E489BA}"/>
              </a:ext>
            </a:extLst>
          </p:cNvPr>
          <p:cNvSpPr/>
          <p:nvPr/>
        </p:nvSpPr>
        <p:spPr>
          <a:xfrm>
            <a:off x="5110486" y="4545452"/>
            <a:ext cx="2576392" cy="923330"/>
          </a:xfrm>
          <a:prstGeom prst="rect">
            <a:avLst/>
          </a:prstGeom>
        </p:spPr>
        <p:txBody>
          <a:bodyPr wrap="square">
            <a:spAutoFit/>
          </a:bodyPr>
          <a:lstStyle/>
          <a:p>
            <a:pPr algn="ctr"/>
            <a:r>
              <a:rPr lang="hu-HU" dirty="0"/>
              <a:t>„Ugyanígy a két talentumos is másik kettőt keresett hozzá.” </a:t>
            </a:r>
          </a:p>
        </p:txBody>
      </p:sp>
      <p:pic>
        <p:nvPicPr>
          <p:cNvPr id="12" name="Kép 11">
            <a:extLst>
              <a:ext uri="{FF2B5EF4-FFF2-40B4-BE49-F238E27FC236}">
                <a16:creationId xmlns:a16="http://schemas.microsoft.com/office/drawing/2014/main" id="{87C20EC2-D965-44CE-9A1E-E2EAC447D78C}"/>
              </a:ext>
            </a:extLst>
          </p:cNvPr>
          <p:cNvPicPr>
            <a:picLocks noChangeAspect="1"/>
          </p:cNvPicPr>
          <p:nvPr/>
        </p:nvPicPr>
        <p:blipFill rotWithShape="1">
          <a:blip r:embed="rId3"/>
          <a:srcRect l="1077" t="887" r="2783" b="-887"/>
          <a:stretch/>
        </p:blipFill>
        <p:spPr>
          <a:xfrm>
            <a:off x="10824000" y="5468782"/>
            <a:ext cx="1368000" cy="1368000"/>
          </a:xfrm>
          <a:prstGeom prst="rect">
            <a:avLst/>
          </a:prstGeom>
        </p:spPr>
      </p:pic>
      <p:pic>
        <p:nvPicPr>
          <p:cNvPr id="11" name="Kép 10">
            <a:extLst>
              <a:ext uri="{FF2B5EF4-FFF2-40B4-BE49-F238E27FC236}">
                <a16:creationId xmlns:a16="http://schemas.microsoft.com/office/drawing/2014/main" id="{E5DAF409-EF51-4027-9012-D09FC16FE397}"/>
              </a:ext>
            </a:extLst>
          </p:cNvPr>
          <p:cNvPicPr>
            <a:picLocks noChangeAspect="1"/>
          </p:cNvPicPr>
          <p:nvPr/>
        </p:nvPicPr>
        <p:blipFill>
          <a:blip r:embed="rId4"/>
          <a:stretch>
            <a:fillRect/>
          </a:stretch>
        </p:blipFill>
        <p:spPr>
          <a:xfrm>
            <a:off x="788727" y="779245"/>
            <a:ext cx="4066384" cy="3621338"/>
          </a:xfrm>
          <a:prstGeom prst="rect">
            <a:avLst/>
          </a:prstGeom>
        </p:spPr>
      </p:pic>
      <p:pic>
        <p:nvPicPr>
          <p:cNvPr id="13" name="Kép 12">
            <a:extLst>
              <a:ext uri="{FF2B5EF4-FFF2-40B4-BE49-F238E27FC236}">
                <a16:creationId xmlns:a16="http://schemas.microsoft.com/office/drawing/2014/main" id="{4C2D2F46-4FFB-49EE-9D11-F9E84F5943C9}"/>
              </a:ext>
            </a:extLst>
          </p:cNvPr>
          <p:cNvPicPr>
            <a:picLocks noChangeAspect="1"/>
          </p:cNvPicPr>
          <p:nvPr/>
        </p:nvPicPr>
        <p:blipFill>
          <a:blip r:embed="rId5"/>
          <a:stretch>
            <a:fillRect/>
          </a:stretch>
        </p:blipFill>
        <p:spPr>
          <a:xfrm>
            <a:off x="4753823" y="1065782"/>
            <a:ext cx="3828620" cy="3334801"/>
          </a:xfrm>
          <a:prstGeom prst="rect">
            <a:avLst/>
          </a:prstGeom>
        </p:spPr>
      </p:pic>
    </p:spTree>
    <p:extLst>
      <p:ext uri="{BB962C8B-B14F-4D97-AF65-F5344CB8AC3E}">
        <p14:creationId xmlns:p14="http://schemas.microsoft.com/office/powerpoint/2010/main" val="34473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A6E0A84-A1B9-4512-BE25-DFEDBD5848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81" b="59742"/>
          <a:stretch/>
        </p:blipFill>
        <p:spPr bwMode="auto">
          <a:xfrm>
            <a:off x="3645755" y="1737454"/>
            <a:ext cx="4586637" cy="4790253"/>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ED29E4FA-47A2-4D4C-B22A-8B3C6B15C68C}"/>
              </a:ext>
            </a:extLst>
          </p:cNvPr>
          <p:cNvSpPr/>
          <p:nvPr/>
        </p:nvSpPr>
        <p:spPr>
          <a:xfrm>
            <a:off x="7267856" y="2644170"/>
            <a:ext cx="3406753" cy="1569660"/>
          </a:xfrm>
          <a:prstGeom prst="rect">
            <a:avLst/>
          </a:prstGeom>
        </p:spPr>
        <p:txBody>
          <a:bodyPr wrap="square">
            <a:spAutoFit/>
          </a:bodyPr>
          <a:lstStyle/>
          <a:p>
            <a:pPr algn="ctr"/>
            <a:r>
              <a:rPr lang="hu-HU" sz="2400" dirty="0">
                <a:solidFill>
                  <a:srgbClr val="000000"/>
                </a:solidFill>
                <a:latin typeface="+mj-lt"/>
              </a:rPr>
              <a:t>„Uram, öt talentumot bíztál rám: nézd, másik öt talentumot kerestem.”</a:t>
            </a:r>
            <a:endParaRPr lang="hu-HU" sz="2400" dirty="0">
              <a:latin typeface="+mj-lt"/>
            </a:endParaRPr>
          </a:p>
        </p:txBody>
      </p:sp>
      <p:sp>
        <p:nvSpPr>
          <p:cNvPr id="10" name="Téglalap 9">
            <a:extLst>
              <a:ext uri="{FF2B5EF4-FFF2-40B4-BE49-F238E27FC236}">
                <a16:creationId xmlns:a16="http://schemas.microsoft.com/office/drawing/2014/main" id="{C42760B5-D741-4824-8E1B-5FC8ADE6E9D5}"/>
              </a:ext>
            </a:extLst>
          </p:cNvPr>
          <p:cNvSpPr/>
          <p:nvPr/>
        </p:nvSpPr>
        <p:spPr>
          <a:xfrm>
            <a:off x="1203538" y="537126"/>
            <a:ext cx="10396279" cy="830997"/>
          </a:xfrm>
          <a:prstGeom prst="rect">
            <a:avLst/>
          </a:prstGeom>
        </p:spPr>
        <p:txBody>
          <a:bodyPr wrap="square">
            <a:spAutoFit/>
          </a:bodyPr>
          <a:lstStyle/>
          <a:p>
            <a:pPr algn="ctr"/>
            <a:r>
              <a:rPr lang="hu-HU" sz="2400" dirty="0">
                <a:solidFill>
                  <a:srgbClr val="000000"/>
                </a:solidFill>
                <a:latin typeface="+mj-lt"/>
              </a:rPr>
              <a:t>„Hosszú idő múlva azután megjött ezeknek a szolgáknak az ura, és számadást tartott velük. </a:t>
            </a:r>
            <a:endParaRPr lang="hu-HU" sz="2400" dirty="0">
              <a:latin typeface="+mj-lt"/>
            </a:endParaRPr>
          </a:p>
        </p:txBody>
      </p:sp>
      <p:sp>
        <p:nvSpPr>
          <p:cNvPr id="11" name="Téglalap 10">
            <a:extLst>
              <a:ext uri="{FF2B5EF4-FFF2-40B4-BE49-F238E27FC236}">
                <a16:creationId xmlns:a16="http://schemas.microsoft.com/office/drawing/2014/main" id="{597F484E-A807-4C9D-8109-E634A270581F}"/>
              </a:ext>
            </a:extLst>
          </p:cNvPr>
          <p:cNvSpPr/>
          <p:nvPr/>
        </p:nvSpPr>
        <p:spPr>
          <a:xfrm>
            <a:off x="683197" y="3169064"/>
            <a:ext cx="3182406" cy="2677656"/>
          </a:xfrm>
          <a:prstGeom prst="rect">
            <a:avLst/>
          </a:prstGeom>
        </p:spPr>
        <p:txBody>
          <a:bodyPr wrap="square">
            <a:spAutoFit/>
          </a:bodyPr>
          <a:lstStyle/>
          <a:p>
            <a:pPr algn="ctr"/>
            <a:r>
              <a:rPr lang="hu-HU" sz="2400" dirty="0">
                <a:solidFill>
                  <a:srgbClr val="000000"/>
                </a:solidFill>
              </a:rPr>
              <a:t>„Ura így szólt hozzá: </a:t>
            </a:r>
            <a:br>
              <a:rPr lang="hu-HU" sz="2400" dirty="0">
                <a:solidFill>
                  <a:srgbClr val="000000"/>
                </a:solidFill>
              </a:rPr>
            </a:br>
            <a:r>
              <a:rPr lang="hu-HU" sz="2400" dirty="0">
                <a:solidFill>
                  <a:srgbClr val="000000"/>
                </a:solidFill>
              </a:rPr>
              <a:t>Jól van, jó és hű szolgám, a kevésen hű voltál, sokat bízok rád ezután, </a:t>
            </a:r>
            <a:r>
              <a:rPr lang="hu-HU" sz="2400" dirty="0" err="1">
                <a:solidFill>
                  <a:srgbClr val="000000"/>
                </a:solidFill>
              </a:rPr>
              <a:t>jöjj</a:t>
            </a:r>
            <a:r>
              <a:rPr lang="hu-HU" sz="2400" dirty="0">
                <a:solidFill>
                  <a:srgbClr val="000000"/>
                </a:solidFill>
              </a:rPr>
              <a:t>, és osztozz urad örömében!” </a:t>
            </a:r>
            <a:endParaRPr lang="hu-HU" sz="2400" dirty="0"/>
          </a:p>
        </p:txBody>
      </p:sp>
      <p:sp>
        <p:nvSpPr>
          <p:cNvPr id="12" name="Téglalap 11">
            <a:extLst>
              <a:ext uri="{FF2B5EF4-FFF2-40B4-BE49-F238E27FC236}">
                <a16:creationId xmlns:a16="http://schemas.microsoft.com/office/drawing/2014/main" id="{43D3F7A9-02BE-4B5B-AD5D-3094A4595185}"/>
              </a:ext>
            </a:extLst>
          </p:cNvPr>
          <p:cNvSpPr/>
          <p:nvPr/>
        </p:nvSpPr>
        <p:spPr>
          <a:xfrm>
            <a:off x="1427105" y="1255753"/>
            <a:ext cx="9949144" cy="830997"/>
          </a:xfrm>
          <a:prstGeom prst="rect">
            <a:avLst/>
          </a:prstGeom>
        </p:spPr>
        <p:txBody>
          <a:bodyPr wrap="square">
            <a:spAutoFit/>
          </a:bodyPr>
          <a:lstStyle/>
          <a:p>
            <a:pPr algn="ctr"/>
            <a:r>
              <a:rPr lang="hu-HU" sz="2400" dirty="0">
                <a:solidFill>
                  <a:srgbClr val="000000"/>
                </a:solidFill>
              </a:rPr>
              <a:t>Eljött az, aki az öt talentumot kapta, hozott másik öt talentumot, és így szólt:”</a:t>
            </a:r>
            <a:endParaRPr lang="hu-HU" sz="2400" dirty="0"/>
          </a:p>
        </p:txBody>
      </p:sp>
      <p:pic>
        <p:nvPicPr>
          <p:cNvPr id="13" name="Kép 12">
            <a:extLst>
              <a:ext uri="{FF2B5EF4-FFF2-40B4-BE49-F238E27FC236}">
                <a16:creationId xmlns:a16="http://schemas.microsoft.com/office/drawing/2014/main" id="{52765AA9-7FA5-411A-A232-FC0CE9A81467}"/>
              </a:ext>
            </a:extLst>
          </p:cNvPr>
          <p:cNvPicPr>
            <a:picLocks noChangeAspect="1"/>
          </p:cNvPicPr>
          <p:nvPr/>
        </p:nvPicPr>
        <p:blipFill rotWithShape="1">
          <a:blip r:embed="rId3"/>
          <a:srcRect l="1077" t="887" r="2783" b="-887"/>
          <a:stretch/>
        </p:blipFill>
        <p:spPr>
          <a:xfrm>
            <a:off x="10824803" y="5490000"/>
            <a:ext cx="1368000" cy="1368000"/>
          </a:xfrm>
          <a:prstGeom prst="rect">
            <a:avLst/>
          </a:prstGeom>
        </p:spPr>
      </p:pic>
    </p:spTree>
    <p:extLst>
      <p:ext uri="{BB962C8B-B14F-4D97-AF65-F5344CB8AC3E}">
        <p14:creationId xmlns:p14="http://schemas.microsoft.com/office/powerpoint/2010/main" val="863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theme/theme1.xml><?xml version="1.0" encoding="utf-8"?>
<a:theme xmlns:a="http://schemas.openxmlformats.org/drawingml/2006/main" name="Bázis">
  <a:themeElements>
    <a:clrScheme name="Báz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áz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1474</Words>
  <Application>Microsoft Office PowerPoint</Application>
  <PresentationFormat>Szélesvásznú</PresentationFormat>
  <Paragraphs>128</Paragraphs>
  <Slides>20</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20</vt:i4>
      </vt:variant>
    </vt:vector>
  </HeadingPairs>
  <TitlesOfParts>
    <vt:vector size="26" baseType="lpstr">
      <vt:lpstr>Arial</vt:lpstr>
      <vt:lpstr>Calibri</vt:lpstr>
      <vt:lpstr>Corbel</vt:lpstr>
      <vt:lpstr>Times New Roman</vt:lpstr>
      <vt:lpstr>Wingdings</vt:lpstr>
      <vt:lpstr>Bázis</vt:lpstr>
      <vt:lpstr>PowerPoint-bemutató</vt:lpstr>
      <vt:lpstr>PowerPoint-bemutató</vt:lpstr>
      <vt:lpstr>PowerPoint-bemutató</vt:lpstr>
      <vt:lpstr>Képzeld el, hogy a szomszédban lakó házaspár megkér arra, hogy szombaton vigyázz a tízéves fiúkra, Patrikra. Mivel fogjátok tölteni a napot?</vt:lpstr>
      <vt:lpstr>PowerPoint-bemutató</vt:lpstr>
      <vt:lpstr>„Mert úgy van ez, mint amikor egy idegenbe készülő ember hívatta szolgáit, és rájuk bízta vagyonát. </vt:lpstr>
      <vt:lpstr>Tudod-e? – Mi az a talentum?</vt:lpstr>
      <vt:lpstr>„Aki pedig az egyet kapta, elment, gödröt ásott a földbe, és elrejtette ura pénzét.”</vt:lpstr>
      <vt:lpstr>PowerPoint-bemutató</vt:lpstr>
      <vt:lpstr>PowerPoint-bemutató</vt:lpstr>
      <vt:lpstr>PowerPoint-bemutató</vt:lpstr>
      <vt:lpstr>Miről szól a talentumok példázata?</vt:lpstr>
      <vt:lpstr>PowerPoint-bemutató</vt:lpstr>
      <vt:lpstr>Elásás helyett kamatoztatás – hogyan?</vt:lpstr>
      <vt:lpstr>Elásás helyett kamatoztatás – egy példa</vt:lpstr>
      <vt:lpstr>PowerPoint-bemutató</vt:lpstr>
      <vt:lpstr>Házi feladat</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RPI</cp:lastModifiedBy>
  <cp:revision>47</cp:revision>
  <dcterms:created xsi:type="dcterms:W3CDTF">2021-05-08T07:34:40Z</dcterms:created>
  <dcterms:modified xsi:type="dcterms:W3CDTF">2021-09-24T07:12:41Z</dcterms:modified>
</cp:coreProperties>
</file>