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780" r:id="rId2"/>
  </p:sldMasterIdLst>
  <p:notesMasterIdLst>
    <p:notesMasterId r:id="rId19"/>
  </p:notesMasterIdLst>
  <p:sldIdLst>
    <p:sldId id="273" r:id="rId3"/>
    <p:sldId id="274" r:id="rId4"/>
    <p:sldId id="258" r:id="rId5"/>
    <p:sldId id="263" r:id="rId6"/>
    <p:sldId id="264" r:id="rId7"/>
    <p:sldId id="269" r:id="rId8"/>
    <p:sldId id="275" r:id="rId9"/>
    <p:sldId id="266" r:id="rId10"/>
    <p:sldId id="267" r:id="rId11"/>
    <p:sldId id="268" r:id="rId12"/>
    <p:sldId id="270" r:id="rId13"/>
    <p:sldId id="271" r:id="rId14"/>
    <p:sldId id="265" r:id="rId15"/>
    <p:sldId id="259" r:id="rId16"/>
    <p:sldId id="260" r:id="rId17"/>
    <p:sldId id="261"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C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2ACEA-8E36-430F-8E38-7122EB13FCCB}" type="datetimeFigureOut">
              <a:rPr lang="hu-HU" smtClean="0"/>
              <a:t>2021. 09. 27.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0FA40-7F63-46E7-9228-E8CBAE994257}" type="slidenum">
              <a:rPr lang="hu-HU" smtClean="0"/>
              <a:t>‹#›</a:t>
            </a:fld>
            <a:endParaRPr lang="hu-HU"/>
          </a:p>
        </p:txBody>
      </p:sp>
    </p:spTree>
    <p:extLst>
      <p:ext uri="{BB962C8B-B14F-4D97-AF65-F5344CB8AC3E}">
        <p14:creationId xmlns:p14="http://schemas.microsoft.com/office/powerpoint/2010/main" val="198036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F0C6DD-B816-4B90-A253-2F9BB2B19AE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097F1A8-104C-4EB3-BF8B-13C2BCC81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837B1FA-611D-4EC1-8120-135A324DA2B8}"/>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A1CCA3BC-3F00-4C03-9A13-B238119DCA5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7C20DFE-F86D-4528-8819-6A9BA6245988}"/>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254376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B77731-EF00-4797-A9B4-1144E54C1E3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3DE328C-BBB4-4C06-AABA-636B5EB19AB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099B074-306F-469E-9CB7-2EFCE170CC75}"/>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6F90CF33-A799-4613-B1AE-21A4D36EFEA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7A5FF57-9E2B-4C8D-8948-2107A758F042}"/>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414698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320FBDE-8FE8-4713-84EB-845A9C14D7D7}"/>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4561EC6E-45CF-4F3F-B96F-74D9D55C2554}"/>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8792B94-7BE8-4115-BE9F-C6B5DD6737F6}"/>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6687F339-96D6-45BC-A55E-81B7842B0B5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0023A9E-A27C-40CF-80A1-77B14D32FA14}"/>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363724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2021. 09. 27.</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48585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50D410E8-EBD6-4AC0-B8B7-B2D32945A2ED}" type="datetimeFigureOut">
              <a:rPr lang="hu-HU" smtClean="0"/>
              <a:t>2021. 09. 27.</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CE3B8969-589A-4ABC-A37D-6EEA2B42E343}" type="slidenum">
              <a:rPr lang="hu-HU" smtClean="0"/>
              <a:t>‹#›</a:t>
            </a:fld>
            <a:endParaRPr lang="hu-HU" dirty="0"/>
          </a:p>
        </p:txBody>
      </p:sp>
    </p:spTree>
    <p:extLst>
      <p:ext uri="{BB962C8B-B14F-4D97-AF65-F5344CB8AC3E}">
        <p14:creationId xmlns:p14="http://schemas.microsoft.com/office/powerpoint/2010/main" val="780470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DE0CBC9D-7B1D-4F57-9EBA-949C90AB2823}" type="datetimeFigureOut">
              <a:rPr lang="hu-HU" smtClean="0"/>
              <a:t>2021. 09. 27.</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15761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0CBC9D-7B1D-4F57-9EBA-949C90AB2823}" type="datetimeFigureOut">
              <a:rPr lang="hu-HU" smtClean="0"/>
              <a:t>2021. 09. 27.</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1781069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5EE76A-9E41-491D-8ACE-C21FB4CDFB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D60E27F-BCB6-44BF-8999-2AF7C2C4123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53BF2E3-0BD7-4F47-8F9D-6A5933A5B03F}"/>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88F192C8-0DF0-49DA-B868-8DC7C2D96E7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1D0A6CB-8F07-4980-85D9-7C50831987D7}"/>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119612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DF3ED5-27D8-4915-BF62-7F93DE24FBBD}"/>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0E749C9-BFD9-48D6-BFFE-12A4ACBB9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F31EA37-AC0C-493B-BCBA-991D52F48861}"/>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038DBB8B-171D-4F09-9B4E-AA47EAEF394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4757E32-82AA-4F7D-854A-1649474A355D}"/>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69571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34C40D-A8AE-4EF6-A29B-CB8977530BF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B21B490-5B8E-4D29-BD4E-1E5C90CE8164}"/>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C825F90-13DA-4324-9A7F-B5B3FF1DEF2D}"/>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8BB04D4-0930-453C-873F-FD4A885F008B}"/>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6" name="Élőláb helye 5">
            <a:extLst>
              <a:ext uri="{FF2B5EF4-FFF2-40B4-BE49-F238E27FC236}">
                <a16:creationId xmlns:a16="http://schemas.microsoft.com/office/drawing/2014/main" id="{CC38B83A-3055-42B4-A061-3915B795D38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7E1398A-E8FB-4947-A3B4-222C4A44CD27}"/>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336809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3E4AE5-D451-4748-8053-3519FDF4AE1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288EEA2F-0D25-4FA9-AAD0-E33B02A74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99811AA5-A165-4E4F-901D-80D45CE352F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ECA50653-A349-44E6-8AB5-AAE88E84E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D49DFB2-2F7E-49C3-9419-AFBF6919AFA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CD2ECB3A-E427-4D4E-A1F1-98E49DFBBB77}"/>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8" name="Élőláb helye 7">
            <a:extLst>
              <a:ext uri="{FF2B5EF4-FFF2-40B4-BE49-F238E27FC236}">
                <a16:creationId xmlns:a16="http://schemas.microsoft.com/office/drawing/2014/main" id="{286E5539-4659-403E-85AC-D2006EF707DD}"/>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3EBBC599-2F17-4A4D-8712-88B3CC509748}"/>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634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4F411B-824D-4C8D-AF0E-81D13D6046E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A6A6839-8868-4AB3-96C2-33545D2C6A33}"/>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4" name="Élőláb helye 3">
            <a:extLst>
              <a:ext uri="{FF2B5EF4-FFF2-40B4-BE49-F238E27FC236}">
                <a16:creationId xmlns:a16="http://schemas.microsoft.com/office/drawing/2014/main" id="{F95BB380-9005-41B4-A6EF-71EE85756503}"/>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3EDF900A-B5CB-4FD5-87ED-9FFC0619932F}"/>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95074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8E1A7AF-9DB7-45C7-8C47-43C0E9905671}"/>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3" name="Élőláb helye 2">
            <a:extLst>
              <a:ext uri="{FF2B5EF4-FFF2-40B4-BE49-F238E27FC236}">
                <a16:creationId xmlns:a16="http://schemas.microsoft.com/office/drawing/2014/main" id="{1A6CA27F-CDCD-4D23-9173-168512FA0FC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A86516D5-4152-4692-9F15-A8588F6404FF}"/>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32752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17E061-D653-4F33-AA20-97EA62E658C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0A3D2E1-FBD2-4F65-AFC4-DC03851D0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1CCDE36-5758-4D3D-9E2B-49CA4EBA7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0B9CA58-A583-4A28-A5B6-F49240B1B21B}"/>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6" name="Élőláb helye 5">
            <a:extLst>
              <a:ext uri="{FF2B5EF4-FFF2-40B4-BE49-F238E27FC236}">
                <a16:creationId xmlns:a16="http://schemas.microsoft.com/office/drawing/2014/main" id="{CEA0F1E4-ABC1-43C8-AE7C-9C5EA2A3BFE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AA8FE8E-70E5-413F-AD81-CB915D33E07A}"/>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207308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0ACAEB-A819-4F22-A390-D7DCF6F6429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E4ECF71E-A29F-42E4-AB37-EB7304C1A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2B3C7CC-648E-4006-A5D5-EB7061490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1D692CD-80CD-4F8D-B32D-E69186E1A7FA}"/>
              </a:ext>
            </a:extLst>
          </p:cNvPr>
          <p:cNvSpPr>
            <a:spLocks noGrp="1"/>
          </p:cNvSpPr>
          <p:nvPr>
            <p:ph type="dt" sz="half" idx="10"/>
          </p:nvPr>
        </p:nvSpPr>
        <p:spPr/>
        <p:txBody>
          <a:bodyPr/>
          <a:lstStyle/>
          <a:p>
            <a:fld id="{32057ADE-31E0-4689-858C-D647A91240C5}" type="datetimeFigureOut">
              <a:rPr lang="hu-HU" smtClean="0"/>
              <a:t>2021. 09. 27.</a:t>
            </a:fld>
            <a:endParaRPr lang="hu-HU"/>
          </a:p>
        </p:txBody>
      </p:sp>
      <p:sp>
        <p:nvSpPr>
          <p:cNvPr id="6" name="Élőláb helye 5">
            <a:extLst>
              <a:ext uri="{FF2B5EF4-FFF2-40B4-BE49-F238E27FC236}">
                <a16:creationId xmlns:a16="http://schemas.microsoft.com/office/drawing/2014/main" id="{5F0912EE-3E88-4480-A204-775218846CD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D918B36-B979-4E0F-B6AF-932EEFB919A9}"/>
              </a:ext>
            </a:extLst>
          </p:cNvPr>
          <p:cNvSpPr>
            <a:spLocks noGrp="1"/>
          </p:cNvSpPr>
          <p:nvPr>
            <p:ph type="sldNum" sz="quarter" idx="12"/>
          </p:nvPr>
        </p:nvSpPr>
        <p:spPr/>
        <p:txBody>
          <a:bodyPr/>
          <a:lstStyle/>
          <a:p>
            <a:fld id="{8BB45258-7B7D-47FB-A476-D6C96430F683}" type="slidenum">
              <a:rPr lang="hu-HU" smtClean="0"/>
              <a:t>‹#›</a:t>
            </a:fld>
            <a:endParaRPr lang="hu-HU"/>
          </a:p>
        </p:txBody>
      </p:sp>
    </p:spTree>
    <p:extLst>
      <p:ext uri="{BB962C8B-B14F-4D97-AF65-F5344CB8AC3E}">
        <p14:creationId xmlns:p14="http://schemas.microsoft.com/office/powerpoint/2010/main" val="272274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74EEF26-0EAB-4F80-88B9-2A0170FD5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851A3B5-C4EA-48EC-BDC2-4021B95AA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EE86FD-9523-4D88-8285-B2D9E8700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57ADE-31E0-4689-858C-D647A91240C5}" type="datetimeFigureOut">
              <a:rPr lang="hu-HU" smtClean="0"/>
              <a:t>2021. 09. 27.</a:t>
            </a:fld>
            <a:endParaRPr lang="hu-HU"/>
          </a:p>
        </p:txBody>
      </p:sp>
      <p:sp>
        <p:nvSpPr>
          <p:cNvPr id="5" name="Élőláb helye 4">
            <a:extLst>
              <a:ext uri="{FF2B5EF4-FFF2-40B4-BE49-F238E27FC236}">
                <a16:creationId xmlns:a16="http://schemas.microsoft.com/office/drawing/2014/main" id="{F1E51099-A7DB-44F7-81DE-DBFE23687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36E07BB2-81EC-42C1-B6A2-1F8DD3E3E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45258-7B7D-47FB-A476-D6C96430F683}" type="slidenum">
              <a:rPr lang="hu-HU" smtClean="0"/>
              <a:t>‹#›</a:t>
            </a:fld>
            <a:endParaRPr lang="hu-HU"/>
          </a:p>
        </p:txBody>
      </p:sp>
    </p:spTree>
    <p:extLst>
      <p:ext uri="{BB962C8B-B14F-4D97-AF65-F5344CB8AC3E}">
        <p14:creationId xmlns:p14="http://schemas.microsoft.com/office/powerpoint/2010/main" val="84005117"/>
      </p:ext>
    </p:extLst>
  </p:cSld>
  <p:clrMap bg1="lt1" tx1="dk1" bg2="lt2" tx2="dk2" accent1="accent1" accent2="accent2" accent3="accent3" accent4="accent4" accent5="accent5" accent6="accent6" hlink="hlink" folHlink="folHlink"/>
  <p:sldLayoutIdLst>
    <p:sldLayoutId id="214748380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4000" b="-4000"/>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8E5DFDD-5404-4581-B101-1EF50B7A2616}" type="datetimeFigureOut">
              <a:rPr lang="hu-HU" smtClean="0"/>
              <a:t>2021. 09. 27.</a:t>
            </a:fld>
            <a:endParaRPr lang="hu-HU"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u-HU"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DBA02D-4AFC-4E6C-843E-7474ADE35A03}" type="slidenum">
              <a:rPr lang="hu-HU" smtClean="0"/>
              <a:t>‹#›</a:t>
            </a:fld>
            <a:endParaRPr lang="hu-HU" dirty="0"/>
          </a:p>
        </p:txBody>
      </p:sp>
    </p:spTree>
    <p:extLst>
      <p:ext uri="{BB962C8B-B14F-4D97-AF65-F5344CB8AC3E}">
        <p14:creationId xmlns:p14="http://schemas.microsoft.com/office/powerpoint/2010/main" val="2743087605"/>
      </p:ext>
    </p:extLst>
  </p:cSld>
  <p:clrMap bg1="lt1" tx1="dk1" bg2="lt2" tx2="dk2" accent1="accent1" accent2="accent2" accent3="accent3" accent4="accent4" accent5="accent5" accent6="accent6" hlink="hlink" folHlink="folHlink"/>
  <p:sldLayoutIdLst>
    <p:sldLayoutId id="2147483782" r:id="rId1"/>
    <p:sldLayoutId id="2147483798" r:id="rId2"/>
    <p:sldLayoutId id="2147483781" r:id="rId3"/>
    <p:sldLayoutId id="2147483787" r:id="rId4"/>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youtube.com/watch?v=UKSohcB6G8A"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rKaoHvNyyLE" TargetMode="Externa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ingapps.org/watch?v=psc0g4y4k21"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hyperlink" Target="http://www.hungarikum.hu/hu/szakkategoria"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3">
            <a:extLst>
              <a:ext uri="{FF2B5EF4-FFF2-40B4-BE49-F238E27FC236}">
                <a16:creationId xmlns:a16="http://schemas.microsoft.com/office/drawing/2014/main" id="{306A7B9C-8055-4F65-A4D6-0ACAD1EDF216}"/>
              </a:ext>
            </a:extLst>
          </p:cNvPr>
          <p:cNvSpPr/>
          <p:nvPr/>
        </p:nvSpPr>
        <p:spPr>
          <a:xfrm>
            <a:off x="1739723"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5" name="Ellipszis 4">
            <a:extLst>
              <a:ext uri="{FF2B5EF4-FFF2-40B4-BE49-F238E27FC236}">
                <a16:creationId xmlns:a16="http://schemas.microsoft.com/office/drawing/2014/main" id="{4245043D-4302-4A7A-8DBC-135D0616F20A}"/>
              </a:ext>
            </a:extLst>
          </p:cNvPr>
          <p:cNvSpPr/>
          <p:nvPr/>
        </p:nvSpPr>
        <p:spPr>
          <a:xfrm>
            <a:off x="7703820"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6" name="Szövegdoboz 5">
            <a:extLst>
              <a:ext uri="{FF2B5EF4-FFF2-40B4-BE49-F238E27FC236}">
                <a16:creationId xmlns:a16="http://schemas.microsoft.com/office/drawing/2014/main" id="{888B83CA-3653-40E8-A9EF-BC22DD9FF2FC}"/>
              </a:ext>
            </a:extLst>
          </p:cNvPr>
          <p:cNvSpPr txBox="1">
            <a:spLocks noChangeArrowheads="1"/>
          </p:cNvSpPr>
          <p:nvPr/>
        </p:nvSpPr>
        <p:spPr bwMode="auto">
          <a:xfrm>
            <a:off x="1328057" y="3298372"/>
            <a:ext cx="9535886" cy="2677656"/>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Közösségeim tükrében: </a:t>
            </a:r>
          </a:p>
          <a:p>
            <a:pPr algn="ctr" eaLnBrk="1" hangingPunct="1"/>
            <a:r>
              <a:rPr lang="hu-HU" altLang="hu-HU" sz="4400" b="1" dirty="0">
                <a:solidFill>
                  <a:schemeClr val="bg1"/>
                </a:solidFill>
                <a:cs typeface="Arial" panose="020B0604020202020204" pitchFamily="34" charset="0"/>
              </a:rPr>
              <a:t>nemzetem</a:t>
            </a:r>
          </a:p>
          <a:p>
            <a:pPr algn="ctr"/>
            <a:r>
              <a:rPr lang="hu-HU" altLang="hu-HU" sz="3600" b="1" dirty="0">
                <a:solidFill>
                  <a:schemeClr val="bg1"/>
                </a:solidFill>
                <a:cs typeface="Arial" panose="020B0604020202020204" pitchFamily="34" charset="0"/>
              </a:rPr>
              <a:t>(Máté evangéliuma 28,1</a:t>
            </a:r>
            <a:r>
              <a:rPr lang="hu-HU" sz="3600" b="1" dirty="0">
                <a:solidFill>
                  <a:schemeClr val="bg1"/>
                </a:solidFill>
              </a:rPr>
              <a:t>9</a:t>
            </a:r>
            <a:r>
              <a:rPr lang="hu-HU" altLang="hu-HU" sz="3600" b="1" dirty="0">
                <a:solidFill>
                  <a:schemeClr val="bg1"/>
                </a:solidFill>
                <a:cs typeface="Arial" panose="020B0604020202020204" pitchFamily="34" charset="0"/>
              </a:rPr>
              <a:t>)</a:t>
            </a:r>
          </a:p>
        </p:txBody>
      </p:sp>
    </p:spTree>
    <p:extLst>
      <p:ext uri="{BB962C8B-B14F-4D97-AF65-F5344CB8AC3E}">
        <p14:creationId xmlns:p14="http://schemas.microsoft.com/office/powerpoint/2010/main" val="2910145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9AB8D5-B0C3-4026-AD42-641B982DE364}"/>
              </a:ext>
            </a:extLst>
          </p:cNvPr>
          <p:cNvSpPr>
            <a:spLocks noGrp="1"/>
          </p:cNvSpPr>
          <p:nvPr>
            <p:ph type="title"/>
          </p:nvPr>
        </p:nvSpPr>
        <p:spPr>
          <a:xfrm>
            <a:off x="913775" y="618518"/>
            <a:ext cx="10364451" cy="883712"/>
          </a:xfrm>
        </p:spPr>
        <p:txBody>
          <a:bodyPr/>
          <a:lstStyle/>
          <a:p>
            <a:r>
              <a:rPr lang="hu-HU" dirty="0"/>
              <a:t>Kettős identitás</a:t>
            </a:r>
          </a:p>
        </p:txBody>
      </p:sp>
      <p:sp>
        <p:nvSpPr>
          <p:cNvPr id="3" name="Tartalom helye 2">
            <a:extLst>
              <a:ext uri="{FF2B5EF4-FFF2-40B4-BE49-F238E27FC236}">
                <a16:creationId xmlns:a16="http://schemas.microsoft.com/office/drawing/2014/main" id="{8F63AE21-1D18-4933-A65C-39BF6D1D6927}"/>
              </a:ext>
            </a:extLst>
          </p:cNvPr>
          <p:cNvSpPr>
            <a:spLocks noGrp="1"/>
          </p:cNvSpPr>
          <p:nvPr>
            <p:ph idx="1"/>
          </p:nvPr>
        </p:nvSpPr>
        <p:spPr>
          <a:xfrm>
            <a:off x="1270648" y="1502230"/>
            <a:ext cx="5865848" cy="4476910"/>
          </a:xfrm>
          <a:solidFill>
            <a:schemeClr val="accent6">
              <a:lumMod val="75000"/>
            </a:schemeClr>
          </a:solidFill>
        </p:spPr>
        <p:txBody>
          <a:bodyPr>
            <a:noAutofit/>
          </a:bodyPr>
          <a:lstStyle/>
          <a:p>
            <a:pPr marL="0" indent="0" algn="ctr">
              <a:lnSpc>
                <a:spcPct val="100000"/>
              </a:lnSpc>
              <a:spcBef>
                <a:spcPts val="600"/>
              </a:spcBef>
              <a:buNone/>
            </a:pPr>
            <a:r>
              <a:rPr lang="hu-HU" sz="2200" cap="none" dirty="0">
                <a:solidFill>
                  <a:schemeClr val="bg1"/>
                </a:solidFill>
              </a:rPr>
              <a:t>Az a csodálatos, hogy keresztyénként kettős identitásunk lehet. Hiszen egyrészt Isten akarata az, hogy egy nemzethez (magyar, </a:t>
            </a:r>
            <a:r>
              <a:rPr lang="hu-HU" sz="2200" cap="none">
                <a:solidFill>
                  <a:schemeClr val="bg1"/>
                </a:solidFill>
              </a:rPr>
              <a:t>német stb.) </a:t>
            </a:r>
            <a:r>
              <a:rPr lang="hu-HU" sz="2200" cap="none" dirty="0">
                <a:solidFill>
                  <a:schemeClr val="bg1"/>
                </a:solidFill>
              </a:rPr>
              <a:t>tartozzunk. Ezt nem kell </a:t>
            </a:r>
            <a:r>
              <a:rPr lang="hu-HU" sz="2200" cap="none" dirty="0" err="1">
                <a:solidFill>
                  <a:schemeClr val="bg1"/>
                </a:solidFill>
              </a:rPr>
              <a:t>szégyellnünk</a:t>
            </a:r>
            <a:r>
              <a:rPr lang="hu-HU" sz="2200" cap="none" dirty="0">
                <a:solidFill>
                  <a:schemeClr val="bg1"/>
                </a:solidFill>
              </a:rPr>
              <a:t>, hanem büszkén megélhetjük nemzeti hovatartozásunkat. </a:t>
            </a:r>
          </a:p>
          <a:p>
            <a:pPr marL="0" indent="0" algn="ctr">
              <a:lnSpc>
                <a:spcPct val="100000"/>
              </a:lnSpc>
              <a:spcBef>
                <a:spcPts val="600"/>
              </a:spcBef>
              <a:buNone/>
            </a:pPr>
            <a:r>
              <a:rPr lang="hu-HU" sz="2200" cap="none" dirty="0">
                <a:solidFill>
                  <a:schemeClr val="bg1"/>
                </a:solidFill>
              </a:rPr>
              <a:t>Azonban keresztyénként Isten népéhez is tartozunk. A Krisztusban való hit és az Istennek való engedelmesség talán még inkább meghatározza az identitásunkat. Ez azonban nem egy konkrét rasszt vagy népcsoportot jelent napjainkban, hanem az Isten szeretők népes családját.</a:t>
            </a:r>
            <a:endParaRPr lang="hu-HU" sz="2200" dirty="0">
              <a:solidFill>
                <a:schemeClr val="bg1"/>
              </a:solidFill>
            </a:endParaRPr>
          </a:p>
        </p:txBody>
      </p:sp>
      <p:pic>
        <p:nvPicPr>
          <p:cNvPr id="4" name="Picture 2" descr="Keresztek, Felhők, Hit, Krisztus, Isten, Jézus, Nap">
            <a:extLst>
              <a:ext uri="{FF2B5EF4-FFF2-40B4-BE49-F238E27FC236}">
                <a16:creationId xmlns:a16="http://schemas.microsoft.com/office/drawing/2014/main" id="{02DD064B-1B8F-4FB9-AB32-45FD97D2897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5000" l="10000" r="93646">
                        <a14:foregroundMark x1="40208" y1="91296" x2="40208" y2="91296"/>
                        <a14:foregroundMark x1="51042" y1="95000" x2="51042" y2="95000"/>
                        <a14:foregroundMark x1="36146" y1="92222" x2="36146" y2="92222"/>
                        <a14:foregroundMark x1="48542" y1="52778" x2="48542" y2="52778"/>
                        <a14:foregroundMark x1="48542" y1="52778" x2="49583" y2="76667"/>
                        <a14:foregroundMark x1="48750" y1="39815" x2="49792" y2="57407"/>
                        <a14:foregroundMark x1="40734" y1="88816" x2="73021" y2="85556"/>
                        <a14:foregroundMark x1="3333" y1="92593" x2="38193" y2="89073"/>
                        <a14:foregroundMark x1="73021" y1="85556" x2="93646" y2="89074"/>
                        <a14:foregroundMark x1="58021" y1="57778" x2="59583" y2="80741"/>
                        <a14:foregroundMark x1="56042" y1="66111" x2="61236" y2="64432"/>
                        <a14:foregroundMark x1="37396" y1="61481" x2="38603" y2="79940"/>
                        <a14:foregroundMark x1="64479" y1="94074" x2="78229" y2="92222"/>
                        <a14:foregroundMark x1="49792" y1="51852" x2="51042" y2="50370"/>
                        <a14:foregroundMark x1="52083" y1="50000" x2="52083" y2="50000"/>
                        <a14:foregroundMark x1="54479" y1="49444" x2="54479" y2="49444"/>
                        <a14:foregroundMark x1="54479" y1="49444" x2="54479" y2="49444"/>
                        <a14:foregroundMark x1="54479" y1="49444" x2="54479" y2="49444"/>
                        <a14:foregroundMark x1="54479" y1="49444" x2="54479" y2="49444"/>
                        <a14:foregroundMark x1="55207" y1="48519" x2="56042" y2="48148"/>
                        <a14:foregroundMark x1="51875" y1="50000" x2="55207" y2="48519"/>
                        <a14:foregroundMark x1="53958" y1="50000" x2="53958" y2="50000"/>
                        <a14:foregroundMark x1="54479" y1="49074" x2="54479" y2="49074"/>
                        <a14:foregroundMark x1="54479" y1="49074" x2="54479" y2="49074"/>
                        <a14:foregroundMark x1="54479" y1="48148" x2="56250" y2="45000"/>
                        <a14:foregroundMark x1="39479" y1="86667" x2="41042" y2="88148"/>
                        <a14:foregroundMark x1="53646" y1="48519" x2="53646" y2="50185"/>
                        <a14:foregroundMark x1="53333" y1="48519" x2="52708" y2="47963"/>
                        <a14:foregroundMark x1="53229" y1="49074" x2="55937" y2="48519"/>
                        <a14:foregroundMark x1="51979" y1="49815" x2="53021" y2="47593"/>
                        <a14:foregroundMark x1="52396" y1="48148" x2="52396" y2="48148"/>
                        <a14:foregroundMark x1="54063" y1="49630" x2="54063" y2="49630"/>
                        <a14:backgroundMark x1="23958" y1="40741" x2="23958" y2="40741"/>
                        <a14:backgroundMark x1="19583" y1="31111" x2="47143" y2="61459"/>
                        <a14:backgroundMark x1="47155" y1="61744" x2="38021" y2="58889"/>
                        <a14:backgroundMark x1="50739" y1="62406" x2="56663" y2="64044"/>
                        <a14:backgroundMark x1="38021" y1="58889" x2="47141" y2="61411"/>
                        <a14:backgroundMark x1="59602" y1="57439" x2="63646" y2="47963"/>
                        <a14:backgroundMark x1="63646" y1="47963" x2="81563" y2="67963"/>
                        <a14:backgroundMark x1="55519" y1="49836" x2="56771" y2="52593"/>
                        <a14:backgroundMark x1="53518" y1="45429" x2="54070" y2="46645"/>
                        <a14:backgroundMark x1="49792" y1="37222" x2="53430" y2="45234"/>
                        <a14:backgroundMark x1="47144" y1="40114" x2="46771" y2="39630"/>
                        <a14:backgroundMark x1="52434" y1="46971" x2="50832" y2="44895"/>
                        <a14:backgroundMark x1="56771" y1="52593" x2="55240" y2="50608"/>
                        <a14:backgroundMark x1="46771" y1="39630" x2="34063" y2="36852"/>
                        <a14:backgroundMark x1="34063" y1="36852" x2="34792" y2="34815"/>
                        <a14:backgroundMark x1="45938" y1="82037" x2="43646" y2="69630"/>
                        <a14:backgroundMark x1="53438" y1="73889" x2="53438" y2="73889"/>
                        <a14:backgroundMark x1="63958" y1="64259" x2="63958" y2="64259"/>
                        <a14:backgroundMark x1="63958" y1="63333" x2="63958" y2="63333"/>
                        <a14:backgroundMark x1="63958" y1="63333" x2="63958" y2="63333"/>
                        <a14:backgroundMark x1="63958" y1="63333" x2="67813" y2="64259"/>
                        <a14:backgroundMark x1="38958" y1="79815" x2="39685" y2="86272"/>
                        <a14:backgroundMark x1="61042" y1="65000" x2="63854" y2="64630"/>
                        <a14:backgroundMark x1="62604" y1="63333" x2="62604" y2="63333"/>
                        <a14:backgroundMark x1="56563" y1="48519" x2="56563" y2="48519"/>
                      </a14:backgroundRemoval>
                    </a14:imgEffect>
                  </a14:imgLayer>
                </a14:imgProps>
              </a:ext>
              <a:ext uri="{28A0092B-C50C-407E-A947-70E740481C1C}">
                <a14:useLocalDpi xmlns:a14="http://schemas.microsoft.com/office/drawing/2010/main" val="0"/>
              </a:ext>
            </a:extLst>
          </a:blip>
          <a:srcRect/>
          <a:stretch>
            <a:fillRect/>
          </a:stretch>
        </p:blipFill>
        <p:spPr bwMode="auto">
          <a:xfrm>
            <a:off x="7188689" y="2511961"/>
            <a:ext cx="4679405" cy="26321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ezét, Világ, Térkép, Globális, Föld, Földgolyó">
            <a:extLst>
              <a:ext uri="{FF2B5EF4-FFF2-40B4-BE49-F238E27FC236}">
                <a16:creationId xmlns:a16="http://schemas.microsoft.com/office/drawing/2014/main" id="{6422C879-9777-4429-B8EF-A58F3BB6405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9063" l="10000" r="90000">
                        <a14:foregroundMark x1="35833" y1="93906" x2="35833" y2="93906"/>
                        <a14:foregroundMark x1="60938" y1="99063" x2="60938" y2="99063"/>
                        <a14:foregroundMark x1="32083" y1="99063" x2="32083" y2="99063"/>
                      </a14:backgroundRemoval>
                    </a14:imgEffect>
                  </a14:imgLayer>
                </a14:imgProps>
              </a:ext>
              <a:ext uri="{28A0092B-C50C-407E-A947-70E740481C1C}">
                <a14:useLocalDpi xmlns:a14="http://schemas.microsoft.com/office/drawing/2010/main" val="0"/>
              </a:ext>
            </a:extLst>
          </a:blip>
          <a:srcRect/>
          <a:stretch>
            <a:fillRect/>
          </a:stretch>
        </p:blipFill>
        <p:spPr bwMode="auto">
          <a:xfrm>
            <a:off x="7493369" y="925898"/>
            <a:ext cx="4070043" cy="2713362"/>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121B9C18-829F-4F60-A907-87D70D960282}"/>
              </a:ext>
            </a:extLst>
          </p:cNvPr>
          <p:cNvPicPr>
            <a:picLocks noChangeAspect="1"/>
          </p:cNvPicPr>
          <p:nvPr/>
        </p:nvPicPr>
        <p:blipFill>
          <a:blip r:embed="rId6"/>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45815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01CABD-C126-442F-98A6-C072DF5F363E}"/>
              </a:ext>
            </a:extLst>
          </p:cNvPr>
          <p:cNvSpPr>
            <a:spLocks noGrp="1"/>
          </p:cNvSpPr>
          <p:nvPr>
            <p:ph type="title"/>
          </p:nvPr>
        </p:nvSpPr>
        <p:spPr>
          <a:xfrm>
            <a:off x="2037806" y="313717"/>
            <a:ext cx="8098971" cy="753083"/>
          </a:xfrm>
        </p:spPr>
        <p:txBody>
          <a:bodyPr/>
          <a:lstStyle/>
          <a:p>
            <a:r>
              <a:rPr lang="hu-HU" dirty="0"/>
              <a:t>„MINDEN </a:t>
            </a:r>
            <a:r>
              <a:rPr lang="hu-HU" dirty="0" err="1"/>
              <a:t>NÉPet</a:t>
            </a:r>
            <a:r>
              <a:rPr lang="hu-HU" dirty="0"/>
              <a:t>”</a:t>
            </a:r>
          </a:p>
        </p:txBody>
      </p:sp>
      <p:sp>
        <p:nvSpPr>
          <p:cNvPr id="3" name="Tartalom helye 2">
            <a:extLst>
              <a:ext uri="{FF2B5EF4-FFF2-40B4-BE49-F238E27FC236}">
                <a16:creationId xmlns:a16="http://schemas.microsoft.com/office/drawing/2014/main" id="{430FBEDE-4D66-46BD-A293-1F38885EA066}"/>
              </a:ext>
            </a:extLst>
          </p:cNvPr>
          <p:cNvSpPr>
            <a:spLocks noGrp="1"/>
          </p:cNvSpPr>
          <p:nvPr>
            <p:ph idx="1"/>
          </p:nvPr>
        </p:nvSpPr>
        <p:spPr>
          <a:xfrm>
            <a:off x="1142064" y="1314995"/>
            <a:ext cx="5990257" cy="4615544"/>
          </a:xfrm>
          <a:solidFill>
            <a:schemeClr val="tx2">
              <a:lumMod val="60000"/>
              <a:lumOff val="40000"/>
            </a:schemeClr>
          </a:solidFill>
        </p:spPr>
        <p:txBody>
          <a:bodyPr>
            <a:noAutofit/>
          </a:bodyPr>
          <a:lstStyle/>
          <a:p>
            <a:pPr marL="0" indent="0" algn="ctr">
              <a:lnSpc>
                <a:spcPct val="100000"/>
              </a:lnSpc>
              <a:buNone/>
            </a:pPr>
            <a:r>
              <a:rPr lang="hu-HU" sz="2200" cap="none" dirty="0"/>
              <a:t>Isten népében nagyon sok nemzet és nép található. Gondolj bele, hogy az egész világon, minden országban élnek keresztyének. Néha nehezünkre esik a különböző kultúrájú, más népből származó emberek elfogadása. </a:t>
            </a:r>
          </a:p>
          <a:p>
            <a:pPr marL="0" indent="0" algn="ctr">
              <a:lnSpc>
                <a:spcPct val="100000"/>
              </a:lnSpc>
              <a:buNone/>
            </a:pPr>
            <a:r>
              <a:rPr lang="hu-HU" sz="2200" cap="none" dirty="0"/>
              <a:t>Magyarországon minden tizedik ember, amellett hogy a magyar nemzet tagja, cigány identitású. Vannak cigány barátaid, ismerőseid? Isten a cigányok közül is nagyon sokakat az Ő népe tagjává tett. Lehet, hogy kulturálisan sok eltérés van magyarok és cigányok között, Isten mégis mindkét nép felé szeretettel fordul.</a:t>
            </a:r>
          </a:p>
        </p:txBody>
      </p:sp>
      <p:pic>
        <p:nvPicPr>
          <p:cNvPr id="5" name="Kép 4" descr="A képen személy látható&#10;&#10;Automatikusan generált leírás">
            <a:extLst>
              <a:ext uri="{FF2B5EF4-FFF2-40B4-BE49-F238E27FC236}">
                <a16:creationId xmlns:a16="http://schemas.microsoft.com/office/drawing/2014/main" id="{736179CC-9344-4CA7-A42B-2527916C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959" y="1905819"/>
            <a:ext cx="4569543" cy="3046362"/>
          </a:xfrm>
          <a:prstGeom prst="rect">
            <a:avLst/>
          </a:prstGeom>
        </p:spPr>
      </p:pic>
      <p:pic>
        <p:nvPicPr>
          <p:cNvPr id="6" name="Kép 5">
            <a:extLst>
              <a:ext uri="{FF2B5EF4-FFF2-40B4-BE49-F238E27FC236}">
                <a16:creationId xmlns:a16="http://schemas.microsoft.com/office/drawing/2014/main" id="{035E55E2-FB58-4C31-AB2C-80DF5E56A17A}"/>
              </a:ext>
            </a:extLst>
          </p:cNvPr>
          <p:cNvPicPr>
            <a:picLocks noChangeAspect="1"/>
          </p:cNvPicPr>
          <p:nvPr/>
        </p:nvPicPr>
        <p:blipFill>
          <a:blip r:embed="rId3"/>
          <a:stretch>
            <a:fillRect/>
          </a:stretch>
        </p:blipFill>
        <p:spPr>
          <a:xfrm>
            <a:off x="10808309" y="5542253"/>
            <a:ext cx="1383691" cy="1368000"/>
          </a:xfrm>
          <a:prstGeom prst="rect">
            <a:avLst/>
          </a:prstGeom>
        </p:spPr>
      </p:pic>
    </p:spTree>
    <p:extLst>
      <p:ext uri="{BB962C8B-B14F-4D97-AF65-F5344CB8AC3E}">
        <p14:creationId xmlns:p14="http://schemas.microsoft.com/office/powerpoint/2010/main" val="463433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10ECE9-6FF9-4EE7-95E8-28624EBAC1A3}"/>
              </a:ext>
            </a:extLst>
          </p:cNvPr>
          <p:cNvSpPr>
            <a:spLocks noGrp="1"/>
          </p:cNvSpPr>
          <p:nvPr>
            <p:ph type="title"/>
          </p:nvPr>
        </p:nvSpPr>
        <p:spPr>
          <a:xfrm>
            <a:off x="913775" y="618518"/>
            <a:ext cx="10364451" cy="787670"/>
          </a:xfrm>
        </p:spPr>
        <p:txBody>
          <a:bodyPr/>
          <a:lstStyle/>
          <a:p>
            <a:r>
              <a:rPr lang="hu-HU" dirty="0"/>
              <a:t>Ismerkedj Isten cigány népével!</a:t>
            </a:r>
          </a:p>
        </p:txBody>
      </p:sp>
      <p:sp>
        <p:nvSpPr>
          <p:cNvPr id="3" name="Tartalom helye 2">
            <a:extLst>
              <a:ext uri="{FF2B5EF4-FFF2-40B4-BE49-F238E27FC236}">
                <a16:creationId xmlns:a16="http://schemas.microsoft.com/office/drawing/2014/main" id="{F702037D-13ED-48F3-AA6B-86CC6F581D24}"/>
              </a:ext>
            </a:extLst>
          </p:cNvPr>
          <p:cNvSpPr>
            <a:spLocks noGrp="1"/>
          </p:cNvSpPr>
          <p:nvPr>
            <p:ph idx="1"/>
          </p:nvPr>
        </p:nvSpPr>
        <p:spPr>
          <a:xfrm>
            <a:off x="1226430" y="1716947"/>
            <a:ext cx="5055326" cy="2606860"/>
          </a:xfrm>
        </p:spPr>
        <p:txBody>
          <a:bodyPr>
            <a:normAutofit/>
          </a:bodyPr>
          <a:lstStyle/>
          <a:p>
            <a:pPr marL="0" indent="0" algn="ctr">
              <a:lnSpc>
                <a:spcPct val="100000"/>
              </a:lnSpc>
              <a:spcBef>
                <a:spcPts val="600"/>
              </a:spcBef>
              <a:buNone/>
            </a:pPr>
            <a:r>
              <a:rPr lang="hu-HU" sz="2200" cap="none" dirty="0"/>
              <a:t>A Magyarországi Református Egyházban már évek óta van cigánymissziós szolgálat. Számtalan cigány ember lett Isten népének a tagja. Az alábbi videón keresztül egy református cigány gyülekezettel ismerkedhetsz meg. </a:t>
            </a:r>
          </a:p>
        </p:txBody>
      </p:sp>
      <p:sp>
        <p:nvSpPr>
          <p:cNvPr id="4" name="Tartalom helye 2">
            <a:extLst>
              <a:ext uri="{FF2B5EF4-FFF2-40B4-BE49-F238E27FC236}">
                <a16:creationId xmlns:a16="http://schemas.microsoft.com/office/drawing/2014/main" id="{BD2983FA-15AF-487E-8433-29291E15F4D5}"/>
              </a:ext>
            </a:extLst>
          </p:cNvPr>
          <p:cNvSpPr txBox="1">
            <a:spLocks/>
          </p:cNvSpPr>
          <p:nvPr/>
        </p:nvSpPr>
        <p:spPr>
          <a:xfrm>
            <a:off x="1499895" y="4546533"/>
            <a:ext cx="4097696" cy="1035409"/>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hu-HU" sz="2400" b="1" dirty="0">
                <a:solidFill>
                  <a:schemeClr val="bg1"/>
                </a:solidFill>
                <a:hlinkClick r:id="rId2">
                  <a:extLst>
                    <a:ext uri="{A12FA001-AC4F-418D-AE19-62706E023703}">
                      <ahyp:hlinkClr xmlns:ahyp="http://schemas.microsoft.com/office/drawing/2018/hyperlinkcolor" val="tx"/>
                    </a:ext>
                  </a:extLst>
                </a:hlinkClick>
              </a:rPr>
              <a:t>Kattints ide és NÉZD meg ezt a videót! </a:t>
            </a:r>
            <a:endParaRPr lang="hu-HU" sz="2400" b="1" dirty="0">
              <a:solidFill>
                <a:schemeClr val="bg1"/>
              </a:solidFill>
            </a:endParaRPr>
          </a:p>
        </p:txBody>
      </p:sp>
      <p:pic>
        <p:nvPicPr>
          <p:cNvPr id="6" name="Kép 5" descr="A képen személy, csoport, tömeg látható&#10;&#10;Automatikusan generált leírás">
            <a:extLst>
              <a:ext uri="{FF2B5EF4-FFF2-40B4-BE49-F238E27FC236}">
                <a16:creationId xmlns:a16="http://schemas.microsoft.com/office/drawing/2014/main" id="{98F4F28B-C91D-4361-B694-9A1C39AD9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94410" y="1986913"/>
            <a:ext cx="4371160" cy="2917664"/>
          </a:xfrm>
          <a:prstGeom prst="rect">
            <a:avLst/>
          </a:prstGeom>
        </p:spPr>
      </p:pic>
      <p:pic>
        <p:nvPicPr>
          <p:cNvPr id="7" name="Kép 6">
            <a:extLst>
              <a:ext uri="{FF2B5EF4-FFF2-40B4-BE49-F238E27FC236}">
                <a16:creationId xmlns:a16="http://schemas.microsoft.com/office/drawing/2014/main" id="{C7DA51A3-EB3D-481D-8736-CCD76B4A73A9}"/>
              </a:ext>
            </a:extLst>
          </p:cNvPr>
          <p:cNvPicPr>
            <a:picLocks noChangeAspect="1"/>
          </p:cNvPicPr>
          <p:nvPr/>
        </p:nvPicPr>
        <p:blipFill>
          <a:blip r:embed="rId4"/>
          <a:stretch>
            <a:fillRect/>
          </a:stretch>
        </p:blipFill>
        <p:spPr>
          <a:xfrm>
            <a:off x="10817016" y="5490000"/>
            <a:ext cx="1374984" cy="1368000"/>
          </a:xfrm>
          <a:prstGeom prst="rect">
            <a:avLst/>
          </a:prstGeom>
        </p:spPr>
      </p:pic>
      <p:sp>
        <p:nvSpPr>
          <p:cNvPr id="9" name="Szövegdoboz 8">
            <a:extLst>
              <a:ext uri="{FF2B5EF4-FFF2-40B4-BE49-F238E27FC236}">
                <a16:creationId xmlns:a16="http://schemas.microsoft.com/office/drawing/2014/main" id="{6B245140-E253-4374-A240-4F6A748CD008}"/>
              </a:ext>
            </a:extLst>
          </p:cNvPr>
          <p:cNvSpPr txBox="1"/>
          <p:nvPr/>
        </p:nvSpPr>
        <p:spPr>
          <a:xfrm>
            <a:off x="2864189" y="5804668"/>
            <a:ext cx="6093822" cy="830997"/>
          </a:xfrm>
          <a:prstGeom prst="rect">
            <a:avLst/>
          </a:prstGeom>
          <a:noFill/>
        </p:spPr>
        <p:txBody>
          <a:bodyPr wrap="square">
            <a:spAutoFit/>
          </a:bodyPr>
          <a:lstStyle/>
          <a:p>
            <a:pPr marL="0" indent="0" algn="ctr">
              <a:lnSpc>
                <a:spcPct val="100000"/>
              </a:lnSpc>
              <a:spcBef>
                <a:spcPts val="600"/>
              </a:spcBef>
              <a:buNone/>
            </a:pPr>
            <a:r>
              <a:rPr lang="hu-HU" sz="2400" b="1" cap="none" dirty="0"/>
              <a:t>Beszélgessetek: mire bátorít téged ez a videó? Milyen kérdéseket szült benned?</a:t>
            </a:r>
          </a:p>
        </p:txBody>
      </p:sp>
    </p:spTree>
    <p:extLst>
      <p:ext uri="{BB962C8B-B14F-4D97-AF65-F5344CB8AC3E}">
        <p14:creationId xmlns:p14="http://schemas.microsoft.com/office/powerpoint/2010/main" val="2311731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C9991EE-C618-4D51-B0FA-F88EC1703606}"/>
              </a:ext>
            </a:extLst>
          </p:cNvPr>
          <p:cNvSpPr>
            <a:spLocks noGrp="1"/>
          </p:cNvSpPr>
          <p:nvPr>
            <p:ph idx="1"/>
          </p:nvPr>
        </p:nvSpPr>
        <p:spPr>
          <a:xfrm>
            <a:off x="1853483" y="572983"/>
            <a:ext cx="8106913" cy="1641988"/>
          </a:xfrm>
        </p:spPr>
        <p:txBody>
          <a:bodyPr>
            <a:normAutofit/>
          </a:bodyPr>
          <a:lstStyle/>
          <a:p>
            <a:pPr marL="0" indent="0" algn="ctr">
              <a:lnSpc>
                <a:spcPct val="100000"/>
              </a:lnSpc>
              <a:buNone/>
            </a:pPr>
            <a:r>
              <a:rPr lang="hu-HU" sz="2400" b="1" cap="none" dirty="0">
                <a:latin typeface="+mj-lt"/>
              </a:rPr>
              <a:t>Egy számítógépes játékban megismert barátod átutazóban meglátogat Magyarországon. Reggel 8-kor érkezik Amerikából a Ferihegyi Repülőtérre, és este már utazik is tovább Moszkva felé. </a:t>
            </a:r>
          </a:p>
        </p:txBody>
      </p:sp>
      <p:pic>
        <p:nvPicPr>
          <p:cNvPr id="1026" name="Picture 2">
            <a:extLst>
              <a:ext uri="{FF2B5EF4-FFF2-40B4-BE49-F238E27FC236}">
                <a16:creationId xmlns:a16="http://schemas.microsoft.com/office/drawing/2014/main" id="{287B7354-325B-4915-9589-D88968093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557" y="2839490"/>
            <a:ext cx="5225142" cy="2889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2A24B20-3E2E-4617-B5D3-A1500103468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89" b="97245" l="9958" r="89831">
                        <a14:foregroundMark x1="23305" y1="8264" x2="23305" y2="8264"/>
                        <a14:foregroundMark x1="23729" y1="14050" x2="29661" y2="95868"/>
                        <a14:foregroundMark x1="29661" y1="95868" x2="28390" y2="97245"/>
                        <a14:foregroundMark x1="23729" y1="12948" x2="23729" y2="12948"/>
                      </a14:backgroundRemoval>
                    </a14:imgEffect>
                  </a14:imgLayer>
                </a14:imgProps>
              </a:ext>
              <a:ext uri="{28A0092B-C50C-407E-A947-70E740481C1C}">
                <a14:useLocalDpi xmlns:a14="http://schemas.microsoft.com/office/drawing/2010/main" val="0"/>
              </a:ext>
            </a:extLst>
          </a:blip>
          <a:srcRect/>
          <a:stretch>
            <a:fillRect/>
          </a:stretch>
        </p:blipFill>
        <p:spPr bwMode="auto">
          <a:xfrm>
            <a:off x="173733" y="2471175"/>
            <a:ext cx="3262448" cy="2509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1A750F-BD3D-4B0F-BCBA-F1D97E783E7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35" b="98230" l="9823" r="89980">
                        <a14:foregroundMark x1="16110" y1="98230" x2="16306" y2="10914"/>
                        <a14:foregroundMark x1="15521" y1="9735" x2="15521" y2="9735"/>
                      </a14:backgroundRemoval>
                    </a14:imgEffect>
                  </a14:imgLayer>
                </a14:imgProps>
              </a:ext>
              <a:ext uri="{28A0092B-C50C-407E-A947-70E740481C1C}">
                <a14:useLocalDpi xmlns:a14="http://schemas.microsoft.com/office/drawing/2010/main" val="0"/>
              </a:ext>
            </a:extLst>
          </a:blip>
          <a:srcRect b="13579"/>
          <a:stretch/>
        </p:blipFill>
        <p:spPr bwMode="auto">
          <a:xfrm flipH="1">
            <a:off x="7034316" y="2452221"/>
            <a:ext cx="4848225" cy="2790533"/>
          </a:xfrm>
          <a:prstGeom prst="rect">
            <a:avLst/>
          </a:prstGeom>
          <a:noFill/>
          <a:extLst>
            <a:ext uri="{909E8E84-426E-40DD-AFC4-6F175D3DCCD1}">
              <a14:hiddenFill xmlns:a14="http://schemas.microsoft.com/office/drawing/2010/main">
                <a:solidFill>
                  <a:srgbClr val="FFFFFF"/>
                </a:solidFill>
              </a14:hiddenFill>
            </a:ext>
          </a:extLst>
        </p:spPr>
      </p:pic>
      <p:sp>
        <p:nvSpPr>
          <p:cNvPr id="10" name="Cím 9">
            <a:extLst>
              <a:ext uri="{FF2B5EF4-FFF2-40B4-BE49-F238E27FC236}">
                <a16:creationId xmlns:a16="http://schemas.microsoft.com/office/drawing/2014/main" id="{6963E7F3-DC03-48DE-B65F-9CA4392F0603}"/>
              </a:ext>
            </a:extLst>
          </p:cNvPr>
          <p:cNvSpPr>
            <a:spLocks noGrp="1"/>
          </p:cNvSpPr>
          <p:nvPr>
            <p:ph type="title"/>
          </p:nvPr>
        </p:nvSpPr>
        <p:spPr>
          <a:xfrm>
            <a:off x="746902" y="5316193"/>
            <a:ext cx="10364451" cy="1596177"/>
          </a:xfrm>
        </p:spPr>
        <p:txBody>
          <a:bodyPr>
            <a:normAutofit/>
          </a:bodyPr>
          <a:lstStyle/>
          <a:p>
            <a:r>
              <a:rPr lang="hu-HU" sz="2800" cap="none" dirty="0"/>
              <a:t>Készíts tervet a füzetedbe!</a:t>
            </a:r>
          </a:p>
        </p:txBody>
      </p:sp>
      <p:sp>
        <p:nvSpPr>
          <p:cNvPr id="16" name="Nyíl: szalag, felfelé mutató 15">
            <a:extLst>
              <a:ext uri="{FF2B5EF4-FFF2-40B4-BE49-F238E27FC236}">
                <a16:creationId xmlns:a16="http://schemas.microsoft.com/office/drawing/2014/main" id="{17C05D7E-3818-4968-9AA2-F6A291422174}"/>
              </a:ext>
            </a:extLst>
          </p:cNvPr>
          <p:cNvSpPr/>
          <p:nvPr/>
        </p:nvSpPr>
        <p:spPr>
          <a:xfrm>
            <a:off x="1528354" y="4679220"/>
            <a:ext cx="9353006" cy="19959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9" name="Cím 1">
            <a:extLst>
              <a:ext uri="{FF2B5EF4-FFF2-40B4-BE49-F238E27FC236}">
                <a16:creationId xmlns:a16="http://schemas.microsoft.com/office/drawing/2014/main" id="{08F6EDD0-437F-4F45-82DC-42B32D4554B9}"/>
              </a:ext>
            </a:extLst>
          </p:cNvPr>
          <p:cNvSpPr txBox="1">
            <a:spLocks/>
          </p:cNvSpPr>
          <p:nvPr/>
        </p:nvSpPr>
        <p:spPr>
          <a:xfrm>
            <a:off x="913774" y="25786"/>
            <a:ext cx="10364451" cy="7720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hu-HU" dirty="0"/>
              <a:t>Házi Feladat</a:t>
            </a:r>
          </a:p>
        </p:txBody>
      </p:sp>
      <p:pic>
        <p:nvPicPr>
          <p:cNvPr id="20" name="Kép 19">
            <a:extLst>
              <a:ext uri="{FF2B5EF4-FFF2-40B4-BE49-F238E27FC236}">
                <a16:creationId xmlns:a16="http://schemas.microsoft.com/office/drawing/2014/main" id="{B8A955EC-8803-4262-A92B-977E8717108C}"/>
              </a:ext>
            </a:extLst>
          </p:cNvPr>
          <p:cNvPicPr>
            <a:picLocks noChangeAspect="1"/>
          </p:cNvPicPr>
          <p:nvPr/>
        </p:nvPicPr>
        <p:blipFill>
          <a:blip r:embed="rId7"/>
          <a:stretch>
            <a:fillRect/>
          </a:stretch>
        </p:blipFill>
        <p:spPr>
          <a:xfrm>
            <a:off x="10871336" y="5544370"/>
            <a:ext cx="1364645" cy="1368000"/>
          </a:xfrm>
          <a:prstGeom prst="rect">
            <a:avLst/>
          </a:prstGeom>
        </p:spPr>
      </p:pic>
      <p:sp>
        <p:nvSpPr>
          <p:cNvPr id="22" name="Szövegdoboz 21">
            <a:extLst>
              <a:ext uri="{FF2B5EF4-FFF2-40B4-BE49-F238E27FC236}">
                <a16:creationId xmlns:a16="http://schemas.microsoft.com/office/drawing/2014/main" id="{4A9193DF-66B1-4059-AD12-37AF783AF431}"/>
              </a:ext>
            </a:extLst>
          </p:cNvPr>
          <p:cNvSpPr txBox="1"/>
          <p:nvPr/>
        </p:nvSpPr>
        <p:spPr>
          <a:xfrm>
            <a:off x="2086270" y="2036722"/>
            <a:ext cx="8019458" cy="830997"/>
          </a:xfrm>
          <a:prstGeom prst="rect">
            <a:avLst/>
          </a:prstGeom>
          <a:noFill/>
        </p:spPr>
        <p:txBody>
          <a:bodyPr wrap="square">
            <a:spAutoFit/>
          </a:bodyPr>
          <a:lstStyle/>
          <a:p>
            <a:pPr algn="ctr"/>
            <a:r>
              <a:rPr lang="hu-HU" sz="2400" b="1" cap="none" dirty="0">
                <a:latin typeface="+mj-lt"/>
              </a:rPr>
              <a:t>Mi az a három látnivaló, amit megmutatnál neki ezen az egy napon?</a:t>
            </a:r>
            <a:endParaRPr lang="hu-HU" sz="2400" dirty="0"/>
          </a:p>
        </p:txBody>
      </p:sp>
    </p:spTree>
    <p:extLst>
      <p:ext uri="{BB962C8B-B14F-4D97-AF65-F5344CB8AC3E}">
        <p14:creationId xmlns:p14="http://schemas.microsoft.com/office/powerpoint/2010/main" val="577774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25E451-7AEE-43D6-B7F6-08E819FA4C27}"/>
              </a:ext>
            </a:extLst>
          </p:cNvPr>
          <p:cNvSpPr/>
          <p:nvPr/>
        </p:nvSpPr>
        <p:spPr>
          <a:xfrm>
            <a:off x="6553199" y="1721121"/>
            <a:ext cx="4171407" cy="4031873"/>
          </a:xfrm>
          <a:prstGeom prst="rect">
            <a:avLst/>
          </a:prstGeom>
          <a:solidFill>
            <a:schemeClr val="tx1">
              <a:lumMod val="65000"/>
              <a:lumOff val="35000"/>
            </a:schemeClr>
          </a:solidFill>
        </p:spPr>
        <p:txBody>
          <a:bodyPr wrap="square">
            <a:spAutoFit/>
          </a:bodyPr>
          <a:lstStyle/>
          <a:p>
            <a:pPr algn="ctr"/>
            <a:r>
              <a:rPr lang="hu-HU" sz="3200" dirty="0">
                <a:solidFill>
                  <a:schemeClr val="bg1"/>
                </a:solidFill>
                <a:latin typeface="Arial" panose="020B0604020202020204" pitchFamily="34" charset="0"/>
                <a:cs typeface="Arial" panose="020B0604020202020204" pitchFamily="34" charset="0"/>
              </a:rPr>
              <a:t>„Most kezdem igazán megérteni, hogy nem személyválogató az Isten, hanem minden nép között kedves előtte, aki féli őt, és igazságot cselekszik.” </a:t>
            </a:r>
          </a:p>
          <a:p>
            <a:pPr algn="ctr"/>
            <a:r>
              <a:rPr lang="hu-HU" sz="3200" dirty="0">
                <a:solidFill>
                  <a:schemeClr val="bg1"/>
                </a:solidFill>
                <a:latin typeface="Arial" panose="020B0604020202020204" pitchFamily="34" charset="0"/>
                <a:cs typeface="Arial" panose="020B0604020202020204" pitchFamily="34" charset="0"/>
              </a:rPr>
              <a:t>ApCsel 10,34-35</a:t>
            </a:r>
            <a:endParaRPr lang="hu-HU" sz="3200" b="0" i="0" dirty="0">
              <a:solidFill>
                <a:schemeClr val="bg1"/>
              </a:solidFill>
              <a:effectLst/>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8A9AD928-9035-483D-AC29-29DF282088E1}"/>
              </a:ext>
            </a:extLst>
          </p:cNvPr>
          <p:cNvSpPr txBox="1"/>
          <p:nvPr/>
        </p:nvSpPr>
        <p:spPr>
          <a:xfrm>
            <a:off x="3441727" y="628891"/>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Aranymondás</a:t>
            </a:r>
          </a:p>
        </p:txBody>
      </p:sp>
      <p:pic>
        <p:nvPicPr>
          <p:cNvPr id="6" name="Kép 5" descr="A képen napnyugta, kültéri, természet, nap látható&#10;&#10;Automatikusan generált leírás">
            <a:extLst>
              <a:ext uri="{FF2B5EF4-FFF2-40B4-BE49-F238E27FC236}">
                <a16:creationId xmlns:a16="http://schemas.microsoft.com/office/drawing/2014/main" id="{36839E21-E08D-4511-84EB-30E0CD34B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82" y="2181498"/>
            <a:ext cx="5400027" cy="2887056"/>
          </a:xfrm>
          <a:prstGeom prst="rect">
            <a:avLst/>
          </a:prstGeom>
        </p:spPr>
      </p:pic>
      <p:pic>
        <p:nvPicPr>
          <p:cNvPr id="7" name="Kép 6">
            <a:extLst>
              <a:ext uri="{FF2B5EF4-FFF2-40B4-BE49-F238E27FC236}">
                <a16:creationId xmlns:a16="http://schemas.microsoft.com/office/drawing/2014/main" id="{E1CF8881-6A4E-47DE-81DF-E6F691EDA97B}"/>
              </a:ext>
            </a:extLst>
          </p:cNvPr>
          <p:cNvPicPr>
            <a:picLocks noChangeAspect="1"/>
          </p:cNvPicPr>
          <p:nvPr/>
        </p:nvPicPr>
        <p:blipFill rotWithShape="1">
          <a:blip r:embed="rId3"/>
          <a:srcRect l="1077" t="887" r="2783" b="-887"/>
          <a:stretch/>
        </p:blipFill>
        <p:spPr>
          <a:xfrm>
            <a:off x="10828396" y="5490000"/>
            <a:ext cx="1368000" cy="1368000"/>
          </a:xfrm>
          <a:prstGeom prst="rect">
            <a:avLst/>
          </a:prstGeom>
        </p:spPr>
      </p:pic>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6213568" y="1809750"/>
            <a:ext cx="4857749" cy="3416320"/>
          </a:xfrm>
          <a:prstGeom prst="rect">
            <a:avLst/>
          </a:prstGeom>
          <a:noFill/>
        </p:spPr>
        <p:txBody>
          <a:bodyPr wrap="square" rtlCol="0">
            <a:spAutoFit/>
          </a:bodyPr>
          <a:lstStyle/>
          <a:p>
            <a:pPr algn="ctr"/>
            <a:r>
              <a:rPr lang="hu-HU" sz="2400" b="0" i="0" dirty="0">
                <a:effectLst/>
                <a:latin typeface="+mj-lt"/>
              </a:rPr>
              <a:t>No, minden népek, örvendezzetek,</a:t>
            </a:r>
            <a:br>
              <a:rPr lang="hu-HU" sz="2400" dirty="0">
                <a:latin typeface="+mj-lt"/>
              </a:rPr>
            </a:br>
            <a:r>
              <a:rPr lang="hu-HU" sz="2400" b="0" i="0" dirty="0">
                <a:effectLst/>
                <a:latin typeface="+mj-lt"/>
              </a:rPr>
              <a:t>És tapsoljatok, Istent áldjátok</a:t>
            </a:r>
            <a:br>
              <a:rPr lang="hu-HU" sz="2400" dirty="0">
                <a:latin typeface="+mj-lt"/>
              </a:rPr>
            </a:br>
            <a:r>
              <a:rPr lang="hu-HU" sz="2400" b="0" i="0" dirty="0">
                <a:effectLst/>
                <a:latin typeface="+mj-lt"/>
              </a:rPr>
              <a:t>Szép hangossággal és nagy felszóval.</a:t>
            </a:r>
            <a:br>
              <a:rPr lang="hu-HU" sz="2400" dirty="0">
                <a:latin typeface="+mj-lt"/>
              </a:rPr>
            </a:br>
            <a:r>
              <a:rPr lang="hu-HU" sz="2400" b="0" i="0" dirty="0">
                <a:effectLst/>
                <a:latin typeface="+mj-lt"/>
              </a:rPr>
              <a:t>Mert az Úr Isten nagy felségében</a:t>
            </a:r>
            <a:br>
              <a:rPr lang="hu-HU" sz="2400" dirty="0">
                <a:latin typeface="+mj-lt"/>
              </a:rPr>
            </a:br>
            <a:r>
              <a:rPr lang="hu-HU" sz="2400" b="0" i="0" dirty="0">
                <a:effectLst/>
                <a:latin typeface="+mj-lt"/>
              </a:rPr>
              <a:t>Ő királysága és nagy országa</a:t>
            </a:r>
            <a:br>
              <a:rPr lang="hu-HU" sz="2400" dirty="0">
                <a:latin typeface="+mj-lt"/>
              </a:rPr>
            </a:br>
            <a:r>
              <a:rPr lang="hu-HU" sz="2400" b="0" i="0" dirty="0">
                <a:effectLst/>
                <a:latin typeface="+mj-lt"/>
              </a:rPr>
              <a:t>Kiterjed messze ez egész földre.</a:t>
            </a:r>
          </a:p>
          <a:p>
            <a:pPr algn="ctr"/>
            <a:r>
              <a:rPr lang="hu-HU" sz="2400" dirty="0">
                <a:latin typeface="+mj-lt"/>
                <a:cs typeface="Arial" panose="020B0604020202020204" pitchFamily="34" charset="0"/>
              </a:rPr>
              <a:t>47. Zsoltár 1. vers</a:t>
            </a:r>
            <a:endParaRPr lang="hu-HU" sz="2000" dirty="0">
              <a:latin typeface="+mj-lt"/>
              <a:cs typeface="Arial" panose="020B0604020202020204" pitchFamily="34" charset="0"/>
            </a:endParaRPr>
          </a:p>
        </p:txBody>
      </p:sp>
      <p:sp>
        <p:nvSpPr>
          <p:cNvPr id="3" name="Szövegdoboz 2">
            <a:extLst>
              <a:ext uri="{FF2B5EF4-FFF2-40B4-BE49-F238E27FC236}">
                <a16:creationId xmlns:a16="http://schemas.microsoft.com/office/drawing/2014/main" id="{ED39ACB7-CA09-410A-AD94-8BAEBBBEA5B8}"/>
              </a:ext>
            </a:extLst>
          </p:cNvPr>
          <p:cNvSpPr txBox="1"/>
          <p:nvPr/>
        </p:nvSpPr>
        <p:spPr>
          <a:xfrm>
            <a:off x="3751216" y="605183"/>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extLst>
              <a:ext uri="{FF2B5EF4-FFF2-40B4-BE49-F238E27FC236}">
                <a16:creationId xmlns:a16="http://schemas.microsoft.com/office/drawing/2014/main" id="{6BC6F420-E8E9-4297-AF5A-07C977EE7F2B}"/>
              </a:ext>
            </a:extLst>
          </p:cNvPr>
          <p:cNvSpPr txBox="1"/>
          <p:nvPr/>
        </p:nvSpPr>
        <p:spPr>
          <a:xfrm>
            <a:off x="4723897" y="5459079"/>
            <a:ext cx="2744205" cy="523220"/>
          </a:xfrm>
          <a:prstGeom prst="rect">
            <a:avLst/>
          </a:prstGeom>
          <a:solidFill>
            <a:srgbClr val="C00000"/>
          </a:solidFill>
        </p:spPr>
        <p:txBody>
          <a:bodyPr wrap="square" rtlCol="0">
            <a:spAutoFit/>
          </a:bodyPr>
          <a:lstStyle/>
          <a:p>
            <a:pPr algn="ctr"/>
            <a:r>
              <a:rPr lang="hu-HU" sz="2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a:t>
            </a:r>
            <a:endParaRPr lang="hu-HU" sz="2800" b="1" dirty="0">
              <a:solidFill>
                <a:schemeClr val="bg1"/>
              </a:solidFill>
              <a:latin typeface="Arial" panose="020B0604020202020204" pitchFamily="34" charset="0"/>
              <a:cs typeface="Arial" panose="020B0604020202020204" pitchFamily="34" charset="0"/>
            </a:endParaRPr>
          </a:p>
        </p:txBody>
      </p:sp>
      <p:pic>
        <p:nvPicPr>
          <p:cNvPr id="6" name="Kép 5">
            <a:extLst>
              <a:ext uri="{FF2B5EF4-FFF2-40B4-BE49-F238E27FC236}">
                <a16:creationId xmlns:a16="http://schemas.microsoft.com/office/drawing/2014/main" id="{218F410C-D5C4-48F6-A3BB-DB5D8ECBF6DD}"/>
              </a:ext>
            </a:extLst>
          </p:cNvPr>
          <p:cNvPicPr>
            <a:picLocks noChangeAspect="1"/>
          </p:cNvPicPr>
          <p:nvPr/>
        </p:nvPicPr>
        <p:blipFill>
          <a:blip r:embed="rId3"/>
          <a:stretch>
            <a:fillRect/>
          </a:stretch>
        </p:blipFill>
        <p:spPr>
          <a:xfrm>
            <a:off x="11116234" y="5791520"/>
            <a:ext cx="1075765" cy="1066480"/>
          </a:xfrm>
          <a:prstGeom prst="rect">
            <a:avLst/>
          </a:prstGeom>
        </p:spPr>
      </p:pic>
      <p:pic>
        <p:nvPicPr>
          <p:cNvPr id="4098" name="Picture 2" descr="Napnyugta, Strand, Sziluettek, Ugrás">
            <a:extLst>
              <a:ext uri="{FF2B5EF4-FFF2-40B4-BE49-F238E27FC236}">
                <a16:creationId xmlns:a16="http://schemas.microsoft.com/office/drawing/2014/main" id="{DB25CC1F-3BA1-4C61-91F6-912C39CCB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683" y="180975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627414" y="-66372"/>
            <a:ext cx="10031187" cy="6489410"/>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03837"/>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234214" y="5562616"/>
            <a:ext cx="6096000" cy="646331"/>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6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36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9" name="Téglalap 8">
            <a:extLst>
              <a:ext uri="{FF2B5EF4-FFF2-40B4-BE49-F238E27FC236}">
                <a16:creationId xmlns:a16="http://schemas.microsoft.com/office/drawing/2014/main" id="{E51DEB9E-2E23-49A3-BBAF-AF071C9B51FB}"/>
              </a:ext>
            </a:extLst>
          </p:cNvPr>
          <p:cNvSpPr/>
          <p:nvPr/>
        </p:nvSpPr>
        <p:spPr>
          <a:xfrm>
            <a:off x="5590901" y="5823550"/>
            <a:ext cx="4332877" cy="984885"/>
          </a:xfrm>
          <a:prstGeom prst="rect">
            <a:avLst/>
          </a:prstGeom>
          <a:ln w="508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Források: pixabay.com, ciganymisszio.reformatus.hu, refpedi.hu</a:t>
            </a:r>
            <a:endPar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ED235FF3-DFF6-420A-A3EB-D7AA1579142B}"/>
              </a:ext>
            </a:extLst>
          </p:cNvPr>
          <p:cNvSpPr txBox="1"/>
          <p:nvPr/>
        </p:nvSpPr>
        <p:spPr>
          <a:xfrm>
            <a:off x="1654627" y="797510"/>
            <a:ext cx="4804230" cy="5262979"/>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Színesceruzák</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a:extLst>
              <a:ext uri="{FF2B5EF4-FFF2-40B4-BE49-F238E27FC236}">
                <a16:creationId xmlns:a16="http://schemas.microsoft.com/office/drawing/2014/main" id="{CEB40C60-A893-44AE-A5B3-CC490B325101}"/>
              </a:ext>
            </a:extLst>
          </p:cNvPr>
          <p:cNvSpPr/>
          <p:nvPr/>
        </p:nvSpPr>
        <p:spPr>
          <a:xfrm>
            <a:off x="6458857" y="2644507"/>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124988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C9991EE-C618-4D51-B0FA-F88EC1703606}"/>
              </a:ext>
            </a:extLst>
          </p:cNvPr>
          <p:cNvSpPr>
            <a:spLocks noGrp="1"/>
          </p:cNvSpPr>
          <p:nvPr>
            <p:ph idx="1"/>
          </p:nvPr>
        </p:nvSpPr>
        <p:spPr>
          <a:xfrm>
            <a:off x="4047152" y="5618126"/>
            <a:ext cx="4097696" cy="1035409"/>
          </a:xfrm>
          <a:solidFill>
            <a:schemeClr val="accent2"/>
          </a:solidFill>
        </p:spPr>
        <p:txBody>
          <a:bodyPr>
            <a:normAutofit/>
          </a:bodyPr>
          <a:lstStyle/>
          <a:p>
            <a:pPr marL="0" indent="0" algn="ctr">
              <a:buNone/>
            </a:pPr>
            <a:r>
              <a:rPr lang="hu-HU" sz="2400" b="1" dirty="0">
                <a:solidFill>
                  <a:schemeClr val="bg1"/>
                </a:solidFill>
                <a:hlinkClick r:id="rId2">
                  <a:extLst>
                    <a:ext uri="{A12FA001-AC4F-418D-AE19-62706E023703}">
                      <ahyp:hlinkClr xmlns:ahyp="http://schemas.microsoft.com/office/drawing/2018/hyperlinkcolor" val="tx"/>
                    </a:ext>
                  </a:extLst>
                </a:hlinkClick>
              </a:rPr>
              <a:t>Kattints ide és töltsd ki ezt a tesztet! </a:t>
            </a:r>
            <a:endParaRPr lang="hu-HU" sz="2400" b="1" dirty="0">
              <a:solidFill>
                <a:schemeClr val="bg1"/>
              </a:solidFill>
            </a:endParaRPr>
          </a:p>
        </p:txBody>
      </p:sp>
      <p:pic>
        <p:nvPicPr>
          <p:cNvPr id="5" name="Kép 4" descr="A képen szöveg látható&#10;&#10;Automatikusan generált leírás">
            <a:extLst>
              <a:ext uri="{FF2B5EF4-FFF2-40B4-BE49-F238E27FC236}">
                <a16:creationId xmlns:a16="http://schemas.microsoft.com/office/drawing/2014/main" id="{0EEF4FCC-AE80-4157-85B5-88CE60753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612" y="1838689"/>
            <a:ext cx="7155004" cy="3577502"/>
          </a:xfrm>
          <a:prstGeom prst="rect">
            <a:avLst/>
          </a:prstGeom>
        </p:spPr>
      </p:pic>
      <p:sp>
        <p:nvSpPr>
          <p:cNvPr id="4" name="Beszédbuborék: ellipszis 3">
            <a:extLst>
              <a:ext uri="{FF2B5EF4-FFF2-40B4-BE49-F238E27FC236}">
                <a16:creationId xmlns:a16="http://schemas.microsoft.com/office/drawing/2014/main" id="{A972E592-5D86-40BA-9254-1F39F99C145F}"/>
              </a:ext>
            </a:extLst>
          </p:cNvPr>
          <p:cNvSpPr/>
          <p:nvPr/>
        </p:nvSpPr>
        <p:spPr>
          <a:xfrm>
            <a:off x="1515290" y="83505"/>
            <a:ext cx="3054376" cy="1753597"/>
          </a:xfrm>
          <a:prstGeom prst="wedgeEllipseCallout">
            <a:avLst>
              <a:gd name="adj1" fmla="val -99122"/>
              <a:gd name="adj2" fmla="val -54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t>Jól megy a földrajz?</a:t>
            </a:r>
          </a:p>
        </p:txBody>
      </p:sp>
      <p:sp>
        <p:nvSpPr>
          <p:cNvPr id="6" name="Beszédbuborék: ellipszis 5">
            <a:extLst>
              <a:ext uri="{FF2B5EF4-FFF2-40B4-BE49-F238E27FC236}">
                <a16:creationId xmlns:a16="http://schemas.microsoft.com/office/drawing/2014/main" id="{06F5C68C-7D51-4119-AA8A-95E5EC8C4AAD}"/>
              </a:ext>
            </a:extLst>
          </p:cNvPr>
          <p:cNvSpPr/>
          <p:nvPr/>
        </p:nvSpPr>
        <p:spPr>
          <a:xfrm>
            <a:off x="7240250" y="108044"/>
            <a:ext cx="4088778" cy="1753597"/>
          </a:xfrm>
          <a:prstGeom prst="wedgeEllipseCallout">
            <a:avLst>
              <a:gd name="adj1" fmla="val 80337"/>
              <a:gd name="adj2" fmla="val -55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t>Ismered az egyes országok zászlóit?</a:t>
            </a:r>
          </a:p>
        </p:txBody>
      </p:sp>
      <p:pic>
        <p:nvPicPr>
          <p:cNvPr id="9" name="Kép 8">
            <a:extLst>
              <a:ext uri="{FF2B5EF4-FFF2-40B4-BE49-F238E27FC236}">
                <a16:creationId xmlns:a16="http://schemas.microsoft.com/office/drawing/2014/main" id="{23F93A99-827E-4674-85DB-55B01B2028F9}"/>
              </a:ext>
            </a:extLst>
          </p:cNvPr>
          <p:cNvPicPr>
            <a:picLocks noChangeAspect="1"/>
          </p:cNvPicPr>
          <p:nvPr/>
        </p:nvPicPr>
        <p:blipFill>
          <a:blip r:embed="rId4"/>
          <a:stretch>
            <a:fillRect/>
          </a:stretch>
        </p:blipFill>
        <p:spPr>
          <a:xfrm>
            <a:off x="10817016" y="5490000"/>
            <a:ext cx="1374984" cy="1368000"/>
          </a:xfrm>
          <a:prstGeom prst="rect">
            <a:avLst/>
          </a:prstGeom>
        </p:spPr>
      </p:pic>
    </p:spTree>
    <p:extLst>
      <p:ext uri="{BB962C8B-B14F-4D97-AF65-F5344CB8AC3E}">
        <p14:creationId xmlns:p14="http://schemas.microsoft.com/office/powerpoint/2010/main" val="3904871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1000"/>
                                        <p:tgtEl>
                                          <p:spTgt spid="3">
                                            <p:bg/>
                                          </p:spTgt>
                                        </p:tgtEl>
                                      </p:cBhvr>
                                    </p:animEffect>
                                    <p:anim calcmode="lin" valueType="num">
                                      <p:cBhvr>
                                        <p:cTn id="21" dur="1000" fill="hold"/>
                                        <p:tgtEl>
                                          <p:spTgt spid="3">
                                            <p:bg/>
                                          </p:spTgt>
                                        </p:tgtEl>
                                        <p:attrNameLst>
                                          <p:attrName>ppt_x</p:attrName>
                                        </p:attrNameLst>
                                      </p:cBhvr>
                                      <p:tavLst>
                                        <p:tav tm="0">
                                          <p:val>
                                            <p:strVal val="#ppt_x"/>
                                          </p:val>
                                        </p:tav>
                                        <p:tav tm="100000">
                                          <p:val>
                                            <p:strVal val="#ppt_x"/>
                                          </p:val>
                                        </p:tav>
                                      </p:tavLst>
                                    </p:anim>
                                    <p:anim calcmode="lin" valueType="num">
                                      <p:cBhvr>
                                        <p:cTn id="22" dur="1000" fill="hold"/>
                                        <p:tgtEl>
                                          <p:spTgt spid="3">
                                            <p:bg/>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A90061-B72F-4945-AA1C-B9A17BB43ACC}"/>
              </a:ext>
            </a:extLst>
          </p:cNvPr>
          <p:cNvSpPr>
            <a:spLocks noGrp="1"/>
          </p:cNvSpPr>
          <p:nvPr>
            <p:ph type="title"/>
          </p:nvPr>
        </p:nvSpPr>
        <p:spPr>
          <a:xfrm>
            <a:off x="5564778" y="1091880"/>
            <a:ext cx="6510284" cy="1596177"/>
          </a:xfrm>
        </p:spPr>
        <p:txBody>
          <a:bodyPr/>
          <a:lstStyle/>
          <a:p>
            <a:r>
              <a:rPr lang="hu-HU" dirty="0"/>
              <a:t>Neked mit jelent magyarnak lenni?</a:t>
            </a:r>
          </a:p>
        </p:txBody>
      </p:sp>
      <p:sp>
        <p:nvSpPr>
          <p:cNvPr id="3" name="Tartalom helye 2">
            <a:extLst>
              <a:ext uri="{FF2B5EF4-FFF2-40B4-BE49-F238E27FC236}">
                <a16:creationId xmlns:a16="http://schemas.microsoft.com/office/drawing/2014/main" id="{CC9991EE-C618-4D51-B0FA-F88EC1703606}"/>
              </a:ext>
            </a:extLst>
          </p:cNvPr>
          <p:cNvSpPr>
            <a:spLocks noGrp="1"/>
          </p:cNvSpPr>
          <p:nvPr>
            <p:ph idx="1"/>
          </p:nvPr>
        </p:nvSpPr>
        <p:spPr>
          <a:xfrm>
            <a:off x="2047013" y="3081579"/>
            <a:ext cx="8326180" cy="3580478"/>
          </a:xfrm>
          <a:solidFill>
            <a:srgbClr val="599C8A"/>
          </a:solidFill>
        </p:spPr>
        <p:txBody>
          <a:bodyPr>
            <a:normAutofit fontScale="92500" lnSpcReduction="20000"/>
          </a:bodyPr>
          <a:lstStyle/>
          <a:p>
            <a:pPr marL="0" indent="0" algn="ctr">
              <a:buNone/>
            </a:pPr>
            <a:r>
              <a:rPr lang="hu-HU" sz="2400" cap="none" dirty="0"/>
              <a:t>Az emberi élet része, hogy tartozunk valahová és vannak gyökereink. Szüleink, nagyszüleink és régebbi korokból származó őseink vannak. Az életünk része az is, hogy egy országban élünk, és valamilyen nemzetiséghez tartozunk. Vannak hagyományaink, örökségünk, közös nyelvünk, találmányaink, amelyekre büszkék lehetünk. Az, hogy melyik nemzethez tartozunk, tükröződik a nyelvünkben, szokásainkban, hagyományainkban. Mint ahogyan az is, hogy melyek a legtipikusabb ételek, amelyeket eszünk. A hazánkban élők közül a legtöbben magyar nemzetiségűek vagyunk.</a:t>
            </a:r>
          </a:p>
        </p:txBody>
      </p:sp>
      <p:pic>
        <p:nvPicPr>
          <p:cNvPr id="6" name="Kép 5" descr="A képen zászló, égbolt, színes látható&#10;&#10;Automatikusan generált leírás">
            <a:extLst>
              <a:ext uri="{FF2B5EF4-FFF2-40B4-BE49-F238E27FC236}">
                <a16:creationId xmlns:a16="http://schemas.microsoft.com/office/drawing/2014/main" id="{222DACE8-A32D-41F3-A5E9-0F6C809C8F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297" l="7396" r="90000">
                        <a14:foregroundMark x1="9531" y1="18516" x2="9531" y2="92891"/>
                        <a14:foregroundMark x1="8177" y1="78672" x2="8177" y2="78672"/>
                        <a14:foregroundMark x1="8177" y1="86172" x2="8177" y2="86172"/>
                        <a14:foregroundMark x1="7656" y1="84219" x2="7656" y2="84219"/>
                        <a14:foregroundMark x1="8698" y1="51797" x2="8698" y2="51797"/>
                        <a14:foregroundMark x1="7917" y1="87813" x2="7917" y2="87813"/>
                        <a14:foregroundMark x1="7656" y1="81875" x2="7656" y2="81875"/>
                        <a14:foregroundMark x1="7396" y1="71953" x2="7396" y2="71953"/>
                        <a14:foregroundMark x1="7917" y1="72344" x2="7917" y2="72344"/>
                        <a14:foregroundMark x1="8958" y1="85000" x2="8958" y2="85000"/>
                        <a14:foregroundMark x1="10313" y1="76328" x2="10313" y2="76328"/>
                        <a14:foregroundMark x1="10573" y1="71563" x2="10573" y2="71563"/>
                        <a14:foregroundMark x1="10313" y1="85781" x2="10313" y2="85781"/>
                        <a14:foregroundMark x1="8177" y1="92109" x2="8177" y2="92109"/>
                        <a14:foregroundMark x1="7656" y1="94531" x2="7656" y2="94531"/>
                        <a14:foregroundMark x1="8958" y1="78281" x2="8958" y2="78281"/>
                        <a14:foregroundMark x1="9792" y1="13828" x2="9792" y2="13828"/>
                        <a14:foregroundMark x1="8177" y1="83438" x2="8177" y2="83438"/>
                        <a14:foregroundMark x1="8698" y1="89375" x2="8698" y2="89375"/>
                        <a14:foregroundMark x1="8177" y1="87031" x2="8177" y2="87031"/>
                        <a14:foregroundMark x1="8177" y1="92891" x2="9323" y2="27344"/>
                        <a14:foregroundMark x1="9323" y1="27344" x2="8958" y2="30000"/>
                        <a14:foregroundMark x1="11615" y1="20547" x2="11615" y2="20547"/>
                        <a14:foregroundMark x1="8958" y1="11406" x2="8958" y2="11406"/>
                        <a14:foregroundMark x1="10313" y1="13438" x2="10313" y2="13438"/>
                        <a14:foregroundMark x1="8438" y1="83438" x2="9219" y2="99297"/>
                        <a14:foregroundMark x1="9219" y1="99297" x2="9219" y2="99297"/>
                        <a14:foregroundMark x1="60417" y1="54141" x2="62813" y2="54922"/>
                        <a14:foregroundMark x1="13177" y1="24453" x2="13177" y2="24453"/>
                        <a14:backgroundMark x1="10573" y1="10234" x2="10573" y2="10234"/>
                        <a14:backgroundMark x1="8645" y1="80667" x2="8603" y2="83438"/>
                      </a14:backgroundRemoval>
                    </a14:imgEffect>
                  </a14:imgLayer>
                </a14:imgProps>
              </a:ext>
              <a:ext uri="{28A0092B-C50C-407E-A947-70E740481C1C}">
                <a14:useLocalDpi xmlns:a14="http://schemas.microsoft.com/office/drawing/2010/main" val="0"/>
              </a:ext>
            </a:extLst>
          </a:blip>
          <a:stretch>
            <a:fillRect/>
          </a:stretch>
        </p:blipFill>
        <p:spPr>
          <a:xfrm>
            <a:off x="809271" y="0"/>
            <a:ext cx="5669907" cy="3779938"/>
          </a:xfrm>
          <a:prstGeom prst="rect">
            <a:avLst/>
          </a:prstGeom>
        </p:spPr>
      </p:pic>
      <p:pic>
        <p:nvPicPr>
          <p:cNvPr id="7" name="Kép 6">
            <a:extLst>
              <a:ext uri="{FF2B5EF4-FFF2-40B4-BE49-F238E27FC236}">
                <a16:creationId xmlns:a16="http://schemas.microsoft.com/office/drawing/2014/main" id="{EE3E37C0-76F3-406E-94F6-BFE5EA474F33}"/>
              </a:ext>
            </a:extLst>
          </p:cNvPr>
          <p:cNvPicPr>
            <a:picLocks noChangeAspect="1"/>
          </p:cNvPicPr>
          <p:nvPr/>
        </p:nvPicPr>
        <p:blipFill>
          <a:blip r:embed="rId4"/>
          <a:stretch>
            <a:fillRect/>
          </a:stretch>
        </p:blipFill>
        <p:spPr>
          <a:xfrm>
            <a:off x="10802919" y="5490000"/>
            <a:ext cx="1389081" cy="1368000"/>
          </a:xfrm>
          <a:prstGeom prst="rect">
            <a:avLst/>
          </a:prstGeom>
        </p:spPr>
      </p:pic>
    </p:spTree>
    <p:extLst>
      <p:ext uri="{BB962C8B-B14F-4D97-AF65-F5344CB8AC3E}">
        <p14:creationId xmlns:p14="http://schemas.microsoft.com/office/powerpoint/2010/main" val="469245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063C8D-27C5-413A-959C-A18EFFAE1326}"/>
              </a:ext>
            </a:extLst>
          </p:cNvPr>
          <p:cNvSpPr>
            <a:spLocks noGrp="1"/>
          </p:cNvSpPr>
          <p:nvPr>
            <p:ph type="title"/>
          </p:nvPr>
        </p:nvSpPr>
        <p:spPr/>
        <p:txBody>
          <a:bodyPr/>
          <a:lstStyle/>
          <a:p>
            <a:r>
              <a:rPr lang="hu-HU" dirty="0"/>
              <a:t>Hallottál már a hungarikumokról?</a:t>
            </a:r>
          </a:p>
        </p:txBody>
      </p:sp>
      <p:sp>
        <p:nvSpPr>
          <p:cNvPr id="3" name="Tartalom helye 2">
            <a:extLst>
              <a:ext uri="{FF2B5EF4-FFF2-40B4-BE49-F238E27FC236}">
                <a16:creationId xmlns:a16="http://schemas.microsoft.com/office/drawing/2014/main" id="{A80D1EC2-41EF-413D-97E5-A7F7D3FE80E2}"/>
              </a:ext>
            </a:extLst>
          </p:cNvPr>
          <p:cNvSpPr>
            <a:spLocks noGrp="1"/>
          </p:cNvSpPr>
          <p:nvPr>
            <p:ph idx="1"/>
          </p:nvPr>
        </p:nvSpPr>
        <p:spPr>
          <a:xfrm>
            <a:off x="1030826" y="2367092"/>
            <a:ext cx="5370911" cy="3424107"/>
          </a:xfrm>
        </p:spPr>
        <p:txBody>
          <a:bodyPr>
            <a:normAutofit/>
          </a:bodyPr>
          <a:lstStyle/>
          <a:p>
            <a:pPr marL="0" indent="0">
              <a:lnSpc>
                <a:spcPct val="100000"/>
              </a:lnSpc>
              <a:buNone/>
            </a:pPr>
            <a:r>
              <a:rPr lang="hu-HU" sz="2200" cap="none" dirty="0"/>
              <a:t>A „hungarikum” a magyarság csúcsteljesítményét jelölő gyűjtőfogalom, amely olyan megkülönböztetésre, kiemelésre méltó értéket jelez, amely a magyarságra jellemző tulajdonság, egyediség, különlegesség és minőség. Jelenleg 79 hungarikumot tartanak számon. </a:t>
            </a:r>
          </a:p>
        </p:txBody>
      </p:sp>
      <p:pic>
        <p:nvPicPr>
          <p:cNvPr id="4" name="Picture 2">
            <a:extLst>
              <a:ext uri="{FF2B5EF4-FFF2-40B4-BE49-F238E27FC236}">
                <a16:creationId xmlns:a16="http://schemas.microsoft.com/office/drawing/2014/main" id="{F3D1E5DD-D6DD-4C67-B8F4-344A44D42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36" y="4605134"/>
            <a:ext cx="20955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5AE5298A-C295-44DB-9C8E-CEC390E11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719" y="4590847"/>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C879404-1BC0-482D-BA28-47DE4F589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508" y="2698021"/>
            <a:ext cx="2095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a:extLst>
              <a:ext uri="{FF2B5EF4-FFF2-40B4-BE49-F238E27FC236}">
                <a16:creationId xmlns:a16="http://schemas.microsoft.com/office/drawing/2014/main" id="{12F840B6-4941-497C-9BA4-26A9B1AE036E}"/>
              </a:ext>
            </a:extLst>
          </p:cNvPr>
          <p:cNvPicPr>
            <a:picLocks noChangeAspect="1"/>
          </p:cNvPicPr>
          <p:nvPr/>
        </p:nvPicPr>
        <p:blipFill>
          <a:blip r:embed="rId5"/>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4144608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063C8D-27C5-413A-959C-A18EFFAE1326}"/>
              </a:ext>
            </a:extLst>
          </p:cNvPr>
          <p:cNvSpPr>
            <a:spLocks noGrp="1"/>
          </p:cNvSpPr>
          <p:nvPr>
            <p:ph type="title"/>
          </p:nvPr>
        </p:nvSpPr>
        <p:spPr>
          <a:xfrm>
            <a:off x="1443859" y="110517"/>
            <a:ext cx="9304282" cy="1596177"/>
          </a:xfrm>
        </p:spPr>
        <p:txBody>
          <a:bodyPr/>
          <a:lstStyle/>
          <a:p>
            <a:r>
              <a:rPr lang="hu-HU" dirty="0"/>
              <a:t>Felismered az alábbi </a:t>
            </a:r>
            <a:r>
              <a:rPr lang="hu-HU" dirty="0" err="1"/>
              <a:t>hungariKumokat</a:t>
            </a:r>
            <a:r>
              <a:rPr lang="hu-HU" dirty="0"/>
              <a:t>?</a:t>
            </a:r>
          </a:p>
        </p:txBody>
      </p:sp>
      <p:pic>
        <p:nvPicPr>
          <p:cNvPr id="2054" name="Picture 6">
            <a:extLst>
              <a:ext uri="{FF2B5EF4-FFF2-40B4-BE49-F238E27FC236}">
                <a16:creationId xmlns:a16="http://schemas.microsoft.com/office/drawing/2014/main" id="{5BE01AB9-8DD4-4C54-B877-E69F3CEB0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323" y="1636714"/>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AE77579D-5265-4E21-ABE5-79955A1D7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632" y="1191880"/>
            <a:ext cx="14001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018DADD-D66D-4D29-8646-D64CCB27A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700" y="3287380"/>
            <a:ext cx="2396957" cy="15907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512BBF43-65E5-448B-8B5B-CD86BF565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487" y="3927067"/>
            <a:ext cx="14859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B55E9ECF-BC15-4920-8EA0-3B171406F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6553" y="1558076"/>
            <a:ext cx="14859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88D08E85-BFDE-4963-A26C-CAF0E1F296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138" y="1620505"/>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BB6A76DB-2065-4938-BBEB-7461D09422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0072" y="5016025"/>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3110CF36-B8BB-429F-BC8F-546E7E4890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072" y="3305989"/>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0BB7C25F-24AD-4B04-ADCD-F2E3550B1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608" y="3315514"/>
            <a:ext cx="20955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10F152A7-6E81-4277-BFA8-26273F3C1E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2701" y="1620505"/>
            <a:ext cx="2396958" cy="1416384"/>
          </a:xfrm>
          <a:prstGeom prst="rect">
            <a:avLst/>
          </a:prstGeom>
          <a:noFill/>
          <a:extLst>
            <a:ext uri="{909E8E84-426E-40DD-AFC4-6F175D3DCCD1}">
              <a14:hiddenFill xmlns:a14="http://schemas.microsoft.com/office/drawing/2010/main">
                <a:solidFill>
                  <a:srgbClr val="FFFFFF"/>
                </a:solidFill>
              </a14:hiddenFill>
            </a:ext>
          </a:extLst>
        </p:spPr>
      </p:pic>
      <p:sp>
        <p:nvSpPr>
          <p:cNvPr id="19" name="Tartalom helye 2">
            <a:extLst>
              <a:ext uri="{FF2B5EF4-FFF2-40B4-BE49-F238E27FC236}">
                <a16:creationId xmlns:a16="http://schemas.microsoft.com/office/drawing/2014/main" id="{EE46FD55-BFBB-4664-82FA-84470B6CDE91}"/>
              </a:ext>
            </a:extLst>
          </p:cNvPr>
          <p:cNvSpPr txBox="1">
            <a:spLocks/>
          </p:cNvSpPr>
          <p:nvPr/>
        </p:nvSpPr>
        <p:spPr>
          <a:xfrm>
            <a:off x="5868738" y="5291312"/>
            <a:ext cx="3659933" cy="1296338"/>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hu-HU" sz="2400" b="1" dirty="0">
                <a:solidFill>
                  <a:schemeClr val="bg1"/>
                </a:solidFill>
                <a:hlinkClick r:id="rId12">
                  <a:extLst>
                    <a:ext uri="{A12FA001-AC4F-418D-AE19-62706E023703}">
                      <ahyp:hlinkClr xmlns:ahyp="http://schemas.microsoft.com/office/drawing/2018/hyperlinkcolor" val="tx"/>
                    </a:ext>
                  </a:extLst>
                </a:hlinkClick>
              </a:rPr>
              <a:t>ide Kattintva segítséget találsz!</a:t>
            </a:r>
            <a:endParaRPr lang="hu-HU" sz="2400" b="1" dirty="0">
              <a:solidFill>
                <a:schemeClr val="bg1"/>
              </a:solidFill>
            </a:endParaRPr>
          </a:p>
        </p:txBody>
      </p:sp>
      <p:pic>
        <p:nvPicPr>
          <p:cNvPr id="14" name="Kép 13">
            <a:extLst>
              <a:ext uri="{FF2B5EF4-FFF2-40B4-BE49-F238E27FC236}">
                <a16:creationId xmlns:a16="http://schemas.microsoft.com/office/drawing/2014/main" id="{C818373A-2CC7-4296-8E20-B34B67EF77D2}"/>
              </a:ext>
            </a:extLst>
          </p:cNvPr>
          <p:cNvPicPr>
            <a:picLocks noChangeAspect="1"/>
          </p:cNvPicPr>
          <p:nvPr/>
        </p:nvPicPr>
        <p:blipFill>
          <a:blip r:embed="rId13"/>
          <a:stretch>
            <a:fillRect/>
          </a:stretch>
        </p:blipFill>
        <p:spPr>
          <a:xfrm>
            <a:off x="10854624" y="5490000"/>
            <a:ext cx="1376365" cy="1368000"/>
          </a:xfrm>
          <a:prstGeom prst="rect">
            <a:avLst/>
          </a:prstGeom>
        </p:spPr>
      </p:pic>
    </p:spTree>
    <p:extLst>
      <p:ext uri="{BB962C8B-B14F-4D97-AF65-F5344CB8AC3E}">
        <p14:creationId xmlns:p14="http://schemas.microsoft.com/office/powerpoint/2010/main" val="2037633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1000"/>
                                        <p:tgtEl>
                                          <p:spTgt spid="2066"/>
                                        </p:tgtEl>
                                      </p:cBhvr>
                                    </p:animEffect>
                                    <p:anim calcmode="lin" valueType="num">
                                      <p:cBhvr>
                                        <p:cTn id="8" dur="1000" fill="hold"/>
                                        <p:tgtEl>
                                          <p:spTgt spid="2066"/>
                                        </p:tgtEl>
                                        <p:attrNameLst>
                                          <p:attrName>ppt_x</p:attrName>
                                        </p:attrNameLst>
                                      </p:cBhvr>
                                      <p:tavLst>
                                        <p:tav tm="0">
                                          <p:val>
                                            <p:strVal val="#ppt_x"/>
                                          </p:val>
                                        </p:tav>
                                        <p:tav tm="100000">
                                          <p:val>
                                            <p:strVal val="#ppt_x"/>
                                          </p:val>
                                        </p:tav>
                                      </p:tavLst>
                                    </p:anim>
                                    <p:anim calcmode="lin" valueType="num">
                                      <p:cBhvr>
                                        <p:cTn id="9" dur="1000" fill="hold"/>
                                        <p:tgtEl>
                                          <p:spTgt spid="20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68"/>
                                        </p:tgtEl>
                                        <p:attrNameLst>
                                          <p:attrName>style.visibility</p:attrName>
                                        </p:attrNameLst>
                                      </p:cBhvr>
                                      <p:to>
                                        <p:strVal val="visible"/>
                                      </p:to>
                                    </p:set>
                                    <p:animEffect transition="in" filter="fade">
                                      <p:cBhvr>
                                        <p:cTn id="13" dur="1000"/>
                                        <p:tgtEl>
                                          <p:spTgt spid="2068"/>
                                        </p:tgtEl>
                                      </p:cBhvr>
                                    </p:animEffect>
                                    <p:anim calcmode="lin" valueType="num">
                                      <p:cBhvr>
                                        <p:cTn id="14" dur="1000" fill="hold"/>
                                        <p:tgtEl>
                                          <p:spTgt spid="2068"/>
                                        </p:tgtEl>
                                        <p:attrNameLst>
                                          <p:attrName>ppt_x</p:attrName>
                                        </p:attrNameLst>
                                      </p:cBhvr>
                                      <p:tavLst>
                                        <p:tav tm="0">
                                          <p:val>
                                            <p:strVal val="#ppt_x"/>
                                          </p:val>
                                        </p:tav>
                                        <p:tav tm="100000">
                                          <p:val>
                                            <p:strVal val="#ppt_x"/>
                                          </p:val>
                                        </p:tav>
                                      </p:tavLst>
                                    </p:anim>
                                    <p:anim calcmode="lin" valueType="num">
                                      <p:cBhvr>
                                        <p:cTn id="15" dur="1000" fill="hold"/>
                                        <p:tgtEl>
                                          <p:spTgt spid="206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1000"/>
                                        <p:tgtEl>
                                          <p:spTgt spid="2054"/>
                                        </p:tgtEl>
                                      </p:cBhvr>
                                    </p:animEffect>
                                    <p:anim calcmode="lin" valueType="num">
                                      <p:cBhvr>
                                        <p:cTn id="20" dur="1000" fill="hold"/>
                                        <p:tgtEl>
                                          <p:spTgt spid="2054"/>
                                        </p:tgtEl>
                                        <p:attrNameLst>
                                          <p:attrName>ppt_x</p:attrName>
                                        </p:attrNameLst>
                                      </p:cBhvr>
                                      <p:tavLst>
                                        <p:tav tm="0">
                                          <p:val>
                                            <p:strVal val="#ppt_x"/>
                                          </p:val>
                                        </p:tav>
                                        <p:tav tm="100000">
                                          <p:val>
                                            <p:strVal val="#ppt_x"/>
                                          </p:val>
                                        </p:tav>
                                      </p:tavLst>
                                    </p:anim>
                                    <p:anim calcmode="lin" valueType="num">
                                      <p:cBhvr>
                                        <p:cTn id="21" dur="1000" fill="hold"/>
                                        <p:tgtEl>
                                          <p:spTgt spid="20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076"/>
                                        </p:tgtEl>
                                        <p:attrNameLst>
                                          <p:attrName>style.visibility</p:attrName>
                                        </p:attrNameLst>
                                      </p:cBhvr>
                                      <p:to>
                                        <p:strVal val="visible"/>
                                      </p:to>
                                    </p:set>
                                    <p:animEffect transition="in" filter="fade">
                                      <p:cBhvr>
                                        <p:cTn id="25" dur="1000"/>
                                        <p:tgtEl>
                                          <p:spTgt spid="2076"/>
                                        </p:tgtEl>
                                      </p:cBhvr>
                                    </p:animEffect>
                                    <p:anim calcmode="lin" valueType="num">
                                      <p:cBhvr>
                                        <p:cTn id="26" dur="1000" fill="hold"/>
                                        <p:tgtEl>
                                          <p:spTgt spid="2076"/>
                                        </p:tgtEl>
                                        <p:attrNameLst>
                                          <p:attrName>ppt_x</p:attrName>
                                        </p:attrNameLst>
                                      </p:cBhvr>
                                      <p:tavLst>
                                        <p:tav tm="0">
                                          <p:val>
                                            <p:strVal val="#ppt_x"/>
                                          </p:val>
                                        </p:tav>
                                        <p:tav tm="100000">
                                          <p:val>
                                            <p:strVal val="#ppt_x"/>
                                          </p:val>
                                        </p:tav>
                                      </p:tavLst>
                                    </p:anim>
                                    <p:anim calcmode="lin" valueType="num">
                                      <p:cBhvr>
                                        <p:cTn id="27" dur="1000" fill="hold"/>
                                        <p:tgtEl>
                                          <p:spTgt spid="207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fade">
                                      <p:cBhvr>
                                        <p:cTn id="31" dur="1000"/>
                                        <p:tgtEl>
                                          <p:spTgt spid="2064"/>
                                        </p:tgtEl>
                                      </p:cBhvr>
                                    </p:animEffect>
                                    <p:anim calcmode="lin" valueType="num">
                                      <p:cBhvr>
                                        <p:cTn id="32" dur="1000" fill="hold"/>
                                        <p:tgtEl>
                                          <p:spTgt spid="2064"/>
                                        </p:tgtEl>
                                        <p:attrNameLst>
                                          <p:attrName>ppt_x</p:attrName>
                                        </p:attrNameLst>
                                      </p:cBhvr>
                                      <p:tavLst>
                                        <p:tav tm="0">
                                          <p:val>
                                            <p:strVal val="#ppt_x"/>
                                          </p:val>
                                        </p:tav>
                                        <p:tav tm="100000">
                                          <p:val>
                                            <p:strVal val="#ppt_x"/>
                                          </p:val>
                                        </p:tav>
                                      </p:tavLst>
                                    </p:anim>
                                    <p:anim calcmode="lin" valueType="num">
                                      <p:cBhvr>
                                        <p:cTn id="33" dur="1000" fill="hold"/>
                                        <p:tgtEl>
                                          <p:spTgt spid="206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072"/>
                                        </p:tgtEl>
                                        <p:attrNameLst>
                                          <p:attrName>style.visibility</p:attrName>
                                        </p:attrNameLst>
                                      </p:cBhvr>
                                      <p:to>
                                        <p:strVal val="visible"/>
                                      </p:to>
                                    </p:set>
                                    <p:animEffect transition="in" filter="fade">
                                      <p:cBhvr>
                                        <p:cTn id="37" dur="1000"/>
                                        <p:tgtEl>
                                          <p:spTgt spid="2072"/>
                                        </p:tgtEl>
                                      </p:cBhvr>
                                    </p:animEffect>
                                    <p:anim calcmode="lin" valueType="num">
                                      <p:cBhvr>
                                        <p:cTn id="38" dur="1000" fill="hold"/>
                                        <p:tgtEl>
                                          <p:spTgt spid="2072"/>
                                        </p:tgtEl>
                                        <p:attrNameLst>
                                          <p:attrName>ppt_x</p:attrName>
                                        </p:attrNameLst>
                                      </p:cBhvr>
                                      <p:tavLst>
                                        <p:tav tm="0">
                                          <p:val>
                                            <p:strVal val="#ppt_x"/>
                                          </p:val>
                                        </p:tav>
                                        <p:tav tm="100000">
                                          <p:val>
                                            <p:strVal val="#ppt_x"/>
                                          </p:val>
                                        </p:tav>
                                      </p:tavLst>
                                    </p:anim>
                                    <p:anim calcmode="lin" valueType="num">
                                      <p:cBhvr>
                                        <p:cTn id="39" dur="1000" fill="hold"/>
                                        <p:tgtEl>
                                          <p:spTgt spid="207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074"/>
                                        </p:tgtEl>
                                        <p:attrNameLst>
                                          <p:attrName>style.visibility</p:attrName>
                                        </p:attrNameLst>
                                      </p:cBhvr>
                                      <p:to>
                                        <p:strVal val="visible"/>
                                      </p:to>
                                    </p:set>
                                    <p:animEffect transition="in" filter="fade">
                                      <p:cBhvr>
                                        <p:cTn id="43" dur="1000"/>
                                        <p:tgtEl>
                                          <p:spTgt spid="2074"/>
                                        </p:tgtEl>
                                      </p:cBhvr>
                                    </p:animEffect>
                                    <p:anim calcmode="lin" valueType="num">
                                      <p:cBhvr>
                                        <p:cTn id="44" dur="1000" fill="hold"/>
                                        <p:tgtEl>
                                          <p:spTgt spid="2074"/>
                                        </p:tgtEl>
                                        <p:attrNameLst>
                                          <p:attrName>ppt_x</p:attrName>
                                        </p:attrNameLst>
                                      </p:cBhvr>
                                      <p:tavLst>
                                        <p:tav tm="0">
                                          <p:val>
                                            <p:strVal val="#ppt_x"/>
                                          </p:val>
                                        </p:tav>
                                        <p:tav tm="100000">
                                          <p:val>
                                            <p:strVal val="#ppt_x"/>
                                          </p:val>
                                        </p:tav>
                                      </p:tavLst>
                                    </p:anim>
                                    <p:anim calcmode="lin" valueType="num">
                                      <p:cBhvr>
                                        <p:cTn id="45" dur="1000" fill="hold"/>
                                        <p:tgtEl>
                                          <p:spTgt spid="207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2062"/>
                                        </p:tgtEl>
                                        <p:attrNameLst>
                                          <p:attrName>style.visibility</p:attrName>
                                        </p:attrNameLst>
                                      </p:cBhvr>
                                      <p:to>
                                        <p:strVal val="visible"/>
                                      </p:to>
                                    </p:set>
                                    <p:animEffect transition="in" filter="fade">
                                      <p:cBhvr>
                                        <p:cTn id="49" dur="1000"/>
                                        <p:tgtEl>
                                          <p:spTgt spid="2062"/>
                                        </p:tgtEl>
                                      </p:cBhvr>
                                    </p:animEffect>
                                    <p:anim calcmode="lin" valueType="num">
                                      <p:cBhvr>
                                        <p:cTn id="50" dur="1000" fill="hold"/>
                                        <p:tgtEl>
                                          <p:spTgt spid="2062"/>
                                        </p:tgtEl>
                                        <p:attrNameLst>
                                          <p:attrName>ppt_x</p:attrName>
                                        </p:attrNameLst>
                                      </p:cBhvr>
                                      <p:tavLst>
                                        <p:tav tm="0">
                                          <p:val>
                                            <p:strVal val="#ppt_x"/>
                                          </p:val>
                                        </p:tav>
                                        <p:tav tm="100000">
                                          <p:val>
                                            <p:strVal val="#ppt_x"/>
                                          </p:val>
                                        </p:tav>
                                      </p:tavLst>
                                    </p:anim>
                                    <p:anim calcmode="lin" valueType="num">
                                      <p:cBhvr>
                                        <p:cTn id="51" dur="1000" fill="hold"/>
                                        <p:tgtEl>
                                          <p:spTgt spid="206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2070"/>
                                        </p:tgtEl>
                                        <p:attrNameLst>
                                          <p:attrName>style.visibility</p:attrName>
                                        </p:attrNameLst>
                                      </p:cBhvr>
                                      <p:to>
                                        <p:strVal val="visible"/>
                                      </p:to>
                                    </p:set>
                                    <p:animEffect transition="in" filter="fade">
                                      <p:cBhvr>
                                        <p:cTn id="55" dur="1000"/>
                                        <p:tgtEl>
                                          <p:spTgt spid="2070"/>
                                        </p:tgtEl>
                                      </p:cBhvr>
                                    </p:animEffect>
                                    <p:anim calcmode="lin" valueType="num">
                                      <p:cBhvr>
                                        <p:cTn id="56" dur="1000" fill="hold"/>
                                        <p:tgtEl>
                                          <p:spTgt spid="2070"/>
                                        </p:tgtEl>
                                        <p:attrNameLst>
                                          <p:attrName>ppt_x</p:attrName>
                                        </p:attrNameLst>
                                      </p:cBhvr>
                                      <p:tavLst>
                                        <p:tav tm="0">
                                          <p:val>
                                            <p:strVal val="#ppt_x"/>
                                          </p:val>
                                        </p:tav>
                                        <p:tav tm="100000">
                                          <p:val>
                                            <p:strVal val="#ppt_x"/>
                                          </p:val>
                                        </p:tav>
                                      </p:tavLst>
                                    </p:anim>
                                    <p:anim calcmode="lin" valueType="num">
                                      <p:cBhvr>
                                        <p:cTn id="57" dur="1000" fill="hold"/>
                                        <p:tgtEl>
                                          <p:spTgt spid="207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nodeType="afterEffect">
                                  <p:stCondLst>
                                    <p:cond delay="0"/>
                                  </p:stCondLst>
                                  <p:childTnLst>
                                    <p:set>
                                      <p:cBhvr>
                                        <p:cTn id="60" dur="1" fill="hold">
                                          <p:stCondLst>
                                            <p:cond delay="0"/>
                                          </p:stCondLst>
                                        </p:cTn>
                                        <p:tgtEl>
                                          <p:spTgt spid="2058"/>
                                        </p:tgtEl>
                                        <p:attrNameLst>
                                          <p:attrName>style.visibility</p:attrName>
                                        </p:attrNameLst>
                                      </p:cBhvr>
                                      <p:to>
                                        <p:strVal val="visible"/>
                                      </p:to>
                                    </p:set>
                                    <p:animEffect transition="in" filter="fade">
                                      <p:cBhvr>
                                        <p:cTn id="61" dur="1000"/>
                                        <p:tgtEl>
                                          <p:spTgt spid="2058"/>
                                        </p:tgtEl>
                                      </p:cBhvr>
                                    </p:animEffect>
                                    <p:anim calcmode="lin" valueType="num">
                                      <p:cBhvr>
                                        <p:cTn id="62" dur="1000" fill="hold"/>
                                        <p:tgtEl>
                                          <p:spTgt spid="2058"/>
                                        </p:tgtEl>
                                        <p:attrNameLst>
                                          <p:attrName>ppt_x</p:attrName>
                                        </p:attrNameLst>
                                      </p:cBhvr>
                                      <p:tavLst>
                                        <p:tav tm="0">
                                          <p:val>
                                            <p:strVal val="#ppt_x"/>
                                          </p:val>
                                        </p:tav>
                                        <p:tav tm="100000">
                                          <p:val>
                                            <p:strVal val="#ppt_x"/>
                                          </p:val>
                                        </p:tav>
                                      </p:tavLst>
                                    </p:anim>
                                    <p:anim calcmode="lin" valueType="num">
                                      <p:cBhvr>
                                        <p:cTn id="63"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A90061-B72F-4945-AA1C-B9A17BB43ACC}"/>
              </a:ext>
            </a:extLst>
          </p:cNvPr>
          <p:cNvSpPr>
            <a:spLocks noGrp="1"/>
          </p:cNvSpPr>
          <p:nvPr>
            <p:ph type="title"/>
          </p:nvPr>
        </p:nvSpPr>
        <p:spPr>
          <a:xfrm>
            <a:off x="1333500" y="245972"/>
            <a:ext cx="7836330" cy="818898"/>
          </a:xfrm>
        </p:spPr>
        <p:txBody>
          <a:bodyPr/>
          <a:lstStyle/>
          <a:p>
            <a:r>
              <a:rPr lang="hu-HU" dirty="0"/>
              <a:t>A választott nép</a:t>
            </a:r>
          </a:p>
        </p:txBody>
      </p:sp>
      <p:sp>
        <p:nvSpPr>
          <p:cNvPr id="3" name="Tartalom helye 2">
            <a:extLst>
              <a:ext uri="{FF2B5EF4-FFF2-40B4-BE49-F238E27FC236}">
                <a16:creationId xmlns:a16="http://schemas.microsoft.com/office/drawing/2014/main" id="{CC9991EE-C618-4D51-B0FA-F88EC1703606}"/>
              </a:ext>
            </a:extLst>
          </p:cNvPr>
          <p:cNvSpPr>
            <a:spLocks noGrp="1"/>
          </p:cNvSpPr>
          <p:nvPr>
            <p:ph idx="1"/>
          </p:nvPr>
        </p:nvSpPr>
        <p:spPr>
          <a:xfrm>
            <a:off x="1162153" y="960507"/>
            <a:ext cx="6694166" cy="5125500"/>
          </a:xfrm>
        </p:spPr>
        <p:txBody>
          <a:bodyPr>
            <a:noAutofit/>
          </a:bodyPr>
          <a:lstStyle/>
          <a:p>
            <a:pPr marL="0" indent="0" algn="just">
              <a:buNone/>
            </a:pPr>
            <a:r>
              <a:rPr lang="hu-HU" sz="2200" cap="none" dirty="0"/>
              <a:t>Az identitásunk része az, hogy milyen nemzethez tartozunk. Isten akarata volt, hogy az emberek ne egy nagy világbirodalomban, hanem különböző népek, nemzetek tagjaként éljenek.  </a:t>
            </a:r>
          </a:p>
          <a:p>
            <a:pPr marL="0" indent="0" algn="just">
              <a:buNone/>
            </a:pPr>
            <a:r>
              <a:rPr lang="hu-HU" sz="2200" cap="none" dirty="0"/>
              <a:t>Az Ószövetség korában Isten a zsidóságot választotta, hogy rajtuk keresztül ismertesse meg a szeretetét és hatalmát. Kivezette őket Egyiptomból, gondoskodott róluk a pusztában, majd </a:t>
            </a:r>
            <a:r>
              <a:rPr lang="hu-HU" sz="2200" cap="none" dirty="0" err="1"/>
              <a:t>bírákon</a:t>
            </a:r>
            <a:r>
              <a:rPr lang="hu-HU" sz="2200" cap="none" dirty="0"/>
              <a:t>, prófétákon és királyokon vezette őket, miután Kánaán földjét ajándékozta a számukra. A zsidóság a népek világosságául rendeltetett, hogy Isten nagyságát hirdessék.</a:t>
            </a:r>
          </a:p>
        </p:txBody>
      </p:sp>
      <p:pic>
        <p:nvPicPr>
          <p:cNvPr id="2050" name="Picture 2">
            <a:extLst>
              <a:ext uri="{FF2B5EF4-FFF2-40B4-BE49-F238E27FC236}">
                <a16:creationId xmlns:a16="http://schemas.microsoft.com/office/drawing/2014/main" id="{5BBD2459-80CD-4181-8D8D-9FDCEDF42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107" y="1064870"/>
            <a:ext cx="3158740" cy="472826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9374F631-57E7-404A-B9F5-0503F27754AE}"/>
              </a:ext>
            </a:extLst>
          </p:cNvPr>
          <p:cNvSpPr txBox="1"/>
          <p:nvPr/>
        </p:nvSpPr>
        <p:spPr>
          <a:xfrm>
            <a:off x="2869474" y="6239482"/>
            <a:ext cx="6453052" cy="400110"/>
          </a:xfrm>
          <a:prstGeom prst="rect">
            <a:avLst/>
          </a:prstGeom>
          <a:noFill/>
        </p:spPr>
        <p:txBody>
          <a:bodyPr wrap="square" rtlCol="0">
            <a:spAutoFit/>
          </a:bodyPr>
          <a:lstStyle/>
          <a:p>
            <a:pPr algn="ctr"/>
            <a:r>
              <a:rPr lang="hu-HU" sz="2000" b="1" dirty="0"/>
              <a:t>A térkép segítségével sorold fel a 12 törzs nevét!</a:t>
            </a:r>
          </a:p>
        </p:txBody>
      </p:sp>
      <p:pic>
        <p:nvPicPr>
          <p:cNvPr id="7" name="Kép 6">
            <a:extLst>
              <a:ext uri="{FF2B5EF4-FFF2-40B4-BE49-F238E27FC236}">
                <a16:creationId xmlns:a16="http://schemas.microsoft.com/office/drawing/2014/main" id="{AB14954E-ECD3-4EA3-8C41-359465695F8F}"/>
              </a:ext>
            </a:extLst>
          </p:cNvPr>
          <p:cNvPicPr>
            <a:picLocks noChangeAspect="1"/>
          </p:cNvPicPr>
          <p:nvPr/>
        </p:nvPicPr>
        <p:blipFill>
          <a:blip r:embed="rId3"/>
          <a:stretch>
            <a:fillRect/>
          </a:stretch>
        </p:blipFill>
        <p:spPr>
          <a:xfrm>
            <a:off x="10882774" y="5490000"/>
            <a:ext cx="1417039" cy="1368000"/>
          </a:xfrm>
          <a:prstGeom prst="rect">
            <a:avLst/>
          </a:prstGeom>
        </p:spPr>
      </p:pic>
    </p:spTree>
    <p:extLst>
      <p:ext uri="{BB962C8B-B14F-4D97-AF65-F5344CB8AC3E}">
        <p14:creationId xmlns:p14="http://schemas.microsoft.com/office/powerpoint/2010/main" val="1969144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A90061-B72F-4945-AA1C-B9A17BB43ACC}"/>
              </a:ext>
            </a:extLst>
          </p:cNvPr>
          <p:cNvSpPr>
            <a:spLocks noGrp="1"/>
          </p:cNvSpPr>
          <p:nvPr>
            <p:ph type="title"/>
          </p:nvPr>
        </p:nvSpPr>
        <p:spPr>
          <a:xfrm>
            <a:off x="3382967" y="-1255"/>
            <a:ext cx="5426066" cy="1596177"/>
          </a:xfrm>
        </p:spPr>
        <p:txBody>
          <a:bodyPr/>
          <a:lstStyle/>
          <a:p>
            <a:r>
              <a:rPr lang="hu-HU" dirty="0"/>
              <a:t>A kiválasztott</a:t>
            </a:r>
          </a:p>
        </p:txBody>
      </p:sp>
      <p:sp>
        <p:nvSpPr>
          <p:cNvPr id="3" name="Tartalom helye 2">
            <a:extLst>
              <a:ext uri="{FF2B5EF4-FFF2-40B4-BE49-F238E27FC236}">
                <a16:creationId xmlns:a16="http://schemas.microsoft.com/office/drawing/2014/main" id="{CC9991EE-C618-4D51-B0FA-F88EC1703606}"/>
              </a:ext>
            </a:extLst>
          </p:cNvPr>
          <p:cNvSpPr>
            <a:spLocks noGrp="1"/>
          </p:cNvSpPr>
          <p:nvPr>
            <p:ph idx="1"/>
          </p:nvPr>
        </p:nvSpPr>
        <p:spPr>
          <a:xfrm>
            <a:off x="1094282" y="1321859"/>
            <a:ext cx="6399087" cy="4794128"/>
          </a:xfrm>
          <a:solidFill>
            <a:schemeClr val="accent6">
              <a:lumMod val="75000"/>
            </a:schemeClr>
          </a:solidFill>
        </p:spPr>
        <p:txBody>
          <a:bodyPr>
            <a:noAutofit/>
          </a:bodyPr>
          <a:lstStyle/>
          <a:p>
            <a:pPr marL="0" indent="0" algn="ctr">
              <a:lnSpc>
                <a:spcPct val="100000"/>
              </a:lnSpc>
              <a:spcBef>
                <a:spcPts val="600"/>
              </a:spcBef>
              <a:buNone/>
            </a:pPr>
            <a:r>
              <a:rPr lang="hu-HU" sz="2200" cap="none" dirty="0">
                <a:solidFill>
                  <a:schemeClr val="bg1"/>
                </a:solidFill>
              </a:rPr>
              <a:t>A választott nép tagjaként született a Názáreti Jézus is, Aki Isten Fiaként minden népet magához hívott. Jézus nem tett különbséget zsidók, görögök vagy rómaiak között. </a:t>
            </a:r>
          </a:p>
          <a:p>
            <a:pPr marL="0" indent="0" algn="ctr">
              <a:lnSpc>
                <a:spcPct val="100000"/>
              </a:lnSpc>
              <a:spcBef>
                <a:spcPts val="600"/>
              </a:spcBef>
              <a:buNone/>
            </a:pPr>
            <a:r>
              <a:rPr lang="hu-HU" sz="2200" cap="none" dirty="0">
                <a:solidFill>
                  <a:schemeClr val="bg1"/>
                </a:solidFill>
              </a:rPr>
              <a:t>Mennybemenetele előtt azt mondta tanítványainak, hogy „menjetek el, tegyetek tanítvánnyá minden népeket” (Mt 28,19a). A keresztyén misszió a kezdetektől fogva egyszerre vette figyelembe a nemzeti sajátosságokat, és egyben mindenkit Isten népének tagjává tett. </a:t>
            </a:r>
          </a:p>
          <a:p>
            <a:pPr marL="0" indent="0" algn="ctr">
              <a:lnSpc>
                <a:spcPct val="100000"/>
              </a:lnSpc>
              <a:spcBef>
                <a:spcPts val="600"/>
              </a:spcBef>
              <a:buNone/>
            </a:pPr>
            <a:r>
              <a:rPr lang="hu-HU" sz="2200" cap="none" dirty="0">
                <a:solidFill>
                  <a:schemeClr val="bg1"/>
                </a:solidFill>
              </a:rPr>
              <a:t>Az Isten népéhez való tartozás látható lehet rajtunk: ahogyan élünk és viselkedünk a körülöttünk élőkkel.</a:t>
            </a:r>
          </a:p>
        </p:txBody>
      </p:sp>
      <p:pic>
        <p:nvPicPr>
          <p:cNvPr id="3074" name="Picture 2" descr="Keresztek, Felhők, Hit, Krisztus, Isten, Jézus, Nap">
            <a:extLst>
              <a:ext uri="{FF2B5EF4-FFF2-40B4-BE49-F238E27FC236}">
                <a16:creationId xmlns:a16="http://schemas.microsoft.com/office/drawing/2014/main" id="{032B437A-40EC-4EDF-9F7F-D55E293C12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5000" l="10000" r="93646">
                        <a14:foregroundMark x1="40208" y1="91296" x2="40208" y2="91296"/>
                        <a14:foregroundMark x1="51042" y1="95000" x2="51042" y2="95000"/>
                        <a14:foregroundMark x1="36146" y1="92222" x2="36146" y2="92222"/>
                        <a14:foregroundMark x1="48542" y1="52778" x2="48542" y2="52778"/>
                        <a14:foregroundMark x1="48542" y1="52778" x2="49583" y2="76667"/>
                        <a14:foregroundMark x1="48750" y1="39815" x2="49792" y2="57407"/>
                        <a14:foregroundMark x1="40734" y1="88816" x2="73021" y2="85556"/>
                        <a14:foregroundMark x1="3333" y1="92593" x2="38193" y2="89073"/>
                        <a14:foregroundMark x1="73021" y1="85556" x2="93646" y2="89074"/>
                        <a14:foregroundMark x1="58021" y1="57778" x2="59583" y2="80741"/>
                        <a14:foregroundMark x1="56042" y1="66111" x2="61236" y2="64432"/>
                        <a14:foregroundMark x1="37396" y1="61481" x2="38603" y2="79940"/>
                        <a14:foregroundMark x1="64479" y1="94074" x2="78229" y2="92222"/>
                        <a14:foregroundMark x1="49792" y1="51852" x2="51042" y2="50370"/>
                        <a14:foregroundMark x1="52083" y1="50000" x2="52083" y2="50000"/>
                        <a14:foregroundMark x1="54479" y1="49444" x2="54479" y2="49444"/>
                        <a14:foregroundMark x1="54479" y1="49444" x2="54479" y2="49444"/>
                        <a14:foregroundMark x1="54479" y1="49444" x2="54479" y2="49444"/>
                        <a14:foregroundMark x1="54479" y1="49444" x2="54479" y2="49444"/>
                        <a14:foregroundMark x1="55207" y1="48519" x2="56042" y2="48148"/>
                        <a14:foregroundMark x1="51875" y1="50000" x2="55207" y2="48519"/>
                        <a14:foregroundMark x1="53958" y1="50000" x2="53958" y2="50000"/>
                        <a14:foregroundMark x1="54479" y1="49074" x2="54479" y2="49074"/>
                        <a14:foregroundMark x1="54479" y1="49074" x2="54479" y2="49074"/>
                        <a14:foregroundMark x1="54479" y1="48148" x2="56250" y2="45000"/>
                        <a14:foregroundMark x1="39479" y1="86667" x2="41042" y2="88148"/>
                        <a14:foregroundMark x1="53646" y1="48519" x2="53646" y2="50185"/>
                        <a14:foregroundMark x1="53333" y1="48519" x2="52708" y2="47963"/>
                        <a14:foregroundMark x1="53229" y1="49074" x2="55937" y2="48519"/>
                        <a14:foregroundMark x1="51979" y1="49815" x2="53021" y2="47593"/>
                        <a14:foregroundMark x1="52396" y1="48148" x2="52396" y2="48148"/>
                        <a14:foregroundMark x1="54063" y1="49630" x2="54063" y2="49630"/>
                        <a14:backgroundMark x1="23958" y1="40741" x2="23958" y2="40741"/>
                        <a14:backgroundMark x1="19583" y1="31111" x2="47143" y2="61459"/>
                        <a14:backgroundMark x1="47155" y1="61744" x2="38021" y2="58889"/>
                        <a14:backgroundMark x1="50739" y1="62406" x2="56663" y2="64044"/>
                        <a14:backgroundMark x1="38021" y1="58889" x2="47141" y2="61411"/>
                        <a14:backgroundMark x1="59602" y1="57439" x2="63646" y2="47963"/>
                        <a14:backgroundMark x1="63646" y1="47963" x2="81563" y2="67963"/>
                        <a14:backgroundMark x1="55519" y1="49836" x2="56771" y2="52593"/>
                        <a14:backgroundMark x1="53518" y1="45429" x2="54070" y2="46645"/>
                        <a14:backgroundMark x1="49792" y1="37222" x2="53430" y2="45234"/>
                        <a14:backgroundMark x1="47144" y1="40114" x2="46771" y2="39630"/>
                        <a14:backgroundMark x1="52434" y1="46971" x2="50832" y2="44895"/>
                        <a14:backgroundMark x1="56771" y1="52593" x2="55240" y2="50608"/>
                        <a14:backgroundMark x1="46771" y1="39630" x2="34063" y2="36852"/>
                        <a14:backgroundMark x1="34063" y1="36852" x2="34792" y2="34815"/>
                        <a14:backgroundMark x1="45938" y1="82037" x2="43646" y2="69630"/>
                        <a14:backgroundMark x1="53438" y1="73889" x2="53438" y2="73889"/>
                        <a14:backgroundMark x1="63958" y1="64259" x2="63958" y2="64259"/>
                        <a14:backgroundMark x1="63958" y1="63333" x2="63958" y2="63333"/>
                        <a14:backgroundMark x1="63958" y1="63333" x2="63958" y2="63333"/>
                        <a14:backgroundMark x1="63958" y1="63333" x2="67813" y2="64259"/>
                        <a14:backgroundMark x1="38958" y1="79815" x2="39685" y2="86272"/>
                        <a14:backgroundMark x1="61042" y1="65000" x2="63854" y2="64630"/>
                        <a14:backgroundMark x1="62604" y1="63333" x2="62604" y2="63333"/>
                        <a14:backgroundMark x1="56563" y1="48519" x2="56563" y2="48519"/>
                      </a14:backgroundRemoval>
                    </a14:imgEffect>
                  </a14:imgLayer>
                </a14:imgProps>
              </a:ext>
              <a:ext uri="{28A0092B-C50C-407E-A947-70E740481C1C}">
                <a14:useLocalDpi xmlns:a14="http://schemas.microsoft.com/office/drawing/2010/main" val="0"/>
              </a:ext>
            </a:extLst>
          </a:blip>
          <a:srcRect/>
          <a:stretch>
            <a:fillRect/>
          </a:stretch>
        </p:blipFill>
        <p:spPr bwMode="auto">
          <a:xfrm>
            <a:off x="7188689" y="2511961"/>
            <a:ext cx="4679405" cy="26321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zét, Világ, Térkép, Globális, Föld, Földgolyó">
            <a:extLst>
              <a:ext uri="{FF2B5EF4-FFF2-40B4-BE49-F238E27FC236}">
                <a16:creationId xmlns:a16="http://schemas.microsoft.com/office/drawing/2014/main" id="{1AF76D2E-8F20-4CC6-B7E5-0772F5AA8ED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9063" l="10000" r="90000">
                        <a14:foregroundMark x1="35833" y1="93906" x2="35833" y2="93906"/>
                        <a14:foregroundMark x1="60938" y1="99063" x2="60938" y2="99063"/>
                        <a14:foregroundMark x1="32083" y1="99063" x2="32083" y2="99063"/>
                      </a14:backgroundRemoval>
                    </a14:imgEffect>
                  </a14:imgLayer>
                </a14:imgProps>
              </a:ext>
              <a:ext uri="{28A0092B-C50C-407E-A947-70E740481C1C}">
                <a14:useLocalDpi xmlns:a14="http://schemas.microsoft.com/office/drawing/2010/main" val="0"/>
              </a:ext>
            </a:extLst>
          </a:blip>
          <a:srcRect/>
          <a:stretch>
            <a:fillRect/>
          </a:stretch>
        </p:blipFill>
        <p:spPr bwMode="auto">
          <a:xfrm>
            <a:off x="7493369" y="925898"/>
            <a:ext cx="4070043" cy="2713362"/>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D995BB72-86E3-4DC9-B7DD-FB01D8921E63}"/>
              </a:ext>
            </a:extLst>
          </p:cNvPr>
          <p:cNvPicPr>
            <a:picLocks noChangeAspect="1"/>
          </p:cNvPicPr>
          <p:nvPr/>
        </p:nvPicPr>
        <p:blipFill>
          <a:blip r:embed="rId6"/>
          <a:stretch>
            <a:fillRect/>
          </a:stretch>
        </p:blipFill>
        <p:spPr>
          <a:xfrm>
            <a:off x="10823205" y="5490000"/>
            <a:ext cx="1383691" cy="1368000"/>
          </a:xfrm>
          <a:prstGeom prst="rect">
            <a:avLst/>
          </a:prstGeom>
        </p:spPr>
      </p:pic>
    </p:spTree>
    <p:extLst>
      <p:ext uri="{BB962C8B-B14F-4D97-AF65-F5344CB8AC3E}">
        <p14:creationId xmlns:p14="http://schemas.microsoft.com/office/powerpoint/2010/main" val="1487225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eppecske">
  <a:themeElements>
    <a:clrScheme name="Narancs–vörö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996</Words>
  <Application>Microsoft Office PowerPoint</Application>
  <PresentationFormat>Szélesvásznú</PresentationFormat>
  <Paragraphs>81</Paragraphs>
  <Slides>16</Slides>
  <Notes>0</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16</vt:i4>
      </vt:variant>
    </vt:vector>
  </HeadingPairs>
  <TitlesOfParts>
    <vt:vector size="22" baseType="lpstr">
      <vt:lpstr>Arial</vt:lpstr>
      <vt:lpstr>Calibri</vt:lpstr>
      <vt:lpstr>Calibri Light</vt:lpstr>
      <vt:lpstr>Times New Roman</vt:lpstr>
      <vt:lpstr>Office-téma</vt:lpstr>
      <vt:lpstr>Cseppecske</vt:lpstr>
      <vt:lpstr>PowerPoint-bemutató</vt:lpstr>
      <vt:lpstr>PowerPoint-bemutató</vt:lpstr>
      <vt:lpstr>PowerPoint-bemutató</vt:lpstr>
      <vt:lpstr>PowerPoint-bemutató</vt:lpstr>
      <vt:lpstr>Neked mit jelent magyarnak lenni?</vt:lpstr>
      <vt:lpstr>Hallottál már a hungarikumokról?</vt:lpstr>
      <vt:lpstr>Felismered az alábbi hungariKumokat?</vt:lpstr>
      <vt:lpstr>A választott nép</vt:lpstr>
      <vt:lpstr>A kiválasztott</vt:lpstr>
      <vt:lpstr>Kettős identitás</vt:lpstr>
      <vt:lpstr>„MINDEN NÉPet”</vt:lpstr>
      <vt:lpstr>Ismerkedj Isten cigány népével!</vt:lpstr>
      <vt:lpstr>Készíts tervet a füzetedbe!</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Noémi Zimányi</cp:lastModifiedBy>
  <cp:revision>9</cp:revision>
  <dcterms:created xsi:type="dcterms:W3CDTF">2021-06-03T17:32:53Z</dcterms:created>
  <dcterms:modified xsi:type="dcterms:W3CDTF">2021-09-27T08:18:54Z</dcterms:modified>
</cp:coreProperties>
</file>