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63" r:id="rId2"/>
    <p:sldId id="266" r:id="rId3"/>
    <p:sldId id="267" r:id="rId4"/>
    <p:sldId id="265" r:id="rId5"/>
    <p:sldId id="273" r:id="rId6"/>
    <p:sldId id="274" r:id="rId7"/>
    <p:sldId id="275" r:id="rId8"/>
    <p:sldId id="276" r:id="rId9"/>
    <p:sldId id="277" r:id="rId10"/>
    <p:sldId id="264" r:id="rId11"/>
    <p:sldId id="272" r:id="rId12"/>
    <p:sldId id="271" r:id="rId13"/>
    <p:sldId id="269" r:id="rId14"/>
    <p:sldId id="270" r:id="rId15"/>
    <p:sldId id="268"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4" autoAdjust="0"/>
    <p:restoredTop sz="94660"/>
  </p:normalViewPr>
  <p:slideViewPr>
    <p:cSldViewPr snapToGrid="0">
      <p:cViewPr varScale="1">
        <p:scale>
          <a:sx n="107" d="100"/>
          <a:sy n="107" d="100"/>
        </p:scale>
        <p:origin x="13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58540-D15C-418B-BEC8-4ADF98E6B593}" type="datetimeFigureOut">
              <a:rPr lang="hu-HU" smtClean="0"/>
              <a:t>2021. 07. 05.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65F80-3858-42F6-B27B-62762CD51483}" type="slidenum">
              <a:rPr lang="hu-HU" smtClean="0"/>
              <a:t>‹#›</a:t>
            </a:fld>
            <a:endParaRPr lang="hu-HU"/>
          </a:p>
        </p:txBody>
      </p:sp>
    </p:spTree>
    <p:extLst>
      <p:ext uri="{BB962C8B-B14F-4D97-AF65-F5344CB8AC3E}">
        <p14:creationId xmlns:p14="http://schemas.microsoft.com/office/powerpoint/2010/main" val="425191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u-HU"/>
              <a:t>Mintacím szerkesztése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8897A84-1689-4786-8D2E-2C3A8548FA85}" type="datetimeFigureOut">
              <a:rPr lang="hu-HU" smtClean="0"/>
              <a:t>2021. 07. 05.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5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897A84-1689-4786-8D2E-2C3A8548FA85}" type="datetimeFigureOut">
              <a:rPr lang="hu-HU" smtClean="0"/>
              <a:t>2021. 07. 05.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190378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897A84-1689-4786-8D2E-2C3A8548FA85}" type="datetimeFigureOut">
              <a:rPr lang="hu-HU" smtClean="0"/>
              <a:t>2021. 07. 05.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129319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2021. 07. 05.</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96714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897A84-1689-4786-8D2E-2C3A8548FA85}" type="datetimeFigureOut">
              <a:rPr lang="hu-HU" smtClean="0"/>
              <a:t>2021. 07. 05.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23646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u-HU"/>
              <a:t>Mintacím szerkesztése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8897A84-1689-4786-8D2E-2C3A8548FA85}" type="datetimeFigureOut">
              <a:rPr lang="hu-HU" smtClean="0"/>
              <a:t>2021. 07. 05.</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94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u-HU"/>
              <a:t>Mintacím szerkesztése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897A84-1689-4786-8D2E-2C3A8548FA85}" type="datetimeFigureOut">
              <a:rPr lang="hu-HU" smtClean="0"/>
              <a:t>2021. 07. 05.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378841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u-HU"/>
              <a:t>Mintacím szerkesztése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97280" y="2582334"/>
            <a:ext cx="4937760" cy="3378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17920" y="2582334"/>
            <a:ext cx="4937760" cy="3378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897A84-1689-4786-8D2E-2C3A8548FA85}" type="datetimeFigureOut">
              <a:rPr lang="hu-HU" smtClean="0"/>
              <a:t>2021. 07. 05.</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90486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897A84-1689-4786-8D2E-2C3A8548FA85}" type="datetimeFigureOut">
              <a:rPr lang="hu-HU" smtClean="0"/>
              <a:t>2021. 07. 05.</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31316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897A84-1689-4786-8D2E-2C3A8548FA85}" type="datetimeFigureOut">
              <a:rPr lang="hu-HU" smtClean="0"/>
              <a:t>2021. 07. 05.</a:t>
            </a:fld>
            <a:endParaRPr lang="hu-H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u-HU"/>
          </a:p>
        </p:txBody>
      </p:sp>
      <p:sp>
        <p:nvSpPr>
          <p:cNvPr id="9" name="Slide Number Placeholder 8"/>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292843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u-HU"/>
              <a:t>Mintacím szerkesztése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897A84-1689-4786-8D2E-2C3A8548FA85}" type="datetimeFigureOut">
              <a:rPr lang="hu-HU" smtClean="0"/>
              <a:t>2021. 07. 05.</a:t>
            </a:fld>
            <a:endParaRPr lang="hu-H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u-H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B4A127-6AB5-4330-AC0B-629390070A11}" type="slidenum">
              <a:rPr lang="hu-HU" smtClean="0"/>
              <a:t>‹#›</a:t>
            </a:fld>
            <a:endParaRPr lang="hu-HU"/>
          </a:p>
        </p:txBody>
      </p:sp>
    </p:spTree>
    <p:extLst>
      <p:ext uri="{BB962C8B-B14F-4D97-AF65-F5344CB8AC3E}">
        <p14:creationId xmlns:p14="http://schemas.microsoft.com/office/powerpoint/2010/main" val="184180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u-HU"/>
              <a:t>Mintacím szerkesztése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48897A84-1689-4786-8D2E-2C3A8548FA85}" type="datetimeFigureOut">
              <a:rPr lang="hu-HU" smtClean="0"/>
              <a:t>2021. 07. 05.</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26086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u-HU"/>
              <a:t>Mintacím szerkesztése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897A84-1689-4786-8D2E-2C3A8548FA85}" type="datetimeFigureOut">
              <a:rPr lang="hu-HU" smtClean="0"/>
              <a:t>2021. 07. 05.</a:t>
            </a:fld>
            <a:endParaRPr lang="hu-H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u-H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7B4A127-6AB5-4330-AC0B-629390070A11}" type="slidenum">
              <a:rPr lang="hu-HU" smtClean="0"/>
              <a:t>‹#›</a:t>
            </a:fld>
            <a:endParaRPr lang="hu-H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498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9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bibliamindenkie.hu/"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apps.apple.com/us/app/bibolka/id506653914"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play.google.com/store/apps/details?id=hu.bitbaro.bibolka" TargetMode="External"/><Relationship Id="rId5" Type="http://schemas.openxmlformats.org/officeDocument/2006/relationships/image" Target="../media/image1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4iBfFVpt5Y"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oundcloud.com/reformatusegyhaz/szolj-szolj-hozzam-uram" TargetMode="Externa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learningapps.org/watch?v=penxxjvpt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77BE86-0450-405F-B805-41DFFB8B685D}"/>
              </a:ext>
            </a:extLst>
          </p:cNvPr>
          <p:cNvSpPr>
            <a:spLocks noGrp="1"/>
          </p:cNvSpPr>
          <p:nvPr>
            <p:ph type="ctrTitle"/>
          </p:nvPr>
        </p:nvSpPr>
        <p:spPr/>
        <p:txBody>
          <a:bodyPr>
            <a:normAutofit/>
          </a:bodyPr>
          <a:lstStyle/>
          <a:p>
            <a:pPr algn="ctr"/>
            <a:r>
              <a:rPr lang="hu-HU" sz="6000" dirty="0"/>
              <a:t>A mai óra témája:</a:t>
            </a:r>
            <a:br>
              <a:rPr lang="hu-HU" sz="6000" dirty="0"/>
            </a:br>
            <a:r>
              <a:rPr lang="hu-HU" sz="6000" b="1" dirty="0"/>
              <a:t>Isten naponta szól hozzám</a:t>
            </a:r>
          </a:p>
        </p:txBody>
      </p:sp>
      <p:sp>
        <p:nvSpPr>
          <p:cNvPr id="4" name="Alcím 3">
            <a:extLst>
              <a:ext uri="{FF2B5EF4-FFF2-40B4-BE49-F238E27FC236}">
                <a16:creationId xmlns:a16="http://schemas.microsoft.com/office/drawing/2014/main" id="{0DDF283D-C501-45EB-9615-3E21D4DF311E}"/>
              </a:ext>
            </a:extLst>
          </p:cNvPr>
          <p:cNvSpPr>
            <a:spLocks noGrp="1"/>
          </p:cNvSpPr>
          <p:nvPr>
            <p:ph type="subTitle" idx="1"/>
          </p:nvPr>
        </p:nvSpPr>
        <p:spPr/>
        <p:txBody>
          <a:bodyPr/>
          <a:lstStyle/>
          <a:p>
            <a:endParaRPr lang="hu-HU" dirty="0"/>
          </a:p>
        </p:txBody>
      </p:sp>
      <p:sp>
        <p:nvSpPr>
          <p:cNvPr id="5" name="Ellipszis 4">
            <a:extLst>
              <a:ext uri="{FF2B5EF4-FFF2-40B4-BE49-F238E27FC236}">
                <a16:creationId xmlns:a16="http://schemas.microsoft.com/office/drawing/2014/main" id="{CAF3BEB1-A1F6-4D1D-8F47-D942DA9D73A1}"/>
              </a:ext>
            </a:extLst>
          </p:cNvPr>
          <p:cNvSpPr/>
          <p:nvPr/>
        </p:nvSpPr>
        <p:spPr>
          <a:xfrm>
            <a:off x="1739723" y="181846"/>
            <a:ext cx="2879574" cy="18676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6" name="Ellipszis 5">
            <a:extLst>
              <a:ext uri="{FF2B5EF4-FFF2-40B4-BE49-F238E27FC236}">
                <a16:creationId xmlns:a16="http://schemas.microsoft.com/office/drawing/2014/main" id="{7DFF4F0C-1B9C-4346-82C1-9386359358D1}"/>
              </a:ext>
            </a:extLst>
          </p:cNvPr>
          <p:cNvSpPr/>
          <p:nvPr/>
        </p:nvSpPr>
        <p:spPr>
          <a:xfrm>
            <a:off x="7703820" y="181846"/>
            <a:ext cx="2879574" cy="18676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7714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B5FD71-F256-4979-A517-E57B08688FC9}"/>
              </a:ext>
            </a:extLst>
          </p:cNvPr>
          <p:cNvSpPr>
            <a:spLocks noGrp="1"/>
          </p:cNvSpPr>
          <p:nvPr>
            <p:ph type="title"/>
          </p:nvPr>
        </p:nvSpPr>
        <p:spPr>
          <a:xfrm>
            <a:off x="1097280" y="425669"/>
            <a:ext cx="10058400" cy="1311691"/>
          </a:xfrm>
        </p:spPr>
        <p:txBody>
          <a:bodyPr>
            <a:normAutofit/>
          </a:bodyPr>
          <a:lstStyle/>
          <a:p>
            <a:pPr algn="ctr"/>
            <a:r>
              <a:rPr lang="hu-HU" sz="4400" dirty="0">
                <a:solidFill>
                  <a:schemeClr val="tx1"/>
                </a:solidFill>
              </a:rPr>
              <a:t>A Biblia olvasásában segítségedre lehet az alábbi oldal:</a:t>
            </a:r>
          </a:p>
        </p:txBody>
      </p:sp>
      <p:pic>
        <p:nvPicPr>
          <p:cNvPr id="5" name="Tartalom helye 4">
            <a:extLst>
              <a:ext uri="{FF2B5EF4-FFF2-40B4-BE49-F238E27FC236}">
                <a16:creationId xmlns:a16="http://schemas.microsoft.com/office/drawing/2014/main" id="{9A995504-7829-4271-B028-3B885865A2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594" y="2305208"/>
            <a:ext cx="7414185" cy="3638392"/>
          </a:xfrm>
        </p:spPr>
      </p:pic>
      <p:sp>
        <p:nvSpPr>
          <p:cNvPr id="6" name="Téglalap 5">
            <a:extLst>
              <a:ext uri="{FF2B5EF4-FFF2-40B4-BE49-F238E27FC236}">
                <a16:creationId xmlns:a16="http://schemas.microsoft.com/office/drawing/2014/main" id="{3CDCD852-D428-42FA-8B53-5A1DBAA99C51}"/>
              </a:ext>
            </a:extLst>
          </p:cNvPr>
          <p:cNvSpPr/>
          <p:nvPr/>
        </p:nvSpPr>
        <p:spPr>
          <a:xfrm>
            <a:off x="8119492" y="3156559"/>
            <a:ext cx="3755182" cy="851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hlinkClick r:id="rId3">
                  <a:extLst>
                    <a:ext uri="{A12FA001-AC4F-418D-AE19-62706E023703}">
                      <ahyp:hlinkClr xmlns="" xmlns:ahyp="http://schemas.microsoft.com/office/drawing/2018/hyperlinkcolor" val="tx"/>
                    </a:ext>
                  </a:extLst>
                </a:hlinkClick>
              </a:rPr>
              <a:t>abibliamindenkie.hu</a:t>
            </a:r>
            <a:endParaRPr lang="hu-HU" sz="2400" b="1" dirty="0">
              <a:solidFill>
                <a:schemeClr val="bg1"/>
              </a:solidFill>
            </a:endParaRPr>
          </a:p>
        </p:txBody>
      </p:sp>
      <p:pic>
        <p:nvPicPr>
          <p:cNvPr id="7" name="Kép 6">
            <a:extLst>
              <a:ext uri="{FF2B5EF4-FFF2-40B4-BE49-F238E27FC236}">
                <a16:creationId xmlns:a16="http://schemas.microsoft.com/office/drawing/2014/main" id="{02E235ED-8D2C-447A-BE43-4937A03926FB}"/>
              </a:ext>
            </a:extLst>
          </p:cNvPr>
          <p:cNvPicPr>
            <a:picLocks noChangeAspect="1"/>
          </p:cNvPicPr>
          <p:nvPr/>
        </p:nvPicPr>
        <p:blipFill>
          <a:blip r:embed="rId4"/>
          <a:stretch>
            <a:fillRect/>
          </a:stretch>
        </p:blipFill>
        <p:spPr>
          <a:xfrm>
            <a:off x="10817016" y="5490000"/>
            <a:ext cx="1374984" cy="1368000"/>
          </a:xfrm>
          <a:prstGeom prst="rect">
            <a:avLst/>
          </a:prstGeom>
        </p:spPr>
      </p:pic>
    </p:spTree>
    <p:extLst>
      <p:ext uri="{BB962C8B-B14F-4D97-AF65-F5344CB8AC3E}">
        <p14:creationId xmlns:p14="http://schemas.microsoft.com/office/powerpoint/2010/main" val="2097900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27DD913-20CC-496D-BA77-DA4EDDC1FE8D}"/>
              </a:ext>
            </a:extLst>
          </p:cNvPr>
          <p:cNvSpPr>
            <a:spLocks noGrp="1"/>
          </p:cNvSpPr>
          <p:nvPr>
            <p:ph type="title"/>
          </p:nvPr>
        </p:nvSpPr>
        <p:spPr>
          <a:xfrm>
            <a:off x="1097280" y="286603"/>
            <a:ext cx="10777394" cy="1450757"/>
          </a:xfrm>
          <a:solidFill>
            <a:schemeClr val="accent1">
              <a:lumMod val="50000"/>
            </a:schemeClr>
          </a:solidFill>
        </p:spPr>
        <p:txBody>
          <a:bodyPr>
            <a:noAutofit/>
          </a:bodyPr>
          <a:lstStyle/>
          <a:p>
            <a:pPr algn="ctr"/>
            <a:r>
              <a:rPr lang="hu-HU" sz="3600" dirty="0">
                <a:solidFill>
                  <a:schemeClr val="bg1"/>
                </a:solidFill>
              </a:rPr>
              <a:t>A </a:t>
            </a:r>
            <a:r>
              <a:rPr lang="hu-HU" sz="3600" dirty="0" err="1">
                <a:solidFill>
                  <a:schemeClr val="bg1"/>
                </a:solidFill>
              </a:rPr>
              <a:t>Bibolka</a:t>
            </a:r>
            <a:r>
              <a:rPr lang="hu-HU" sz="3600" dirty="0">
                <a:solidFill>
                  <a:schemeClr val="bg1"/>
                </a:solidFill>
              </a:rPr>
              <a:t> alkalmazás segítségével Bibliát is tudsz olvasni és eléred a Bibliaolvasó kalauz magyarázatait:</a:t>
            </a:r>
          </a:p>
        </p:txBody>
      </p:sp>
      <p:pic>
        <p:nvPicPr>
          <p:cNvPr id="5" name="Tartalom helye 4" descr="A képen szöveg látható&#10;&#10;Automatikusan generált leírás">
            <a:extLst>
              <a:ext uri="{FF2B5EF4-FFF2-40B4-BE49-F238E27FC236}">
                <a16:creationId xmlns:a16="http://schemas.microsoft.com/office/drawing/2014/main" id="{DB5A2F1C-EC4B-46A5-B172-49E0C877F8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932" y="2369470"/>
            <a:ext cx="1999305" cy="3173573"/>
          </a:xfrm>
        </p:spPr>
      </p:pic>
      <p:pic>
        <p:nvPicPr>
          <p:cNvPr id="7" name="Kép 6" descr="A képen szöveg, képernyőkép, monitor, képernyő látható&#10;&#10;Automatikusan generált leírás">
            <a:extLst>
              <a:ext uri="{FF2B5EF4-FFF2-40B4-BE49-F238E27FC236}">
                <a16:creationId xmlns:a16="http://schemas.microsoft.com/office/drawing/2014/main" id="{DBC0766C-C22E-4F1A-B4DB-AFB4C5A4A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847" y="2369470"/>
            <a:ext cx="1999305" cy="3197086"/>
          </a:xfrm>
          <a:prstGeom prst="rect">
            <a:avLst/>
          </a:prstGeom>
        </p:spPr>
      </p:pic>
      <p:pic>
        <p:nvPicPr>
          <p:cNvPr id="9" name="Kép 8" descr="A képen szöveg, vektorgrafika látható&#10;&#10;Automatikusan generált leírás">
            <a:extLst>
              <a:ext uri="{FF2B5EF4-FFF2-40B4-BE49-F238E27FC236}">
                <a16:creationId xmlns:a16="http://schemas.microsoft.com/office/drawing/2014/main" id="{06D84008-C60F-48F0-BE1A-345D5195E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94" y="2533773"/>
            <a:ext cx="2158730" cy="2158730"/>
          </a:xfrm>
          <a:prstGeom prst="rect">
            <a:avLst/>
          </a:prstGeom>
        </p:spPr>
      </p:pic>
      <p:pic>
        <p:nvPicPr>
          <p:cNvPr id="11" name="Kép 10">
            <a:extLst>
              <a:ext uri="{FF2B5EF4-FFF2-40B4-BE49-F238E27FC236}">
                <a16:creationId xmlns:a16="http://schemas.microsoft.com/office/drawing/2014/main" id="{10EE670D-EE21-414F-AF68-02E58E09D2CC}"/>
              </a:ext>
            </a:extLst>
          </p:cNvPr>
          <p:cNvPicPr>
            <a:picLocks noChangeAspect="1"/>
          </p:cNvPicPr>
          <p:nvPr/>
        </p:nvPicPr>
        <p:blipFill>
          <a:blip r:embed="rId5"/>
          <a:stretch>
            <a:fillRect/>
          </a:stretch>
        </p:blipFill>
        <p:spPr>
          <a:xfrm>
            <a:off x="10817016" y="5490000"/>
            <a:ext cx="1374984" cy="1368000"/>
          </a:xfrm>
          <a:prstGeom prst="rect">
            <a:avLst/>
          </a:prstGeom>
        </p:spPr>
      </p:pic>
      <p:sp>
        <p:nvSpPr>
          <p:cNvPr id="3" name="Téglalap 2"/>
          <p:cNvSpPr/>
          <p:nvPr/>
        </p:nvSpPr>
        <p:spPr>
          <a:xfrm>
            <a:off x="7961099" y="2274851"/>
            <a:ext cx="3236976" cy="1477328"/>
          </a:xfrm>
          <a:prstGeom prst="rect">
            <a:avLst/>
          </a:prstGeom>
          <a:solidFill>
            <a:schemeClr val="accent1">
              <a:lumMod val="20000"/>
              <a:lumOff val="80000"/>
            </a:schemeClr>
          </a:solidFill>
        </p:spPr>
        <p:txBody>
          <a:bodyPr wrap="square">
            <a:spAutoFit/>
          </a:bodyPr>
          <a:lstStyle/>
          <a:p>
            <a:r>
              <a:rPr lang="hu-HU" dirty="0" smtClean="0">
                <a:hlinkClick r:id="rId6"/>
              </a:rPr>
              <a:t>Ide kattintva tölthető le a telefonodra a </a:t>
            </a:r>
            <a:r>
              <a:rPr lang="hu-HU" dirty="0" err="1" smtClean="0">
                <a:hlinkClick r:id="rId6"/>
              </a:rPr>
              <a:t>Bibolka</a:t>
            </a:r>
            <a:r>
              <a:rPr lang="hu-HU" dirty="0" smtClean="0">
                <a:hlinkClick r:id="rId6"/>
              </a:rPr>
              <a:t> alkalmazás </a:t>
            </a:r>
            <a:r>
              <a:rPr lang="hu-HU" dirty="0" err="1" smtClean="0">
                <a:hlinkClick r:id="rId6"/>
              </a:rPr>
              <a:t>android</a:t>
            </a:r>
            <a:r>
              <a:rPr lang="hu-HU" dirty="0" smtClean="0">
                <a:hlinkClick r:id="rId6"/>
              </a:rPr>
              <a:t> rendszerre!</a:t>
            </a:r>
          </a:p>
          <a:p>
            <a:endParaRPr lang="hu-HU" dirty="0"/>
          </a:p>
        </p:txBody>
      </p:sp>
      <p:sp>
        <p:nvSpPr>
          <p:cNvPr id="4" name="Téglalap 3"/>
          <p:cNvSpPr/>
          <p:nvPr/>
        </p:nvSpPr>
        <p:spPr>
          <a:xfrm>
            <a:off x="7961099" y="4175371"/>
            <a:ext cx="3799275" cy="1200329"/>
          </a:xfrm>
          <a:prstGeom prst="rect">
            <a:avLst/>
          </a:prstGeom>
          <a:solidFill>
            <a:schemeClr val="accent5">
              <a:lumMod val="20000"/>
              <a:lumOff val="80000"/>
            </a:schemeClr>
          </a:solidFill>
        </p:spPr>
        <p:txBody>
          <a:bodyPr wrap="square">
            <a:spAutoFit/>
          </a:bodyPr>
          <a:lstStyle/>
          <a:p>
            <a:r>
              <a:rPr lang="hu-HU" dirty="0" smtClean="0">
                <a:hlinkClick r:id="rId7"/>
              </a:rPr>
              <a:t>Ide kattintva tölthető le a telefonodra a </a:t>
            </a:r>
            <a:r>
              <a:rPr lang="hu-HU" dirty="0" err="1" smtClean="0">
                <a:hlinkClick r:id="rId7"/>
              </a:rPr>
              <a:t>Bibolka</a:t>
            </a:r>
            <a:r>
              <a:rPr lang="hu-HU" dirty="0" smtClean="0">
                <a:hlinkClick r:id="rId7"/>
              </a:rPr>
              <a:t> alkalmazás IOS rendszerre!</a:t>
            </a:r>
          </a:p>
          <a:p>
            <a:endParaRPr lang="hu-HU" dirty="0"/>
          </a:p>
        </p:txBody>
      </p:sp>
    </p:spTree>
    <p:extLst>
      <p:ext uri="{BB962C8B-B14F-4D97-AF65-F5344CB8AC3E}">
        <p14:creationId xmlns:p14="http://schemas.microsoft.com/office/powerpoint/2010/main" val="595531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B9B80E-2A4F-4526-B450-77F387A6204B}"/>
              </a:ext>
            </a:extLst>
          </p:cNvPr>
          <p:cNvSpPr>
            <a:spLocks noGrp="1"/>
          </p:cNvSpPr>
          <p:nvPr>
            <p:ph type="title"/>
          </p:nvPr>
        </p:nvSpPr>
        <p:spPr/>
        <p:txBody>
          <a:bodyPr>
            <a:normAutofit fontScale="90000"/>
          </a:bodyPr>
          <a:lstStyle/>
          <a:p>
            <a:pPr algn="ctr"/>
            <a:r>
              <a:rPr lang="hu-HU" b="1" dirty="0">
                <a:solidFill>
                  <a:schemeClr val="tx1"/>
                </a:solidFill>
              </a:rPr>
              <a:t>Csupa hasznos tanácsot találsz a bibliaolvasásról az alábbi videóban!</a:t>
            </a:r>
          </a:p>
        </p:txBody>
      </p:sp>
      <p:pic>
        <p:nvPicPr>
          <p:cNvPr id="5" name="Tartalom helye 4">
            <a:extLst>
              <a:ext uri="{FF2B5EF4-FFF2-40B4-BE49-F238E27FC236}">
                <a16:creationId xmlns:a16="http://schemas.microsoft.com/office/drawing/2014/main" id="{FAEDBAC6-BBBD-47A5-B163-6EE6169B90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0775" y="1895015"/>
            <a:ext cx="6034087" cy="4022725"/>
          </a:xfrm>
        </p:spPr>
      </p:pic>
      <p:sp>
        <p:nvSpPr>
          <p:cNvPr id="7" name="Ellipszis 6">
            <a:extLst>
              <a:ext uri="{FF2B5EF4-FFF2-40B4-BE49-F238E27FC236}">
                <a16:creationId xmlns:a16="http://schemas.microsoft.com/office/drawing/2014/main" id="{292682D7-F007-49FB-8CF9-759469F40B34}"/>
              </a:ext>
            </a:extLst>
          </p:cNvPr>
          <p:cNvSpPr/>
          <p:nvPr/>
        </p:nvSpPr>
        <p:spPr>
          <a:xfrm>
            <a:off x="7746385" y="2676193"/>
            <a:ext cx="3778208" cy="2236077"/>
          </a:xfrm>
          <a:prstGeom prst="ellipse">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b="1" dirty="0">
                <a:solidFill>
                  <a:schemeClr val="bg1"/>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Kattints ide és nézd meg!</a:t>
            </a:r>
            <a:endParaRPr lang="hu-HU" sz="2800" b="1" dirty="0">
              <a:solidFill>
                <a:schemeClr val="bg1"/>
              </a:solidFill>
              <a:latin typeface="Arial" panose="020B0604020202020204" pitchFamily="34" charset="0"/>
              <a:cs typeface="Arial" panose="020B0604020202020204" pitchFamily="34" charset="0"/>
            </a:endParaRPr>
          </a:p>
        </p:txBody>
      </p:sp>
      <p:pic>
        <p:nvPicPr>
          <p:cNvPr id="9" name="Kép 8">
            <a:extLst>
              <a:ext uri="{FF2B5EF4-FFF2-40B4-BE49-F238E27FC236}">
                <a16:creationId xmlns:a16="http://schemas.microsoft.com/office/drawing/2014/main" id="{C6D3CEA3-0045-4358-A62A-657FCE6DF7E7}"/>
              </a:ext>
            </a:extLst>
          </p:cNvPr>
          <p:cNvPicPr>
            <a:picLocks noChangeAspect="1"/>
          </p:cNvPicPr>
          <p:nvPr/>
        </p:nvPicPr>
        <p:blipFill>
          <a:blip r:embed="rId4"/>
          <a:stretch>
            <a:fillRect/>
          </a:stretch>
        </p:blipFill>
        <p:spPr>
          <a:xfrm>
            <a:off x="10837101" y="5490000"/>
            <a:ext cx="1374984" cy="1368000"/>
          </a:xfrm>
          <a:prstGeom prst="rect">
            <a:avLst/>
          </a:prstGeom>
        </p:spPr>
      </p:pic>
    </p:spTree>
    <p:extLst>
      <p:ext uri="{BB962C8B-B14F-4D97-AF65-F5344CB8AC3E}">
        <p14:creationId xmlns:p14="http://schemas.microsoft.com/office/powerpoint/2010/main" val="763536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21CC1A42-ACA5-48DE-B819-B1589CF87025}"/>
              </a:ext>
            </a:extLst>
          </p:cNvPr>
          <p:cNvSpPr txBox="1"/>
          <p:nvPr/>
        </p:nvSpPr>
        <p:spPr>
          <a:xfrm>
            <a:off x="4877597" y="2047713"/>
            <a:ext cx="6048738" cy="3477875"/>
          </a:xfrm>
          <a:prstGeom prst="rect">
            <a:avLst/>
          </a:prstGeom>
          <a:noFill/>
        </p:spPr>
        <p:txBody>
          <a:bodyPr wrap="square" rtlCol="0">
            <a:spAutoFit/>
          </a:bodyPr>
          <a:lstStyle/>
          <a:p>
            <a:r>
              <a:rPr lang="hu-HU" sz="2000" dirty="0"/>
              <a:t>1. „Szólj, szólj hozzám, Uram, mert szolgád hallja </a:t>
            </a:r>
            <a:r>
              <a:rPr lang="hu-HU" sz="2000" dirty="0" err="1"/>
              <a:t>szódat</a:t>
            </a:r>
            <a:r>
              <a:rPr lang="hu-HU" sz="2000" dirty="0"/>
              <a:t>!”</a:t>
            </a:r>
            <a:br>
              <a:rPr lang="hu-HU" sz="2000" dirty="0"/>
            </a:br>
            <a:r>
              <a:rPr lang="hu-HU" sz="2000" dirty="0"/>
              <a:t>Így mondom, mert magam rég annak érezem.</a:t>
            </a:r>
            <a:br>
              <a:rPr lang="hu-HU" sz="2000" dirty="0"/>
            </a:br>
            <a:r>
              <a:rPr lang="hu-HU" sz="2000" dirty="0"/>
              <a:t>Hadd járjak </a:t>
            </a:r>
            <a:r>
              <a:rPr lang="hu-HU" sz="2000" dirty="0" err="1"/>
              <a:t>útadon</a:t>
            </a:r>
            <a:r>
              <a:rPr lang="hu-HU" sz="2000" dirty="0"/>
              <a:t>, hadd várjam égi jódat</a:t>
            </a:r>
            <a:br>
              <a:rPr lang="hu-HU" sz="2000" dirty="0"/>
            </a:br>
            <a:r>
              <a:rPr lang="hu-HU" sz="2000" dirty="0"/>
              <a:t>Hű szívvel szüntelen, hű szívvel szüntelen.</a:t>
            </a:r>
          </a:p>
          <a:p>
            <a:pPr marL="457200" indent="-457200">
              <a:buAutoNum type="arabicPeriod"/>
            </a:pPr>
            <a:endParaRPr lang="hu-HU" sz="2000" dirty="0"/>
          </a:p>
          <a:p>
            <a:r>
              <a:rPr lang="hu-HU" sz="2000" dirty="0"/>
              <a:t>2. Adj lelkedből erőt, hogy értsem és szeressem</a:t>
            </a:r>
            <a:br>
              <a:rPr lang="hu-HU" sz="2000" dirty="0"/>
            </a:br>
            <a:r>
              <a:rPr lang="hu-HU" sz="2000" dirty="0"/>
              <a:t>Elrendelt utamat s minden parancsodat.</a:t>
            </a:r>
            <a:br>
              <a:rPr lang="hu-HU" sz="2000" dirty="0"/>
            </a:br>
            <a:r>
              <a:rPr lang="hu-HU" sz="2000" dirty="0"/>
              <a:t>Egy vágyat hagyj nekem: hogy halljam és kövessem</a:t>
            </a:r>
            <a:br>
              <a:rPr lang="hu-HU" sz="2000" dirty="0"/>
            </a:br>
            <a:r>
              <a:rPr lang="hu-HU" sz="2000" dirty="0"/>
              <a:t>Szent igazságodat, szent igazságodat.</a:t>
            </a:r>
          </a:p>
        </p:txBody>
      </p:sp>
      <p:sp>
        <p:nvSpPr>
          <p:cNvPr id="3" name="Szövegdoboz 2">
            <a:extLst>
              <a:ext uri="{FF2B5EF4-FFF2-40B4-BE49-F238E27FC236}">
                <a16:creationId xmlns:a16="http://schemas.microsoft.com/office/drawing/2014/main" id="{ED39ACB7-CA09-410A-AD94-8BAEBBBEA5B8}"/>
              </a:ext>
            </a:extLst>
          </p:cNvPr>
          <p:cNvSpPr txBox="1"/>
          <p:nvPr/>
        </p:nvSpPr>
        <p:spPr>
          <a:xfrm>
            <a:off x="3212400" y="809192"/>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Énekeljünk</a:t>
            </a:r>
          </a:p>
        </p:txBody>
      </p:sp>
      <p:sp>
        <p:nvSpPr>
          <p:cNvPr id="2" name="Szövegdoboz 1">
            <a:extLst>
              <a:ext uri="{FF2B5EF4-FFF2-40B4-BE49-F238E27FC236}">
                <a16:creationId xmlns:a16="http://schemas.microsoft.com/office/drawing/2014/main" id="{6BC6F420-E8E9-4297-AF5A-07C977EE7F2B}"/>
              </a:ext>
            </a:extLst>
          </p:cNvPr>
          <p:cNvSpPr txBox="1"/>
          <p:nvPr/>
        </p:nvSpPr>
        <p:spPr>
          <a:xfrm>
            <a:off x="927462" y="5525588"/>
            <a:ext cx="2744205" cy="523220"/>
          </a:xfrm>
          <a:prstGeom prst="rect">
            <a:avLst/>
          </a:prstGeom>
          <a:solidFill>
            <a:srgbClr val="C00000"/>
          </a:solidFill>
        </p:spPr>
        <p:txBody>
          <a:bodyPr wrap="square" rtlCol="0">
            <a:spAutoFit/>
          </a:bodyPr>
          <a:lstStyle/>
          <a:p>
            <a:pPr algn="ctr"/>
            <a:r>
              <a:rPr lang="hu-HU" sz="2800" b="1" dirty="0">
                <a:solidFill>
                  <a:schemeClr val="bg1"/>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Kattints ide!</a:t>
            </a:r>
            <a:endParaRPr lang="hu-HU" sz="2800" b="1" dirty="0">
              <a:solidFill>
                <a:schemeClr val="bg1"/>
              </a:solidFill>
              <a:latin typeface="Arial" panose="020B0604020202020204" pitchFamily="34" charset="0"/>
              <a:cs typeface="Arial" panose="020B0604020202020204" pitchFamily="34" charset="0"/>
            </a:endParaRPr>
          </a:p>
        </p:txBody>
      </p:sp>
      <p:pic>
        <p:nvPicPr>
          <p:cNvPr id="6" name="Kép 5">
            <a:extLst>
              <a:ext uri="{FF2B5EF4-FFF2-40B4-BE49-F238E27FC236}">
                <a16:creationId xmlns:a16="http://schemas.microsoft.com/office/drawing/2014/main" id="{218F410C-D5C4-48F6-A3BB-DB5D8ECBF6DD}"/>
              </a:ext>
            </a:extLst>
          </p:cNvPr>
          <p:cNvPicPr>
            <a:picLocks noChangeAspect="1"/>
          </p:cNvPicPr>
          <p:nvPr/>
        </p:nvPicPr>
        <p:blipFill>
          <a:blip r:embed="rId3"/>
          <a:stretch>
            <a:fillRect/>
          </a:stretch>
        </p:blipFill>
        <p:spPr>
          <a:xfrm>
            <a:off x="11116234" y="5791520"/>
            <a:ext cx="1075765" cy="1066480"/>
          </a:xfrm>
          <a:prstGeom prst="rect">
            <a:avLst/>
          </a:prstGeom>
        </p:spPr>
      </p:pic>
      <p:pic>
        <p:nvPicPr>
          <p:cNvPr id="7" name="Kép 6" descr="A képen szöveg látható&#10;&#10;Automatikusan generált leírás">
            <a:extLst>
              <a:ext uri="{FF2B5EF4-FFF2-40B4-BE49-F238E27FC236}">
                <a16:creationId xmlns:a16="http://schemas.microsoft.com/office/drawing/2014/main" id="{70CDEB0A-AA79-4C40-B394-AE066115C9E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4856" y="2099180"/>
            <a:ext cx="3789776" cy="2844306"/>
          </a:xfrm>
          <a:prstGeom prst="rect">
            <a:avLst/>
          </a:prstGeom>
        </p:spPr>
      </p:pic>
    </p:spTree>
    <p:extLst>
      <p:ext uri="{BB962C8B-B14F-4D97-AF65-F5344CB8AC3E}">
        <p14:creationId xmlns:p14="http://schemas.microsoft.com/office/powerpoint/2010/main" val="1012830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C925E451-7AEE-43D6-B7F6-08E819FA4C27}"/>
              </a:ext>
            </a:extLst>
          </p:cNvPr>
          <p:cNvSpPr/>
          <p:nvPr/>
        </p:nvSpPr>
        <p:spPr>
          <a:xfrm>
            <a:off x="6096000" y="2650552"/>
            <a:ext cx="5901317" cy="2246769"/>
          </a:xfrm>
          <a:prstGeom prst="rect">
            <a:avLst/>
          </a:prstGeom>
          <a:solidFill>
            <a:schemeClr val="tx1">
              <a:lumMod val="65000"/>
              <a:lumOff val="35000"/>
            </a:schemeClr>
          </a:solidFill>
        </p:spPr>
        <p:txBody>
          <a:bodyPr wrap="square">
            <a:spAutoFit/>
          </a:bodyPr>
          <a:lstStyle/>
          <a:p>
            <a:pPr algn="ctr"/>
            <a:r>
              <a:rPr lang="hu-HU" sz="2800" dirty="0">
                <a:solidFill>
                  <a:schemeClr val="bg1"/>
                </a:solidFill>
                <a:latin typeface="+mj-lt"/>
                <a:cs typeface="Arial" panose="020B0604020202020204" pitchFamily="34" charset="0"/>
              </a:rPr>
              <a:t>„</a:t>
            </a:r>
            <a:r>
              <a:rPr lang="hu-HU" sz="2800" dirty="0">
                <a:solidFill>
                  <a:schemeClr val="bg1"/>
                </a:solidFill>
                <a:latin typeface="+mj-lt"/>
              </a:rPr>
              <a:t>A teljes Írás Istentől ihletett, és hasznos a tanításra, a feddésre, a megjobbításra, az igazságban való nevelésre</a:t>
            </a:r>
            <a:r>
              <a:rPr lang="hu-HU" sz="2800" dirty="0">
                <a:solidFill>
                  <a:schemeClr val="bg1"/>
                </a:solidFill>
                <a:latin typeface="+mj-lt"/>
                <a:cs typeface="Arial" panose="020B0604020202020204" pitchFamily="34" charset="0"/>
              </a:rPr>
              <a:t>” </a:t>
            </a:r>
          </a:p>
          <a:p>
            <a:pPr algn="ctr"/>
            <a:r>
              <a:rPr lang="hu-HU" sz="2800" dirty="0">
                <a:solidFill>
                  <a:schemeClr val="bg1"/>
                </a:solidFill>
                <a:latin typeface="+mj-lt"/>
                <a:cs typeface="Arial" panose="020B0604020202020204" pitchFamily="34" charset="0"/>
              </a:rPr>
              <a:t>2Tim 3,16</a:t>
            </a:r>
            <a:endParaRPr lang="hu-HU" sz="2800" b="0" i="0" dirty="0">
              <a:solidFill>
                <a:schemeClr val="bg1"/>
              </a:solidFill>
              <a:effectLst/>
              <a:latin typeface="+mj-lt"/>
              <a:cs typeface="Arial" panose="020B0604020202020204" pitchFamily="34" charset="0"/>
            </a:endParaRPr>
          </a:p>
        </p:txBody>
      </p:sp>
      <p:sp>
        <p:nvSpPr>
          <p:cNvPr id="5" name="Szövegdoboz 4">
            <a:extLst>
              <a:ext uri="{FF2B5EF4-FFF2-40B4-BE49-F238E27FC236}">
                <a16:creationId xmlns:a16="http://schemas.microsoft.com/office/drawing/2014/main" id="{8A9AD928-9035-483D-AC29-29DF282088E1}"/>
              </a:ext>
            </a:extLst>
          </p:cNvPr>
          <p:cNvSpPr txBox="1"/>
          <p:nvPr/>
        </p:nvSpPr>
        <p:spPr>
          <a:xfrm>
            <a:off x="3441727" y="628891"/>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Aranymondás</a:t>
            </a:r>
          </a:p>
        </p:txBody>
      </p:sp>
      <p:pic>
        <p:nvPicPr>
          <p:cNvPr id="6" name="Kép 5" descr="A képen napnyugta, kültéri, természet, nap látható&#10;&#10;Automatikusan generált leírás">
            <a:extLst>
              <a:ext uri="{FF2B5EF4-FFF2-40B4-BE49-F238E27FC236}">
                <a16:creationId xmlns:a16="http://schemas.microsoft.com/office/drawing/2014/main" id="{36839E21-E08D-4511-84EB-30E0CD34B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83" y="2086881"/>
            <a:ext cx="5699168" cy="3046988"/>
          </a:xfrm>
          <a:prstGeom prst="rect">
            <a:avLst/>
          </a:prstGeom>
        </p:spPr>
      </p:pic>
    </p:spTree>
    <p:extLst>
      <p:ext uri="{BB962C8B-B14F-4D97-AF65-F5344CB8AC3E}">
        <p14:creationId xmlns:p14="http://schemas.microsoft.com/office/powerpoint/2010/main" val="25912113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13707" y="256060"/>
            <a:ext cx="10564586" cy="5375750"/>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tied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1382486" y="5130603"/>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1593397" y="5190097"/>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4665436" y="5130603"/>
            <a:ext cx="6096000" cy="646331"/>
          </a:xfrm>
          <a:prstGeom prst="rect">
            <a:avLst/>
          </a:prstGeom>
          <a:ln w="50800">
            <a:noFill/>
          </a:ln>
        </p:spPr>
        <p:txBody>
          <a:bodyPr>
            <a:spAutoFit/>
          </a:bodyPr>
          <a:lstStyle/>
          <a:p>
            <a:pPr lvl="0" algn="ctr">
              <a:defRPr/>
            </a:pPr>
            <a:r>
              <a:rPr lang="hu-HU" dirty="0">
                <a:latin typeface="+mj-lt"/>
                <a:cs typeface="Times New Roman" panose="02020603050405020304" pitchFamily="18" charset="0"/>
              </a:rPr>
              <a:t>Források: tabla.hu</a:t>
            </a:r>
            <a:r>
              <a:rPr lang="hu-HU">
                <a:latin typeface="+mj-lt"/>
                <a:cs typeface="Times New Roman" panose="02020603050405020304" pitchFamily="18" charset="0"/>
              </a:rPr>
              <a:t>; </a:t>
            </a:r>
            <a:r>
              <a:rPr lang="hu-HU" smtClean="0">
                <a:latin typeface="+mj-lt"/>
                <a:cs typeface="Times New Roman" panose="02020603050405020304" pitchFamily="18" charset="0"/>
              </a:rPr>
              <a:t>pixabay.com; </a:t>
            </a:r>
            <a:r>
              <a:rPr lang="hu-HU" dirty="0">
                <a:latin typeface="+mj-lt"/>
                <a:cs typeface="Times New Roman" panose="02020603050405020304" pitchFamily="18" charset="0"/>
              </a:rPr>
              <a:t>abibliamindenkie.hu; kalvinkiado.hu</a:t>
            </a:r>
            <a:endParaRPr kumimoji="0" lang="hu-HU" b="0" i="0" u="none" strike="noStrike" kern="1200" cap="none" spc="0" normalizeH="0" baseline="0" noProof="0" dirty="0">
              <a:ln>
                <a:noFill/>
              </a:ln>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799455" y="178467"/>
            <a:ext cx="4804230" cy="4832092"/>
          </a:xfrm>
          <a:prstGeom prst="rect">
            <a:avLst/>
          </a:prstGeom>
          <a:solidFill>
            <a:schemeClr val="tx2">
              <a:lumMod val="75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588317" y="1964813"/>
            <a:ext cx="5302293" cy="41264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tied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BAECC2-D08F-4AA0-9A0A-E656EE6035B1}"/>
              </a:ext>
            </a:extLst>
          </p:cNvPr>
          <p:cNvSpPr>
            <a:spLocks noGrp="1"/>
          </p:cNvSpPr>
          <p:nvPr>
            <p:ph type="title"/>
          </p:nvPr>
        </p:nvSpPr>
        <p:spPr>
          <a:xfrm>
            <a:off x="1217112" y="553945"/>
            <a:ext cx="10058400" cy="925864"/>
          </a:xfrm>
        </p:spPr>
        <p:txBody>
          <a:bodyPr/>
          <a:lstStyle/>
          <a:p>
            <a:pPr algn="ctr"/>
            <a:r>
              <a:rPr lang="hu-HU" dirty="0">
                <a:solidFill>
                  <a:schemeClr val="tx1"/>
                </a:solidFill>
              </a:rPr>
              <a:t>Ismered az útjelző táblákat?</a:t>
            </a:r>
          </a:p>
        </p:txBody>
      </p:sp>
      <p:pic>
        <p:nvPicPr>
          <p:cNvPr id="9" name="Kép 8" descr="A képen szöveg, clipart látható&#10;&#10;Automatikusan generált leírás">
            <a:extLst>
              <a:ext uri="{FF2B5EF4-FFF2-40B4-BE49-F238E27FC236}">
                <a16:creationId xmlns:a16="http://schemas.microsoft.com/office/drawing/2014/main" id="{8F4EC4BE-7229-43E9-B69B-03D510285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063" y="3983418"/>
            <a:ext cx="1857705" cy="1857705"/>
          </a:xfrm>
          <a:prstGeom prst="rect">
            <a:avLst/>
          </a:prstGeom>
        </p:spPr>
      </p:pic>
      <p:pic>
        <p:nvPicPr>
          <p:cNvPr id="13" name="Kép 12" descr="A képen szöveg, clipart látható&#10;&#10;Automatikusan generált leírás">
            <a:extLst>
              <a:ext uri="{FF2B5EF4-FFF2-40B4-BE49-F238E27FC236}">
                <a16:creationId xmlns:a16="http://schemas.microsoft.com/office/drawing/2014/main" id="{FB43D723-2B1B-4512-910C-050B630AD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88" y="3983418"/>
            <a:ext cx="1857705" cy="1857705"/>
          </a:xfrm>
          <a:prstGeom prst="rect">
            <a:avLst/>
          </a:prstGeom>
        </p:spPr>
      </p:pic>
      <p:sp>
        <p:nvSpPr>
          <p:cNvPr id="14" name="Ellipszis 13">
            <a:extLst>
              <a:ext uri="{FF2B5EF4-FFF2-40B4-BE49-F238E27FC236}">
                <a16:creationId xmlns:a16="http://schemas.microsoft.com/office/drawing/2014/main" id="{5EDE8794-C839-4BA5-B3E5-EC80BA40B18A}"/>
              </a:ext>
            </a:extLst>
          </p:cNvPr>
          <p:cNvSpPr/>
          <p:nvPr/>
        </p:nvSpPr>
        <p:spPr>
          <a:xfrm>
            <a:off x="7746385" y="2676193"/>
            <a:ext cx="3778208" cy="223607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Kattints ide és töltsd ki ezt a tesztet!</a:t>
            </a:r>
            <a:endParaRPr lang="hu-HU" sz="2400" b="1" dirty="0">
              <a:solidFill>
                <a:schemeClr val="bg1"/>
              </a:solidFill>
              <a:latin typeface="Arial" panose="020B0604020202020204" pitchFamily="34" charset="0"/>
              <a:cs typeface="Arial" panose="020B0604020202020204" pitchFamily="34" charset="0"/>
            </a:endParaRPr>
          </a:p>
        </p:txBody>
      </p:sp>
      <p:pic>
        <p:nvPicPr>
          <p:cNvPr id="16" name="Kép 15">
            <a:extLst>
              <a:ext uri="{FF2B5EF4-FFF2-40B4-BE49-F238E27FC236}">
                <a16:creationId xmlns:a16="http://schemas.microsoft.com/office/drawing/2014/main" id="{68030DFF-0EAD-4DD4-A79D-04D099BDF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6828" y="1898140"/>
            <a:ext cx="2286000" cy="2286000"/>
          </a:xfrm>
          <a:prstGeom prst="rect">
            <a:avLst/>
          </a:prstGeom>
        </p:spPr>
      </p:pic>
      <p:pic>
        <p:nvPicPr>
          <p:cNvPr id="19" name="Kép 18">
            <a:extLst>
              <a:ext uri="{FF2B5EF4-FFF2-40B4-BE49-F238E27FC236}">
                <a16:creationId xmlns:a16="http://schemas.microsoft.com/office/drawing/2014/main" id="{6F2819D2-8909-4103-BE62-BBB57E702172}"/>
              </a:ext>
            </a:extLst>
          </p:cNvPr>
          <p:cNvPicPr>
            <a:picLocks noChangeAspect="1"/>
          </p:cNvPicPr>
          <p:nvPr/>
        </p:nvPicPr>
        <p:blipFill>
          <a:blip r:embed="rId6"/>
          <a:stretch>
            <a:fillRect/>
          </a:stretch>
        </p:blipFill>
        <p:spPr>
          <a:xfrm>
            <a:off x="10750367" y="5424312"/>
            <a:ext cx="1389081" cy="1368000"/>
          </a:xfrm>
          <a:prstGeom prst="rect">
            <a:avLst/>
          </a:prstGeom>
        </p:spPr>
      </p:pic>
    </p:spTree>
    <p:extLst>
      <p:ext uri="{BB962C8B-B14F-4D97-AF65-F5344CB8AC3E}">
        <p14:creationId xmlns:p14="http://schemas.microsoft.com/office/powerpoint/2010/main" val="34895487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1D2FE24-1715-437C-AD91-85C7AE97FD1F}"/>
              </a:ext>
            </a:extLst>
          </p:cNvPr>
          <p:cNvSpPr>
            <a:spLocks noGrp="1"/>
          </p:cNvSpPr>
          <p:nvPr>
            <p:ph type="title"/>
          </p:nvPr>
        </p:nvSpPr>
        <p:spPr>
          <a:xfrm>
            <a:off x="1133240" y="327933"/>
            <a:ext cx="10058400" cy="1000787"/>
          </a:xfrm>
        </p:spPr>
        <p:txBody>
          <a:bodyPr>
            <a:normAutofit fontScale="90000"/>
          </a:bodyPr>
          <a:lstStyle/>
          <a:p>
            <a:pPr algn="ctr"/>
            <a:r>
              <a:rPr lang="hu-HU" b="1" dirty="0"/>
              <a:t>  Hogyan mutat utat Isten?</a:t>
            </a:r>
            <a:br>
              <a:rPr lang="hu-HU" b="1" dirty="0"/>
            </a:br>
            <a:endParaRPr lang="hu-HU" dirty="0"/>
          </a:p>
        </p:txBody>
      </p:sp>
      <p:pic>
        <p:nvPicPr>
          <p:cNvPr id="7" name="Kép 6" descr="A képen égbolt, fű, út, kültéri látható&#10;&#10;Automatikusan generált leírás">
            <a:extLst>
              <a:ext uri="{FF2B5EF4-FFF2-40B4-BE49-F238E27FC236}">
                <a16:creationId xmlns:a16="http://schemas.microsoft.com/office/drawing/2014/main" id="{F404E515-4361-421B-BF9A-4C1681567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92" y="1003358"/>
            <a:ext cx="11368416" cy="4851283"/>
          </a:xfrm>
          <a:prstGeom prst="rect">
            <a:avLst/>
          </a:prstGeom>
        </p:spPr>
      </p:pic>
      <p:sp>
        <p:nvSpPr>
          <p:cNvPr id="3" name="Tartalom helye 2">
            <a:extLst>
              <a:ext uri="{FF2B5EF4-FFF2-40B4-BE49-F238E27FC236}">
                <a16:creationId xmlns:a16="http://schemas.microsoft.com/office/drawing/2014/main" id="{A0E31CAD-86FD-4C7A-ADA8-87C5499256DA}"/>
              </a:ext>
            </a:extLst>
          </p:cNvPr>
          <p:cNvSpPr>
            <a:spLocks noGrp="1"/>
          </p:cNvSpPr>
          <p:nvPr>
            <p:ph idx="1"/>
          </p:nvPr>
        </p:nvSpPr>
        <p:spPr>
          <a:xfrm>
            <a:off x="411792" y="1000205"/>
            <a:ext cx="3662610" cy="3358853"/>
          </a:xfrm>
          <a:solidFill>
            <a:schemeClr val="accent4">
              <a:lumMod val="75000"/>
            </a:schemeClr>
          </a:solidFill>
        </p:spPr>
        <p:txBody>
          <a:bodyPr>
            <a:noAutofit/>
          </a:bodyPr>
          <a:lstStyle/>
          <a:p>
            <a:pPr algn="ctr"/>
            <a:r>
              <a:rPr lang="hu-HU" dirty="0">
                <a:solidFill>
                  <a:schemeClr val="bg1"/>
                </a:solidFill>
              </a:rPr>
              <a:t>Időszakonként jól mennek a dolgaink, rendben van az életünk. Aztán előfordul, hogy történik hirtelen valami, amivel nem tudunk mit kezdeni. Vagy éppen sok kérdésünk lesz: az életről, a világról, saját magunkról. Ilyenkor jó lenne, ha volna egy egyértelmű használati útmutató az élethez, az iskolához, a barátokhoz és saját magunkhoz.</a:t>
            </a:r>
          </a:p>
        </p:txBody>
      </p:sp>
      <p:sp>
        <p:nvSpPr>
          <p:cNvPr id="4" name="Tartalom helye 2">
            <a:extLst>
              <a:ext uri="{FF2B5EF4-FFF2-40B4-BE49-F238E27FC236}">
                <a16:creationId xmlns:a16="http://schemas.microsoft.com/office/drawing/2014/main" id="{A746E056-4691-40A2-8144-6DB2CE50DBAB}"/>
              </a:ext>
            </a:extLst>
          </p:cNvPr>
          <p:cNvSpPr txBox="1">
            <a:spLocks/>
          </p:cNvSpPr>
          <p:nvPr/>
        </p:nvSpPr>
        <p:spPr>
          <a:xfrm>
            <a:off x="4395099" y="3400771"/>
            <a:ext cx="3662610" cy="2453870"/>
          </a:xfrm>
          <a:prstGeom prst="rect">
            <a:avLst/>
          </a:prstGeom>
          <a:solidFill>
            <a:schemeClr val="accent2">
              <a:lumMod val="75000"/>
            </a:schemeClr>
          </a:solidFill>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hu-HU" dirty="0">
                <a:solidFill>
                  <a:schemeClr val="bg1"/>
                </a:solidFill>
              </a:rPr>
              <a:t>Isten azt szeretné, ha boldogok lennénk. Ezért útmutatást ad számunkra a Bibliában. A Szentírás, az útjelző táblához hasonlóan mutat helyes irányt, segít a megfelelő úton maradni, és figyelmeztet a lehetséges veszélyekre. Isten Igéje az örök élet felé vezet bennünket.</a:t>
            </a:r>
          </a:p>
        </p:txBody>
      </p:sp>
      <p:sp>
        <p:nvSpPr>
          <p:cNvPr id="5" name="Tartalom helye 2">
            <a:extLst>
              <a:ext uri="{FF2B5EF4-FFF2-40B4-BE49-F238E27FC236}">
                <a16:creationId xmlns:a16="http://schemas.microsoft.com/office/drawing/2014/main" id="{5048FB27-C7B5-426F-918A-E4E8E1060BE6}"/>
              </a:ext>
            </a:extLst>
          </p:cNvPr>
          <p:cNvSpPr txBox="1">
            <a:spLocks/>
          </p:cNvSpPr>
          <p:nvPr/>
        </p:nvSpPr>
        <p:spPr>
          <a:xfrm>
            <a:off x="8338160" y="1006512"/>
            <a:ext cx="3442048" cy="3352546"/>
          </a:xfrm>
          <a:prstGeom prst="rect">
            <a:avLst/>
          </a:prstGeom>
          <a:solidFill>
            <a:schemeClr val="bg2">
              <a:lumMod val="25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hu-HU" dirty="0">
                <a:solidFill>
                  <a:schemeClr val="bg1"/>
                </a:solidFill>
              </a:rPr>
              <a:t>Persze nem jövendöléseket vagy név szerinti utasításokat találunk benne. Mégis egy-egy bibliai történet vagy tanítás segíthet megérteni, hogy milyen alapelvek szerint éljük az életünket. </a:t>
            </a:r>
            <a:br>
              <a:rPr lang="hu-HU" dirty="0">
                <a:solidFill>
                  <a:schemeClr val="bg1"/>
                </a:solidFill>
              </a:rPr>
            </a:br>
            <a:r>
              <a:rPr lang="hu-HU" dirty="0">
                <a:solidFill>
                  <a:schemeClr val="bg1"/>
                </a:solidFill>
              </a:rPr>
              <a:t>Megtalálhatjuk benne, hogy mi az Isten szándéka és akarata a mi életünkkel kapcsolatban. Igaz, ezt nem mindig egyszerű meghallani.</a:t>
            </a:r>
          </a:p>
        </p:txBody>
      </p:sp>
      <p:pic>
        <p:nvPicPr>
          <p:cNvPr id="8" name="Kép 7">
            <a:extLst>
              <a:ext uri="{FF2B5EF4-FFF2-40B4-BE49-F238E27FC236}">
                <a16:creationId xmlns:a16="http://schemas.microsoft.com/office/drawing/2014/main" id="{D7AE2160-F80C-4898-B955-4D8ECD634AB6}"/>
              </a:ext>
            </a:extLst>
          </p:cNvPr>
          <p:cNvPicPr>
            <a:picLocks noChangeAspect="1"/>
          </p:cNvPicPr>
          <p:nvPr/>
        </p:nvPicPr>
        <p:blipFill>
          <a:blip r:embed="rId3"/>
          <a:stretch>
            <a:fillRect/>
          </a:stretch>
        </p:blipFill>
        <p:spPr>
          <a:xfrm>
            <a:off x="10808309" y="5429419"/>
            <a:ext cx="1383691" cy="1368000"/>
          </a:xfrm>
          <a:prstGeom prst="rect">
            <a:avLst/>
          </a:prstGeom>
        </p:spPr>
      </p:pic>
      <p:sp>
        <p:nvSpPr>
          <p:cNvPr id="11" name="Téglalap 10">
            <a:extLst>
              <a:ext uri="{FF2B5EF4-FFF2-40B4-BE49-F238E27FC236}">
                <a16:creationId xmlns:a16="http://schemas.microsoft.com/office/drawing/2014/main" id="{295BF2F5-FDE5-4A9E-9870-D562BB8297BB}"/>
              </a:ext>
            </a:extLst>
          </p:cNvPr>
          <p:cNvSpPr/>
          <p:nvPr/>
        </p:nvSpPr>
        <p:spPr>
          <a:xfrm>
            <a:off x="1736232" y="6334780"/>
            <a:ext cx="8980344" cy="523220"/>
          </a:xfrm>
          <a:prstGeom prst="rect">
            <a:avLst/>
          </a:prstGeom>
        </p:spPr>
        <p:txBody>
          <a:bodyPr wrap="none">
            <a:spAutoFit/>
          </a:bodyPr>
          <a:lstStyle/>
          <a:p>
            <a:pPr algn="ctr"/>
            <a:r>
              <a:rPr lang="hu-HU" sz="2800" b="1" dirty="0">
                <a:solidFill>
                  <a:schemeClr val="bg1"/>
                </a:solidFill>
              </a:rPr>
              <a:t>Ennek meghallásához a következőkre van szükség:</a:t>
            </a:r>
          </a:p>
        </p:txBody>
      </p:sp>
    </p:spTree>
    <p:extLst>
      <p:ext uri="{BB962C8B-B14F-4D97-AF65-F5344CB8AC3E}">
        <p14:creationId xmlns:p14="http://schemas.microsoft.com/office/powerpoint/2010/main" val="16634301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animBg="1"/>
      <p:bldP spid="5" grpId="0" uiExpand="1"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EDE540-7119-4935-9B4C-605D6BF83D30}"/>
              </a:ext>
            </a:extLst>
          </p:cNvPr>
          <p:cNvSpPr>
            <a:spLocks noGrp="1"/>
          </p:cNvSpPr>
          <p:nvPr>
            <p:ph type="title"/>
          </p:nvPr>
        </p:nvSpPr>
        <p:spPr>
          <a:xfrm>
            <a:off x="725214" y="286603"/>
            <a:ext cx="10430466" cy="1450757"/>
          </a:xfrm>
        </p:spPr>
        <p:txBody>
          <a:bodyPr/>
          <a:lstStyle/>
          <a:p>
            <a:pPr algn="ctr"/>
            <a:r>
              <a:rPr lang="hu-HU" b="1" dirty="0">
                <a:solidFill>
                  <a:schemeClr val="tx1"/>
                </a:solidFill>
              </a:rPr>
              <a:t>Szándékosan és tudatosan figyelnünk kell Istenre!</a:t>
            </a:r>
            <a:endParaRPr lang="hu-HU" dirty="0">
              <a:solidFill>
                <a:schemeClr val="tx1"/>
              </a:solidFill>
            </a:endParaRPr>
          </a:p>
        </p:txBody>
      </p:sp>
      <p:sp>
        <p:nvSpPr>
          <p:cNvPr id="3" name="Tartalom helye 2">
            <a:extLst>
              <a:ext uri="{FF2B5EF4-FFF2-40B4-BE49-F238E27FC236}">
                <a16:creationId xmlns:a16="http://schemas.microsoft.com/office/drawing/2014/main" id="{E67D456B-CE5E-4D42-ACD6-9EBAABE46438}"/>
              </a:ext>
            </a:extLst>
          </p:cNvPr>
          <p:cNvSpPr>
            <a:spLocks noGrp="1"/>
          </p:cNvSpPr>
          <p:nvPr>
            <p:ph idx="1"/>
          </p:nvPr>
        </p:nvSpPr>
        <p:spPr>
          <a:xfrm>
            <a:off x="254350" y="2191407"/>
            <a:ext cx="5310878" cy="3634594"/>
          </a:xfrm>
        </p:spPr>
        <p:txBody>
          <a:bodyPr>
            <a:noAutofit/>
          </a:bodyPr>
          <a:lstStyle/>
          <a:p>
            <a:pPr algn="ctr"/>
            <a:r>
              <a:rPr lang="hu-HU" sz="2400" dirty="0">
                <a:solidFill>
                  <a:schemeClr val="tx1"/>
                </a:solidFill>
                <a:latin typeface="+mj-lt"/>
              </a:rPr>
              <a:t>Az erdőben túrázók számára is csak akkor jelentenek segítséget a táblák és jelek, ha odafigyelnek az útmutatására, és keresik a következő iránymutatást. Isten Igéjét is csak akkor értjük meg, ha odafigyelünk rá, és keressük azt, hogy mit mond nekünk az Úr. Ez egy tudatos döntést jelent: akarnunk kell Istenre figyelni.</a:t>
            </a:r>
          </a:p>
        </p:txBody>
      </p:sp>
      <p:pic>
        <p:nvPicPr>
          <p:cNvPr id="5" name="Kép 4" descr="A képen fa, kültéri, út, jelenet látható&#10;&#10;Automatikusan generált leírás">
            <a:extLst>
              <a:ext uri="{FF2B5EF4-FFF2-40B4-BE49-F238E27FC236}">
                <a16:creationId xmlns:a16="http://schemas.microsoft.com/office/drawing/2014/main" id="{37D40524-DA3D-480F-B466-343ED83257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44802" y="2013178"/>
            <a:ext cx="5215233" cy="3476822"/>
          </a:xfrm>
          <a:prstGeom prst="rect">
            <a:avLst/>
          </a:prstGeom>
        </p:spPr>
      </p:pic>
      <p:pic>
        <p:nvPicPr>
          <p:cNvPr id="6" name="Kép 5">
            <a:extLst>
              <a:ext uri="{FF2B5EF4-FFF2-40B4-BE49-F238E27FC236}">
                <a16:creationId xmlns:a16="http://schemas.microsoft.com/office/drawing/2014/main" id="{C7CF0A61-D39E-4777-B3AC-811C6D37D009}"/>
              </a:ext>
            </a:extLst>
          </p:cNvPr>
          <p:cNvPicPr>
            <a:picLocks noChangeAspect="1"/>
          </p:cNvPicPr>
          <p:nvPr/>
        </p:nvPicPr>
        <p:blipFill>
          <a:blip r:embed="rId3"/>
          <a:stretch>
            <a:fillRect/>
          </a:stretch>
        </p:blipFill>
        <p:spPr>
          <a:xfrm>
            <a:off x="10784135" y="5490000"/>
            <a:ext cx="1383691" cy="1368000"/>
          </a:xfrm>
          <a:prstGeom prst="rect">
            <a:avLst/>
          </a:prstGeom>
        </p:spPr>
      </p:pic>
    </p:spTree>
    <p:extLst>
      <p:ext uri="{BB962C8B-B14F-4D97-AF65-F5344CB8AC3E}">
        <p14:creationId xmlns:p14="http://schemas.microsoft.com/office/powerpoint/2010/main" val="14290998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EDE540-7119-4935-9B4C-605D6BF83D30}"/>
              </a:ext>
            </a:extLst>
          </p:cNvPr>
          <p:cNvSpPr>
            <a:spLocks noGrp="1"/>
          </p:cNvSpPr>
          <p:nvPr>
            <p:ph type="title"/>
          </p:nvPr>
        </p:nvSpPr>
        <p:spPr/>
        <p:txBody>
          <a:bodyPr/>
          <a:lstStyle/>
          <a:p>
            <a:pPr algn="ctr"/>
            <a:r>
              <a:rPr lang="hu-HU" b="1" dirty="0">
                <a:solidFill>
                  <a:schemeClr val="tx1"/>
                </a:solidFill>
              </a:rPr>
              <a:t>Olvassunk Bibliát folyamatosan és rendszeresen!</a:t>
            </a:r>
            <a:r>
              <a:rPr lang="hu-HU" dirty="0">
                <a:solidFill>
                  <a:schemeClr val="tx1"/>
                </a:solidFill>
              </a:rPr>
              <a:t> </a:t>
            </a:r>
          </a:p>
        </p:txBody>
      </p:sp>
      <p:sp>
        <p:nvSpPr>
          <p:cNvPr id="3" name="Tartalom helye 2">
            <a:extLst>
              <a:ext uri="{FF2B5EF4-FFF2-40B4-BE49-F238E27FC236}">
                <a16:creationId xmlns:a16="http://schemas.microsoft.com/office/drawing/2014/main" id="{E67D456B-CE5E-4D42-ACD6-9EBAABE46438}"/>
              </a:ext>
            </a:extLst>
          </p:cNvPr>
          <p:cNvSpPr>
            <a:spLocks noGrp="1"/>
          </p:cNvSpPr>
          <p:nvPr>
            <p:ph idx="1"/>
          </p:nvPr>
        </p:nvSpPr>
        <p:spPr>
          <a:xfrm>
            <a:off x="450937" y="2037984"/>
            <a:ext cx="5492663" cy="4012087"/>
          </a:xfrm>
        </p:spPr>
        <p:txBody>
          <a:bodyPr>
            <a:noAutofit/>
          </a:bodyPr>
          <a:lstStyle/>
          <a:p>
            <a:pPr algn="ctr"/>
            <a:r>
              <a:rPr lang="hu-HU" sz="2200" dirty="0">
                <a:solidFill>
                  <a:schemeClr val="tx1"/>
                </a:solidFill>
              </a:rPr>
              <a:t>Hiába vannak az úton jelzőlámpák, ha nem figyelünk rájuk, könnyen átmegyünk a piroson. Vagy éppen nem indulunk el akkor, ha zöld a lámpa. </a:t>
            </a:r>
          </a:p>
          <a:p>
            <a:pPr algn="ctr"/>
            <a:r>
              <a:rPr lang="hu-HU" sz="2200" dirty="0">
                <a:solidFill>
                  <a:schemeClr val="tx1"/>
                </a:solidFill>
              </a:rPr>
              <a:t>Hiába van Bibliánk, ha a polcon porosodik, nem nyitjuk ki és nem olvassuk. Lehet, hogy nem értjük meg egyből az olvasottakat, vagy nem kapunk egyből választ a kérdéseinkre, azonban érdemes folyamatosan nyitottnak lenni a nekünk szóló üzenetre.</a:t>
            </a:r>
          </a:p>
        </p:txBody>
      </p:sp>
      <p:pic>
        <p:nvPicPr>
          <p:cNvPr id="5" name="Kép 4" descr="A képen forgalom, világos, kültéri, leállítás látható&#10;&#10;Automatikusan generált leírás">
            <a:extLst>
              <a:ext uri="{FF2B5EF4-FFF2-40B4-BE49-F238E27FC236}">
                <a16:creationId xmlns:a16="http://schemas.microsoft.com/office/drawing/2014/main" id="{5B9DAE83-AF72-4315-AEB2-9FE73BDF4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794" y="2296496"/>
            <a:ext cx="5890795" cy="3111076"/>
          </a:xfrm>
          <a:prstGeom prst="rect">
            <a:avLst/>
          </a:prstGeom>
        </p:spPr>
      </p:pic>
      <p:pic>
        <p:nvPicPr>
          <p:cNvPr id="6" name="Kép 5">
            <a:extLst>
              <a:ext uri="{FF2B5EF4-FFF2-40B4-BE49-F238E27FC236}">
                <a16:creationId xmlns:a16="http://schemas.microsoft.com/office/drawing/2014/main" id="{43CE3F05-76AB-4F7B-BE70-375D0676FAF3}"/>
              </a:ext>
            </a:extLst>
          </p:cNvPr>
          <p:cNvPicPr>
            <a:picLocks noChangeAspect="1"/>
          </p:cNvPicPr>
          <p:nvPr/>
        </p:nvPicPr>
        <p:blipFill>
          <a:blip r:embed="rId3"/>
          <a:stretch>
            <a:fillRect/>
          </a:stretch>
        </p:blipFill>
        <p:spPr>
          <a:xfrm>
            <a:off x="10808309" y="5466536"/>
            <a:ext cx="1383691" cy="1368000"/>
          </a:xfrm>
          <a:prstGeom prst="rect">
            <a:avLst/>
          </a:prstGeom>
        </p:spPr>
      </p:pic>
    </p:spTree>
    <p:extLst>
      <p:ext uri="{BB962C8B-B14F-4D97-AF65-F5344CB8AC3E}">
        <p14:creationId xmlns:p14="http://schemas.microsoft.com/office/powerpoint/2010/main" val="179505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EDE540-7119-4935-9B4C-605D6BF83D30}"/>
              </a:ext>
            </a:extLst>
          </p:cNvPr>
          <p:cNvSpPr>
            <a:spLocks noGrp="1"/>
          </p:cNvSpPr>
          <p:nvPr>
            <p:ph type="title"/>
          </p:nvPr>
        </p:nvSpPr>
        <p:spPr/>
        <p:txBody>
          <a:bodyPr/>
          <a:lstStyle/>
          <a:p>
            <a:r>
              <a:rPr lang="hu-HU" b="1" dirty="0">
                <a:solidFill>
                  <a:schemeClr val="tx1"/>
                </a:solidFill>
              </a:rPr>
              <a:t> Vegyük komolyan az Isten Igéjét!</a:t>
            </a:r>
            <a:r>
              <a:rPr lang="hu-HU" dirty="0">
                <a:solidFill>
                  <a:schemeClr val="tx1"/>
                </a:solidFill>
              </a:rPr>
              <a:t> </a:t>
            </a:r>
          </a:p>
        </p:txBody>
      </p:sp>
      <p:sp>
        <p:nvSpPr>
          <p:cNvPr id="3" name="Tartalom helye 2">
            <a:extLst>
              <a:ext uri="{FF2B5EF4-FFF2-40B4-BE49-F238E27FC236}">
                <a16:creationId xmlns:a16="http://schemas.microsoft.com/office/drawing/2014/main" id="{E67D456B-CE5E-4D42-ACD6-9EBAABE46438}"/>
              </a:ext>
            </a:extLst>
          </p:cNvPr>
          <p:cNvSpPr>
            <a:spLocks noGrp="1"/>
          </p:cNvSpPr>
          <p:nvPr>
            <p:ph idx="1"/>
          </p:nvPr>
        </p:nvSpPr>
        <p:spPr>
          <a:xfrm>
            <a:off x="362607" y="2284016"/>
            <a:ext cx="5078843" cy="2836625"/>
          </a:xfrm>
        </p:spPr>
        <p:txBody>
          <a:bodyPr>
            <a:normAutofit/>
          </a:bodyPr>
          <a:lstStyle/>
          <a:p>
            <a:pPr algn="ctr"/>
            <a:r>
              <a:rPr lang="hu-HU" sz="2400" dirty="0">
                <a:solidFill>
                  <a:schemeClr val="tx1"/>
                </a:solidFill>
              </a:rPr>
              <a:t>Hiába az úton a veszélyt jelző tábla, vagy éppen a kötelező haladási irány, hogyha teljesen ellenkező irányba megyünk, vagy más utakon járunk, mint amit mond. Így van ez Istennel is. Ha felismertük, hogy mit tanácsol, akkor vegyük Őt komolyan, és kövessük az útmutatását!</a:t>
            </a:r>
          </a:p>
          <a:p>
            <a:pPr algn="ctr"/>
            <a:endParaRPr lang="hu-HU" sz="2400" dirty="0">
              <a:solidFill>
                <a:schemeClr val="tx1"/>
              </a:solidFill>
            </a:endParaRPr>
          </a:p>
        </p:txBody>
      </p:sp>
      <p:sp>
        <p:nvSpPr>
          <p:cNvPr id="6" name="Ellipszis 5">
            <a:extLst>
              <a:ext uri="{FF2B5EF4-FFF2-40B4-BE49-F238E27FC236}">
                <a16:creationId xmlns:a16="http://schemas.microsoft.com/office/drawing/2014/main" id="{817696F7-1F5B-45B4-B039-A383CD6FE272}"/>
              </a:ext>
            </a:extLst>
          </p:cNvPr>
          <p:cNvSpPr/>
          <p:nvPr/>
        </p:nvSpPr>
        <p:spPr>
          <a:xfrm>
            <a:off x="362607" y="5120641"/>
            <a:ext cx="4888635" cy="17373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Vajon milyen segítségünk lehet a Biblia olvasásában?</a:t>
            </a:r>
          </a:p>
          <a:p>
            <a:pPr algn="ctr"/>
            <a:r>
              <a:rPr lang="hu-HU" sz="2400" b="1" dirty="0">
                <a:solidFill>
                  <a:schemeClr val="bg1"/>
                </a:solidFill>
                <a:latin typeface="Arial" panose="020B0604020202020204" pitchFamily="34" charset="0"/>
                <a:cs typeface="Arial" panose="020B0604020202020204" pitchFamily="34" charset="0"/>
              </a:rPr>
              <a:t>Kattints tovább!</a:t>
            </a:r>
            <a:endParaRPr lang="hu-HU" sz="2400" b="1" dirty="0">
              <a:solidFill>
                <a:srgbClr val="AE2E51"/>
              </a:solidFill>
              <a:latin typeface="Arial" panose="020B0604020202020204" pitchFamily="34" charset="0"/>
              <a:cs typeface="Arial" panose="020B0604020202020204" pitchFamily="34" charset="0"/>
            </a:endParaRPr>
          </a:p>
        </p:txBody>
      </p:sp>
      <p:pic>
        <p:nvPicPr>
          <p:cNvPr id="7" name="Kép 6">
            <a:extLst>
              <a:ext uri="{FF2B5EF4-FFF2-40B4-BE49-F238E27FC236}">
                <a16:creationId xmlns:a16="http://schemas.microsoft.com/office/drawing/2014/main" id="{1D4EFB58-B5D4-46BB-92B2-452781387D14}"/>
              </a:ext>
            </a:extLst>
          </p:cNvPr>
          <p:cNvPicPr>
            <a:picLocks noChangeAspect="1"/>
          </p:cNvPicPr>
          <p:nvPr/>
        </p:nvPicPr>
        <p:blipFill>
          <a:blip r:embed="rId2"/>
          <a:stretch>
            <a:fillRect/>
          </a:stretch>
        </p:blipFill>
        <p:spPr>
          <a:xfrm>
            <a:off x="10826441" y="5490000"/>
            <a:ext cx="1383691" cy="1368000"/>
          </a:xfrm>
          <a:prstGeom prst="rect">
            <a:avLst/>
          </a:prstGeom>
        </p:spPr>
      </p:pic>
      <p:pic>
        <p:nvPicPr>
          <p:cNvPr id="1026" name="Picture 2" descr="Sponsored image">
            <a:extLst>
              <a:ext uri="{FF2B5EF4-FFF2-40B4-BE49-F238E27FC236}">
                <a16:creationId xmlns:a16="http://schemas.microsoft.com/office/drawing/2014/main" id="{8DE33D2A-D984-4294-AD79-1D51029D8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216" y="2261025"/>
            <a:ext cx="4848225"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550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62591A-FDD9-491E-B17A-5BB4624DFE8A}"/>
              </a:ext>
            </a:extLst>
          </p:cNvPr>
          <p:cNvSpPr>
            <a:spLocks noGrp="1"/>
          </p:cNvSpPr>
          <p:nvPr>
            <p:ph type="title"/>
          </p:nvPr>
        </p:nvSpPr>
        <p:spPr/>
        <p:txBody>
          <a:bodyPr/>
          <a:lstStyle/>
          <a:p>
            <a:pPr algn="ctr"/>
            <a:r>
              <a:rPr lang="hu-HU" dirty="0">
                <a:solidFill>
                  <a:schemeClr val="tx1"/>
                </a:solidFill>
              </a:rPr>
              <a:t>Bibliaolvasó kalauz</a:t>
            </a:r>
          </a:p>
        </p:txBody>
      </p:sp>
      <p:pic>
        <p:nvPicPr>
          <p:cNvPr id="5" name="Tartalom helye 4">
            <a:extLst>
              <a:ext uri="{FF2B5EF4-FFF2-40B4-BE49-F238E27FC236}">
                <a16:creationId xmlns:a16="http://schemas.microsoft.com/office/drawing/2014/main" id="{F70BB723-09E6-49A0-971F-14797982BF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665" r="30897"/>
          <a:stretch/>
        </p:blipFill>
        <p:spPr>
          <a:xfrm>
            <a:off x="389934" y="1737360"/>
            <a:ext cx="3020356" cy="4365473"/>
          </a:xfrm>
        </p:spPr>
      </p:pic>
      <p:pic>
        <p:nvPicPr>
          <p:cNvPr id="7" name="Kép 6" descr="A képen szöveg látható&#10;&#10;Automatikusan generált leírás">
            <a:extLst>
              <a:ext uri="{FF2B5EF4-FFF2-40B4-BE49-F238E27FC236}">
                <a16:creationId xmlns:a16="http://schemas.microsoft.com/office/drawing/2014/main" id="{73E3618D-F2F3-46DE-9483-585F8EFA0A1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914" y="1901597"/>
            <a:ext cx="5382664" cy="4036998"/>
          </a:xfrm>
          <a:prstGeom prst="rect">
            <a:avLst/>
          </a:prstGeom>
        </p:spPr>
      </p:pic>
      <p:cxnSp>
        <p:nvCxnSpPr>
          <p:cNvPr id="9" name="Egyenes összekötő nyíllal 8">
            <a:extLst>
              <a:ext uri="{FF2B5EF4-FFF2-40B4-BE49-F238E27FC236}">
                <a16:creationId xmlns:a16="http://schemas.microsoft.com/office/drawing/2014/main" id="{9F954DEC-0E9C-4F97-A4F1-551457EBA8A3}"/>
              </a:ext>
            </a:extLst>
          </p:cNvPr>
          <p:cNvCxnSpPr>
            <a:cxnSpLocks/>
          </p:cNvCxnSpPr>
          <p:nvPr/>
        </p:nvCxnSpPr>
        <p:spPr>
          <a:xfrm>
            <a:off x="8640684" y="2157582"/>
            <a:ext cx="1303677" cy="32320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Egyenes összekötő nyíllal 10">
            <a:extLst>
              <a:ext uri="{FF2B5EF4-FFF2-40B4-BE49-F238E27FC236}">
                <a16:creationId xmlns:a16="http://schemas.microsoft.com/office/drawing/2014/main" id="{C795E330-A6FE-4260-843D-A8A118E3CAF3}"/>
              </a:ext>
            </a:extLst>
          </p:cNvPr>
          <p:cNvCxnSpPr>
            <a:cxnSpLocks/>
          </p:cNvCxnSpPr>
          <p:nvPr/>
        </p:nvCxnSpPr>
        <p:spPr>
          <a:xfrm>
            <a:off x="8185717" y="2576385"/>
            <a:ext cx="1620435" cy="63978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Egyenes összekötő nyíllal 11">
            <a:extLst>
              <a:ext uri="{FF2B5EF4-FFF2-40B4-BE49-F238E27FC236}">
                <a16:creationId xmlns:a16="http://schemas.microsoft.com/office/drawing/2014/main" id="{88AEE853-6D11-433D-9A37-9B5B4DB0D93E}"/>
              </a:ext>
            </a:extLst>
          </p:cNvPr>
          <p:cNvCxnSpPr>
            <a:cxnSpLocks/>
          </p:cNvCxnSpPr>
          <p:nvPr/>
        </p:nvCxnSpPr>
        <p:spPr>
          <a:xfrm flipV="1">
            <a:off x="7305737" y="1991908"/>
            <a:ext cx="2372187" cy="10951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5" name="Szövegdoboz 14">
            <a:extLst>
              <a:ext uri="{FF2B5EF4-FFF2-40B4-BE49-F238E27FC236}">
                <a16:creationId xmlns:a16="http://schemas.microsoft.com/office/drawing/2014/main" id="{68FCBE93-A9F1-426D-9431-500850CD3387}"/>
              </a:ext>
            </a:extLst>
          </p:cNvPr>
          <p:cNvSpPr txBox="1"/>
          <p:nvPr/>
        </p:nvSpPr>
        <p:spPr>
          <a:xfrm>
            <a:off x="9692115" y="1792085"/>
            <a:ext cx="1463565" cy="369332"/>
          </a:xfrm>
          <a:prstGeom prst="rect">
            <a:avLst/>
          </a:prstGeom>
          <a:noFill/>
        </p:spPr>
        <p:txBody>
          <a:bodyPr wrap="square" rtlCol="0">
            <a:spAutoFit/>
          </a:bodyPr>
          <a:lstStyle/>
          <a:p>
            <a:r>
              <a:rPr lang="hu-HU" dirty="0"/>
              <a:t>Dátum</a:t>
            </a:r>
          </a:p>
        </p:txBody>
      </p:sp>
      <p:sp>
        <p:nvSpPr>
          <p:cNvPr id="16" name="Szövegdoboz 15">
            <a:extLst>
              <a:ext uri="{FF2B5EF4-FFF2-40B4-BE49-F238E27FC236}">
                <a16:creationId xmlns:a16="http://schemas.microsoft.com/office/drawing/2014/main" id="{098522B9-1927-4930-83AA-5DE26A49CCBC}"/>
              </a:ext>
            </a:extLst>
          </p:cNvPr>
          <p:cNvSpPr txBox="1"/>
          <p:nvPr/>
        </p:nvSpPr>
        <p:spPr>
          <a:xfrm>
            <a:off x="9806152" y="2315428"/>
            <a:ext cx="1463565" cy="646331"/>
          </a:xfrm>
          <a:prstGeom prst="rect">
            <a:avLst/>
          </a:prstGeom>
          <a:noFill/>
        </p:spPr>
        <p:txBody>
          <a:bodyPr wrap="square" rtlCol="0">
            <a:spAutoFit/>
          </a:bodyPr>
          <a:lstStyle/>
          <a:p>
            <a:pPr algn="ctr"/>
            <a:r>
              <a:rPr lang="hu-HU" dirty="0"/>
              <a:t>Olvasandó bibliai rész</a:t>
            </a:r>
          </a:p>
        </p:txBody>
      </p:sp>
      <p:sp>
        <p:nvSpPr>
          <p:cNvPr id="17" name="Szövegdoboz 16">
            <a:extLst>
              <a:ext uri="{FF2B5EF4-FFF2-40B4-BE49-F238E27FC236}">
                <a16:creationId xmlns:a16="http://schemas.microsoft.com/office/drawing/2014/main" id="{316181EC-E2F8-46D7-8E1E-A6F2D6359818}"/>
              </a:ext>
            </a:extLst>
          </p:cNvPr>
          <p:cNvSpPr txBox="1"/>
          <p:nvPr/>
        </p:nvSpPr>
        <p:spPr>
          <a:xfrm>
            <a:off x="9806152" y="3058855"/>
            <a:ext cx="1827225" cy="369332"/>
          </a:xfrm>
          <a:prstGeom prst="rect">
            <a:avLst/>
          </a:prstGeom>
          <a:noFill/>
        </p:spPr>
        <p:txBody>
          <a:bodyPr wrap="square" rtlCol="0">
            <a:spAutoFit/>
          </a:bodyPr>
          <a:lstStyle/>
          <a:p>
            <a:r>
              <a:rPr lang="hu-HU" dirty="0"/>
              <a:t>Igemagyarázat</a:t>
            </a:r>
          </a:p>
        </p:txBody>
      </p:sp>
      <p:sp>
        <p:nvSpPr>
          <p:cNvPr id="22" name="Cím 1">
            <a:extLst>
              <a:ext uri="{FF2B5EF4-FFF2-40B4-BE49-F238E27FC236}">
                <a16:creationId xmlns:a16="http://schemas.microsoft.com/office/drawing/2014/main" id="{71EAE3A9-A0A2-4BDE-9D81-3607BEDFECBA}"/>
              </a:ext>
            </a:extLst>
          </p:cNvPr>
          <p:cNvSpPr txBox="1">
            <a:spLocks/>
          </p:cNvSpPr>
          <p:nvPr/>
        </p:nvSpPr>
        <p:spPr>
          <a:xfrm>
            <a:off x="9148202" y="3693953"/>
            <a:ext cx="2796278" cy="2408880"/>
          </a:xfrm>
          <a:prstGeom prst="rect">
            <a:avLst/>
          </a:prstGeom>
          <a:solidFill>
            <a:schemeClr val="accent1">
              <a:lumMod val="50000"/>
            </a:schemeClr>
          </a:solidFill>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2200" dirty="0">
                <a:solidFill>
                  <a:schemeClr val="bg1"/>
                </a:solidFill>
              </a:rPr>
              <a:t>A kalauz segítségével minden nap egy-egy rövid részt olvashatsz el a Bibliából, a megértést pedig egy rövid magyarázat segíti.</a:t>
            </a:r>
          </a:p>
        </p:txBody>
      </p:sp>
    </p:spTree>
    <p:extLst>
      <p:ext uri="{BB962C8B-B14F-4D97-AF65-F5344CB8AC3E}">
        <p14:creationId xmlns:p14="http://schemas.microsoft.com/office/powerpoint/2010/main" val="1877063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Retrospektív">
  <a:themeElements>
    <a:clrScheme name="Retrospektív">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1108</TotalTime>
  <Words>746</Words>
  <Application>Microsoft Office PowerPoint</Application>
  <PresentationFormat>Szélesvásznú</PresentationFormat>
  <Paragraphs>74</Paragraphs>
  <Slides>15</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15</vt:i4>
      </vt:variant>
    </vt:vector>
  </HeadingPairs>
  <TitlesOfParts>
    <vt:vector size="20" baseType="lpstr">
      <vt:lpstr>Arial</vt:lpstr>
      <vt:lpstr>Calibri</vt:lpstr>
      <vt:lpstr>Times New Roman</vt:lpstr>
      <vt:lpstr>Wingdings</vt:lpstr>
      <vt:lpstr>Retrospektív</vt:lpstr>
      <vt:lpstr>A mai óra témája: Isten naponta szól hozzám</vt:lpstr>
      <vt:lpstr>PowerPoint-bemutató</vt:lpstr>
      <vt:lpstr>PowerPoint-bemutató</vt:lpstr>
      <vt:lpstr>Ismered az útjelző táblákat?</vt:lpstr>
      <vt:lpstr>  Hogyan mutat utat Isten? </vt:lpstr>
      <vt:lpstr>Szándékosan és tudatosan figyelnünk kell Istenre!</vt:lpstr>
      <vt:lpstr>Olvassunk Bibliát folyamatosan és rendszeresen! </vt:lpstr>
      <vt:lpstr> Vegyük komolyan az Isten Igéjét! </vt:lpstr>
      <vt:lpstr>Bibliaolvasó kalauz</vt:lpstr>
      <vt:lpstr>A Biblia olvasásában segítségedre lehet az alábbi oldal:</vt:lpstr>
      <vt:lpstr>A Bibolka alkalmazás segítségével Bibliát is tudsz olvasni és eléred a Bibliaolvasó kalauz magyarázatait:</vt:lpstr>
      <vt:lpstr>Csupa hasznos tanácsot találsz a bibliaolvasásról az alábbi videóban!</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tikasz.emma@sulid.hu</dc:creator>
  <cp:lastModifiedBy>Csőri-Czinkos Gergő</cp:lastModifiedBy>
  <cp:revision>30</cp:revision>
  <dcterms:created xsi:type="dcterms:W3CDTF">2021-02-07T15:46:08Z</dcterms:created>
  <dcterms:modified xsi:type="dcterms:W3CDTF">2021-07-05T11:30:05Z</dcterms:modified>
</cp:coreProperties>
</file>