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340" r:id="rId2"/>
    <p:sldId id="341" r:id="rId3"/>
    <p:sldId id="310" r:id="rId4"/>
    <p:sldId id="348" r:id="rId5"/>
    <p:sldId id="342" r:id="rId6"/>
    <p:sldId id="355" r:id="rId7"/>
    <p:sldId id="357" r:id="rId8"/>
    <p:sldId id="361" r:id="rId9"/>
    <p:sldId id="358" r:id="rId10"/>
    <p:sldId id="279" r:id="rId11"/>
    <p:sldId id="350" r:id="rId12"/>
    <p:sldId id="349" r:id="rId13"/>
    <p:sldId id="352" r:id="rId14"/>
    <p:sldId id="353" r:id="rId15"/>
    <p:sldId id="359" r:id="rId16"/>
    <p:sldId id="360" r:id="rId17"/>
    <p:sldId id="347" r:id="rId18"/>
    <p:sldId id="343" r:id="rId19"/>
    <p:sldId id="345" r:id="rId20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  <p:cmAuthor id="2" name="Viola Pálfalvi" initials="VP" lastIdx="1" clrIdx="1">
    <p:extLst>
      <p:ext uri="{19B8F6BF-5375-455C-9EA6-DF929625EA0E}">
        <p15:presenceInfo xmlns:p15="http://schemas.microsoft.com/office/powerpoint/2012/main" userId="ce65d9952d2060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3300"/>
    <a:srgbClr val="FDFAE2"/>
    <a:srgbClr val="F7D097"/>
    <a:srgbClr val="F6C6ED"/>
    <a:srgbClr val="F1B051"/>
    <a:srgbClr val="AE2E51"/>
    <a:srgbClr val="A51B8B"/>
    <a:srgbClr val="CAEBFB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 varScale="1">
        <p:scale>
          <a:sx n="71" d="100"/>
          <a:sy n="71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2020.12.04.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F8BEE-8F35-40D3-B3B2-DB4772E97C08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145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2020.12.04.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2020.12.04.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2020.12.04.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5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2020.12.04.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2020.12.04.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2020.12.04.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2020.12.04.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2020.12.04.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2020.12.04.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2020.12.04.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2020.12.04.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2020.12.04.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learningapps.org/view1558025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xabax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DGx74F0pg&amp;app=deskto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CD333CBE-B699-4E3B-9F45-C045F77343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6EDEBB9-8437-4875-ABEA-0AEDE2C90D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rgbClr val="375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a, Barna, Deco, Dekoráció, Szöveg Szabadság">
            <a:extLst>
              <a:ext uri="{FF2B5EF4-FFF2-40B4-BE49-F238E27FC236}">
                <a16:creationId xmlns:a16="http://schemas.microsoft.com/office/drawing/2014/main" xmlns="" id="{C7FD253B-01D3-4846-B0A7-7034E9A4A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68"/>
          <a:stretch/>
        </p:blipFill>
        <p:spPr bwMode="auto">
          <a:xfrm>
            <a:off x="-10287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0ED6BFE5-1528-42BB-AC6B-9294E02C5815}"/>
              </a:ext>
            </a:extLst>
          </p:cNvPr>
          <p:cNvSpPr txBox="1"/>
          <p:nvPr/>
        </p:nvSpPr>
        <p:spPr>
          <a:xfrm>
            <a:off x="7541980" y="2733922"/>
            <a:ext cx="465002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b="1" dirty="0">
                <a:ln w="3175">
                  <a:noFill/>
                </a:ln>
                <a:solidFill>
                  <a:sysClr val="windowText" lastClr="000000"/>
                </a:solidFill>
              </a:rPr>
              <a:t>A mai óra témája:</a:t>
            </a:r>
          </a:p>
          <a:p>
            <a:pPr algn="ctr">
              <a:lnSpc>
                <a:spcPct val="150000"/>
              </a:lnSpc>
            </a:pPr>
            <a:r>
              <a:rPr lang="hu-HU" sz="4000" dirty="0">
                <a:ln w="3175">
                  <a:noFill/>
                </a:ln>
              </a:rPr>
              <a:t>„Az Ige testté lett”</a:t>
            </a:r>
          </a:p>
          <a:p>
            <a:pPr algn="ctr">
              <a:lnSpc>
                <a:spcPct val="150000"/>
              </a:lnSpc>
            </a:pPr>
            <a:r>
              <a:rPr lang="hu-HU" sz="4000" dirty="0">
                <a:ln w="3175">
                  <a:noFill/>
                </a:ln>
              </a:rPr>
              <a:t>Karácsony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9CC11C72-7269-4125-AD11-06DC53FEF0DC}"/>
              </a:ext>
            </a:extLst>
          </p:cNvPr>
          <p:cNvSpPr txBox="1"/>
          <p:nvPr/>
        </p:nvSpPr>
        <p:spPr>
          <a:xfrm>
            <a:off x="7541980" y="456504"/>
            <a:ext cx="4650020" cy="901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">
            <a:extLst>
              <a:ext uri="{FF2B5EF4-FFF2-40B4-BE49-F238E27FC236}">
                <a16:creationId xmlns:a16="http://schemas.microsoft.com/office/drawing/2014/main" xmlns="" id="{3EAB6A98-A165-4DCB-8758-20FD6B3762E7}"/>
              </a:ext>
            </a:extLst>
          </p:cNvPr>
          <p:cNvSpPr txBox="1">
            <a:spLocks/>
          </p:cNvSpPr>
          <p:nvPr/>
        </p:nvSpPr>
        <p:spPr>
          <a:xfrm>
            <a:off x="4727521" y="1563718"/>
            <a:ext cx="7464479" cy="5294282"/>
          </a:xfrm>
          <a:prstGeom prst="rect">
            <a:avLst/>
          </a:prstGeom>
          <a:solidFill>
            <a:schemeClr val="accent2">
              <a:lumMod val="50000"/>
              <a:alpha val="56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ctr" fontAlgn="auto">
              <a:spcAft>
                <a:spcPts val="0"/>
              </a:spcAft>
              <a:buAutoNum type="arabicPeriod"/>
            </a:pPr>
            <a:r>
              <a:rPr lang="hu-HU" sz="3200" dirty="0">
                <a:solidFill>
                  <a:schemeClr val="bg1"/>
                </a:solidFill>
              </a:rPr>
              <a:t>Kattints az idő indítására!</a:t>
            </a:r>
          </a:p>
          <a:p>
            <a:pPr algn="ctr" fontAlgn="auto">
              <a:spcAft>
                <a:spcPts val="0"/>
              </a:spcAft>
            </a:pPr>
            <a:endParaRPr lang="hu-HU" sz="3200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hu-HU" sz="3200" dirty="0">
                <a:solidFill>
                  <a:schemeClr val="bg1"/>
                </a:solidFill>
              </a:rPr>
              <a:t>2. Míg lejár a homokóra, olvasd el minél többször az aranymondást, próbáld megjegyezni!</a:t>
            </a:r>
          </a:p>
          <a:p>
            <a:pPr marL="514350" indent="-514350" algn="ctr" fontAlgn="auto">
              <a:spcAft>
                <a:spcPts val="0"/>
              </a:spcAft>
              <a:buAutoNum type="arabicPeriod"/>
            </a:pPr>
            <a:endParaRPr lang="hu-HU" sz="3200" dirty="0">
              <a:solidFill>
                <a:schemeClr val="bg1"/>
              </a:solidFill>
            </a:endParaRPr>
          </a:p>
          <a:p>
            <a:pPr marL="514350" indent="-514350" algn="ctr" fontAlgn="auto">
              <a:spcAft>
                <a:spcPts val="0"/>
              </a:spcAft>
              <a:buAutoNum type="arabicPeriod"/>
            </a:pPr>
            <a:endParaRPr lang="hu-HU" sz="3200" dirty="0">
              <a:solidFill>
                <a:schemeClr val="bg1"/>
              </a:solidFill>
            </a:endParaRPr>
          </a:p>
          <a:p>
            <a:pPr marL="514350" indent="-514350" algn="ctr" fontAlgn="auto">
              <a:spcAft>
                <a:spcPts val="0"/>
              </a:spcAft>
              <a:buAutoNum type="arabicPeriod"/>
            </a:pPr>
            <a:endParaRPr lang="hu-HU" sz="3200" dirty="0">
              <a:solidFill>
                <a:schemeClr val="bg1"/>
              </a:solidFill>
            </a:endParaRPr>
          </a:p>
          <a:p>
            <a:pPr marL="514350" indent="-514350" algn="ctr" fontAlgn="auto">
              <a:spcAft>
                <a:spcPts val="0"/>
              </a:spcAft>
              <a:buAutoNum type="arabicPeriod"/>
            </a:pPr>
            <a:endParaRPr lang="hu-HU" sz="3200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hu-HU" sz="3200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hu-HU" sz="3200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hu-HU" sz="3200" dirty="0">
                <a:solidFill>
                  <a:schemeClr val="bg1"/>
                </a:solidFill>
              </a:rPr>
              <a:t>3. Ha lejárt az idő, lépj a következő diára!</a:t>
            </a:r>
          </a:p>
        </p:txBody>
      </p:sp>
      <p:sp>
        <p:nvSpPr>
          <p:cNvPr id="3" name="AutoAlakzat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4" name="Szabadkézi sokszög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5" name="Szabadkézi sokszög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abadkézi sokszög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7" name="Szabadkézi sokszög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8" name="felső homok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9" name="alsó homok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sp>
        <p:nvSpPr>
          <p:cNvPr id="10" name="egyenes összekötő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dirty="0"/>
          </a:p>
        </p:txBody>
      </p:sp>
      <p:grpSp>
        <p:nvGrpSpPr>
          <p:cNvPr id="12" name="gomb: idő indítása"/>
          <p:cNvGrpSpPr/>
          <p:nvPr/>
        </p:nvGrpSpPr>
        <p:grpSpPr>
          <a:xfrm>
            <a:off x="1235132" y="185859"/>
            <a:ext cx="3190574" cy="799962"/>
            <a:chOff x="1332706" y="185859"/>
            <a:chExt cx="2636838" cy="799962"/>
          </a:xfrm>
        </p:grpSpPr>
        <p:sp>
          <p:nvSpPr>
            <p:cNvPr id="13" name="Lekerekített téglalap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Lekerekített téglalap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hu-HU" sz="2800" dirty="0">
                  <a:latin typeface="Arial" panose="020B0604020202020204" pitchFamily="34" charset="0"/>
                  <a:cs typeface="Arial" panose="020B0604020202020204" pitchFamily="34" charset="0"/>
                </a:rPr>
                <a:t>IDŐ INDÍTÁSA</a:t>
              </a:r>
            </a:p>
          </p:txBody>
        </p:sp>
      </p:grpSp>
      <p:grpSp>
        <p:nvGrpSpPr>
          <p:cNvPr id="15" name="lejárt az idő"/>
          <p:cNvGrpSpPr/>
          <p:nvPr/>
        </p:nvGrpSpPr>
        <p:grpSpPr>
          <a:xfrm>
            <a:off x="1235132" y="185859"/>
            <a:ext cx="3190574" cy="799962"/>
            <a:chOff x="4321176" y="185859"/>
            <a:chExt cx="2636838" cy="799962"/>
          </a:xfrm>
        </p:grpSpPr>
        <p:sp>
          <p:nvSpPr>
            <p:cNvPr id="16" name="Lekerekített téglalap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ekerekített téglalap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hu-HU" sz="2800" dirty="0">
                  <a:latin typeface="Arial" panose="020B0604020202020204" pitchFamily="34" charset="0"/>
                  <a:cs typeface="Arial" panose="020B0604020202020204" pitchFamily="34" charset="0"/>
                </a:rPr>
                <a:t>LEJÁRT AZ IDŐ!</a:t>
              </a:r>
            </a:p>
          </p:txBody>
        </p:sp>
      </p:grpSp>
      <p:sp>
        <p:nvSpPr>
          <p:cNvPr id="18" name="Cím 1">
            <a:extLst>
              <a:ext uri="{FF2B5EF4-FFF2-40B4-BE49-F238E27FC236}">
                <a16:creationId xmlns:a16="http://schemas.microsoft.com/office/drawing/2014/main" xmlns="" id="{590BA109-3D15-495E-A557-C9F9C2380141}"/>
              </a:ext>
            </a:extLst>
          </p:cNvPr>
          <p:cNvSpPr txBox="1">
            <a:spLocks/>
          </p:cNvSpPr>
          <p:nvPr/>
        </p:nvSpPr>
        <p:spPr>
          <a:xfrm>
            <a:off x="4527825" y="186689"/>
            <a:ext cx="7664175" cy="787838"/>
          </a:xfrm>
          <a:prstGeom prst="rect">
            <a:avLst/>
          </a:prstGeom>
          <a:solidFill>
            <a:schemeClr val="accent2">
              <a:lumMod val="50000"/>
              <a:alpha val="56000"/>
            </a:schemeClr>
          </a:solidFill>
          <a:ln>
            <a:solidFill>
              <a:schemeClr val="tx2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hu-HU" sz="4400" dirty="0">
                <a:solidFill>
                  <a:schemeClr val="bg1"/>
                </a:solidFill>
              </a:rPr>
              <a:t>Tanuljuk meg az aranymondást!</a:t>
            </a:r>
          </a:p>
        </p:txBody>
      </p:sp>
      <p:sp>
        <p:nvSpPr>
          <p:cNvPr id="19" name="Tartalom helye 2">
            <a:extLst>
              <a:ext uri="{FF2B5EF4-FFF2-40B4-BE49-F238E27FC236}">
                <a16:creationId xmlns:a16="http://schemas.microsoft.com/office/drawing/2014/main" xmlns="" id="{464DEDC9-45C3-4FB8-A546-318D74D5792C}"/>
              </a:ext>
            </a:extLst>
          </p:cNvPr>
          <p:cNvSpPr txBox="1">
            <a:spLocks/>
          </p:cNvSpPr>
          <p:nvPr/>
        </p:nvSpPr>
        <p:spPr>
          <a:xfrm>
            <a:off x="4727521" y="3910529"/>
            <a:ext cx="7477427" cy="1778165"/>
          </a:xfrm>
          <a:prstGeom prst="rect">
            <a:avLst/>
          </a:prstGeom>
          <a:solidFill>
            <a:schemeClr val="tx2">
              <a:lumMod val="50000"/>
              <a:alpha val="76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hu-HU" sz="3200" dirty="0">
                <a:solidFill>
                  <a:schemeClr val="bg1"/>
                </a:solidFill>
              </a:rPr>
              <a:t>„Az Ige testté lett, közöttünk lakott, és láttuk az ő dicsőségét,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>
                <a:solidFill>
                  <a:schemeClr val="bg1"/>
                </a:solidFill>
              </a:rPr>
              <a:t>mint az Atya egyszülöttjének dicsőségét, telve kegyelemmel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>
                <a:solidFill>
                  <a:schemeClr val="bg1"/>
                </a:solidFill>
              </a:rPr>
              <a:t>és igazsággal.” (</a:t>
            </a:r>
            <a:r>
              <a:rPr lang="hu-HU" sz="3200" dirty="0" err="1">
                <a:solidFill>
                  <a:schemeClr val="bg1"/>
                </a:solidFill>
              </a:rPr>
              <a:t>Jn</a:t>
            </a:r>
            <a:r>
              <a:rPr lang="hu-HU" sz="3200" dirty="0">
                <a:solidFill>
                  <a:schemeClr val="bg1"/>
                </a:solidFill>
              </a:rPr>
              <a:t> 1,14)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hu-HU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094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DD5A5BD-C8E8-4AC2-8882-F9C115A5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9173"/>
            <a:ext cx="12192000" cy="1959889"/>
          </a:xfrm>
          <a:solidFill>
            <a:schemeClr val="accent2">
              <a:lumMod val="50000"/>
              <a:alpha val="56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u-HU" sz="4000" dirty="0">
                <a:solidFill>
                  <a:schemeClr val="bg1"/>
                </a:solidFill>
              </a:rPr>
              <a:t>Most próbáld meg fejből elmondani az aranymondást! Utána kattints arra a gombra, amelyik igaz rád!</a:t>
            </a:r>
          </a:p>
        </p:txBody>
      </p:sp>
      <p:sp>
        <p:nvSpPr>
          <p:cNvPr id="8" name="Szövegdoboz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4B2D8E9F-FA45-462C-A652-00E0E7C8ECD3}"/>
              </a:ext>
            </a:extLst>
          </p:cNvPr>
          <p:cNvSpPr txBox="1"/>
          <p:nvPr/>
        </p:nvSpPr>
        <p:spPr>
          <a:xfrm>
            <a:off x="8450317" y="3729644"/>
            <a:ext cx="3389585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Sajnos még nem sikerült megjegyeznem!</a:t>
            </a:r>
          </a:p>
        </p:txBody>
      </p:sp>
      <p:sp>
        <p:nvSpPr>
          <p:cNvPr id="10" name="Szövegdoboz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5E1A4626-79CE-40C9-B3D5-848FE58B380F}"/>
              </a:ext>
            </a:extLst>
          </p:cNvPr>
          <p:cNvSpPr txBox="1"/>
          <p:nvPr/>
        </p:nvSpPr>
        <p:spPr>
          <a:xfrm>
            <a:off x="4275083" y="3729644"/>
            <a:ext cx="338958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Sikerült megjegyeznem!</a:t>
            </a:r>
          </a:p>
        </p:txBody>
      </p:sp>
    </p:spTree>
    <p:extLst>
      <p:ext uri="{BB962C8B-B14F-4D97-AF65-F5344CB8AC3E}">
        <p14:creationId xmlns:p14="http://schemas.microsoft.com/office/powerpoint/2010/main" val="270095912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7D700A6-06EF-43ED-8201-F3536F830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160"/>
            <a:ext cx="12192000" cy="2247136"/>
          </a:xfrm>
          <a:solidFill>
            <a:schemeClr val="tx2">
              <a:lumMod val="50000"/>
              <a:alpha val="76000"/>
            </a:schemeClr>
          </a:solidFill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200" dirty="0">
                <a:solidFill>
                  <a:schemeClr val="bg1"/>
                </a:solidFill>
              </a:rPr>
              <a:t>„Az Ige testté lett, közöttünk lakott, és láttuk az ő dicsőségét,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>
                <a:solidFill>
                  <a:schemeClr val="bg1"/>
                </a:solidFill>
              </a:rPr>
              <a:t>mint az Atya egyszülöttjének dicsőségét, telve kegyelemmel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>
                <a:solidFill>
                  <a:schemeClr val="bg1"/>
                </a:solidFill>
              </a:rPr>
              <a:t>és igazsággal.” (</a:t>
            </a:r>
            <a:r>
              <a:rPr lang="hu-HU" sz="3200" dirty="0" err="1">
                <a:solidFill>
                  <a:schemeClr val="bg1"/>
                </a:solidFill>
              </a:rPr>
              <a:t>Jn</a:t>
            </a:r>
            <a:r>
              <a:rPr lang="hu-HU" sz="3200" dirty="0">
                <a:solidFill>
                  <a:schemeClr val="bg1"/>
                </a:solidFill>
              </a:rPr>
              <a:t> 1,14)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xmlns="" id="{9CF82DEE-4A17-4BD6-A8E3-252DA53E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9173"/>
            <a:ext cx="12192000" cy="1455393"/>
          </a:xfrm>
          <a:solidFill>
            <a:schemeClr val="accent2">
              <a:lumMod val="50000"/>
              <a:alpha val="56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u-HU" sz="4000" dirty="0">
                <a:solidFill>
                  <a:schemeClr val="bg1"/>
                </a:solidFill>
              </a:rPr>
              <a:t>Nagyon ügyes vagy, emlékeztetőnek itt van újra!</a:t>
            </a:r>
          </a:p>
        </p:txBody>
      </p:sp>
      <p:sp>
        <p:nvSpPr>
          <p:cNvPr id="9" name="Szövegdoboz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91D6E063-EEFD-4E8C-AEAA-69C939CBE90A}"/>
              </a:ext>
            </a:extLst>
          </p:cNvPr>
          <p:cNvSpPr txBox="1"/>
          <p:nvPr/>
        </p:nvSpPr>
        <p:spPr>
          <a:xfrm>
            <a:off x="9632731" y="5754414"/>
            <a:ext cx="1876097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FFFF00"/>
                </a:solidFill>
              </a:rPr>
              <a:t>Tovább!</a:t>
            </a:r>
          </a:p>
        </p:txBody>
      </p:sp>
      <p:pic>
        <p:nvPicPr>
          <p:cNvPr id="5122" name="Picture 2" descr="Samuel, Daumenhoch, Nevetés, Hűtsük Le, Hüvelykujj">
            <a:extLst>
              <a:ext uri="{FF2B5EF4-FFF2-40B4-BE49-F238E27FC236}">
                <a16:creationId xmlns:a16="http://schemas.microsoft.com/office/drawing/2014/main" xmlns="" id="{5C07D27D-1FC5-4E89-A9D3-2261F21C8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92500" l="2900" r="91647">
                        <a14:foregroundMark x1="14501" y1="49444" x2="9513" y2="38472"/>
                        <a14:foregroundMark x1="8005" y1="49861" x2="22158" y2="46667"/>
                        <a14:foregroundMark x1="22158" y1="46667" x2="22042" y2="46528"/>
                        <a14:foregroundMark x1="7425" y1="41528" x2="6381" y2="52222"/>
                        <a14:foregroundMark x1="3364" y1="43056" x2="5568" y2="54306"/>
                        <a14:foregroundMark x1="89211" y1="63333" x2="85499" y2="56667"/>
                        <a14:foregroundMark x1="85499" y1="56667" x2="80394" y2="55972"/>
                        <a14:foregroundMark x1="90139" y1="68194" x2="77958" y2="61528"/>
                        <a14:foregroundMark x1="77958" y1="61528" x2="77958" y2="61389"/>
                        <a14:foregroundMark x1="62645" y1="8889" x2="49652" y2="10278"/>
                        <a14:foregroundMark x1="31323" y1="91944" x2="41067" y2="92500"/>
                        <a14:foregroundMark x1="10905" y1="32222" x2="16589" y2="50000"/>
                        <a14:foregroundMark x1="22854" y1="51250" x2="11369" y2="32083"/>
                        <a14:foregroundMark x1="20418" y1="50972" x2="9513" y2="50000"/>
                        <a14:foregroundMark x1="23202" y1="50694" x2="22390" y2="43056"/>
                        <a14:foregroundMark x1="4640" y1="41944" x2="10093" y2="46389"/>
                        <a14:foregroundMark x1="10093" y1="46389" x2="10673" y2="48472"/>
                        <a14:foregroundMark x1="3712" y1="50278" x2="8585" y2="46250"/>
                        <a14:foregroundMark x1="8585" y1="46250" x2="9629" y2="40417"/>
                        <a14:foregroundMark x1="12181" y1="34583" x2="12181" y2="31250"/>
                        <a14:foregroundMark x1="91647" y1="65556" x2="78074" y2="59722"/>
                        <a14:foregroundMark x1="78074" y1="59722" x2="77958" y2="59583"/>
                        <a14:foregroundMark x1="83759" y1="69167" x2="88399" y2="53333"/>
                        <a14:foregroundMark x1="58585" y1="28750" x2="47564" y2="22222"/>
                        <a14:foregroundMark x1="60441" y1="32222" x2="46868" y2="22639"/>
                        <a14:foregroundMark x1="46868" y1="22639" x2="40023" y2="23750"/>
                        <a14:foregroundMark x1="40023" y1="23750" x2="39675" y2="24028"/>
                        <a14:foregroundMark x1="52784" y1="22778" x2="59861" y2="23750"/>
                        <a14:foregroundMark x1="59861" y1="23750" x2="47796" y2="19167"/>
                        <a14:foregroundMark x1="47796" y1="19167" x2="44084" y2="18889"/>
                        <a14:foregroundMark x1="55916" y1="52778" x2="47796" y2="52500"/>
                        <a14:foregroundMark x1="57773" y1="35694" x2="45128" y2="27222"/>
                        <a14:foregroundMark x1="41763" y1="29306" x2="46172" y2="18611"/>
                        <a14:foregroundMark x1="46172" y1="18611" x2="49304" y2="16250"/>
                        <a14:foregroundMark x1="59397" y1="35694" x2="59513" y2="18194"/>
                        <a14:foregroundMark x1="37123" y1="30694" x2="38051" y2="23333"/>
                        <a14:foregroundMark x1="38051" y1="23333" x2="41415" y2="16250"/>
                        <a14:foregroundMark x1="41415" y1="16250" x2="44664" y2="14167"/>
                        <a14:foregroundMark x1="58701" y1="35694" x2="63225" y2="30139"/>
                        <a14:foregroundMark x1="63225" y1="30139" x2="59629" y2="21528"/>
                        <a14:foregroundMark x1="59629" y1="21528" x2="56613" y2="18750"/>
                        <a14:foregroundMark x1="59861" y1="35972" x2="53712" y2="35972"/>
                        <a14:foregroundMark x1="53712" y1="35972" x2="52088" y2="35417"/>
                        <a14:foregroundMark x1="46404" y1="28472" x2="37123" y2="30972"/>
                        <a14:backgroundMark x1="80626" y1="50972" x2="81671" y2="5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466"/>
            <a:ext cx="2887575" cy="24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7D700A6-06EF-43ED-8201-F3536F830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160"/>
            <a:ext cx="12192000" cy="2247136"/>
          </a:xfrm>
          <a:solidFill>
            <a:schemeClr val="tx2">
              <a:lumMod val="50000"/>
              <a:alpha val="76000"/>
            </a:schemeClr>
          </a:solidFill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200" dirty="0">
                <a:solidFill>
                  <a:schemeClr val="bg1"/>
                </a:solidFill>
              </a:rPr>
              <a:t>„Az Ige testté lett, közöttünk lakott, és láttuk az ő dicsőségét,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>
                <a:solidFill>
                  <a:schemeClr val="bg1"/>
                </a:solidFill>
              </a:rPr>
              <a:t>mint az Atya egyszülöttjének dicsőségét, telve kegyelemmel</a:t>
            </a:r>
            <a:br>
              <a:rPr lang="hu-HU" sz="3200" dirty="0">
                <a:solidFill>
                  <a:schemeClr val="bg1"/>
                </a:solidFill>
              </a:rPr>
            </a:br>
            <a:r>
              <a:rPr lang="hu-HU" sz="3200" dirty="0">
                <a:solidFill>
                  <a:schemeClr val="bg1"/>
                </a:solidFill>
              </a:rPr>
              <a:t>és igazsággal.” (</a:t>
            </a:r>
            <a:r>
              <a:rPr lang="hu-HU" sz="3200" dirty="0" err="1">
                <a:solidFill>
                  <a:schemeClr val="bg1"/>
                </a:solidFill>
              </a:rPr>
              <a:t>Jn</a:t>
            </a:r>
            <a:r>
              <a:rPr lang="hu-HU" sz="3200" dirty="0">
                <a:solidFill>
                  <a:schemeClr val="bg1"/>
                </a:solidFill>
              </a:rPr>
              <a:t> 1,14)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xmlns="" id="{9CF82DEE-4A17-4BD6-A8E3-252DA53E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9173"/>
            <a:ext cx="12192000" cy="1833765"/>
          </a:xfrm>
          <a:solidFill>
            <a:schemeClr val="accent2">
              <a:lumMod val="50000"/>
              <a:alpha val="56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4000" dirty="0">
                <a:solidFill>
                  <a:schemeClr val="bg1"/>
                </a:solidFill>
              </a:rPr>
              <a:t>Semmi gond, lesz még időd gyakorolni,</a:t>
            </a:r>
            <a:br>
              <a:rPr lang="hu-HU" sz="4000" dirty="0">
                <a:solidFill>
                  <a:schemeClr val="bg1"/>
                </a:solidFill>
              </a:rPr>
            </a:br>
            <a:r>
              <a:rPr lang="hu-HU" sz="4000" dirty="0">
                <a:solidFill>
                  <a:schemeClr val="bg1"/>
                </a:solidFill>
              </a:rPr>
              <a:t>emlékeztetőnek itt van újra!</a:t>
            </a:r>
          </a:p>
        </p:txBody>
      </p:sp>
      <p:sp>
        <p:nvSpPr>
          <p:cNvPr id="4" name="Szövegdoboz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FBAFD535-7F56-4E10-8C04-58A59BEB7326}"/>
              </a:ext>
            </a:extLst>
          </p:cNvPr>
          <p:cNvSpPr txBox="1"/>
          <p:nvPr/>
        </p:nvSpPr>
        <p:spPr>
          <a:xfrm>
            <a:off x="9632731" y="5754414"/>
            <a:ext cx="1876097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FFFF00"/>
                </a:solidFill>
              </a:rPr>
              <a:t>Tovább!</a:t>
            </a:r>
          </a:p>
        </p:txBody>
      </p:sp>
      <p:pic>
        <p:nvPicPr>
          <p:cNvPr id="4098" name="Picture 2" descr="Unalom, Eleven, Smiley, Hűtsük Le, Smiliy, Samuel, Kéz">
            <a:extLst>
              <a:ext uri="{FF2B5EF4-FFF2-40B4-BE49-F238E27FC236}">
                <a16:creationId xmlns:a16="http://schemas.microsoft.com/office/drawing/2014/main" xmlns="" id="{D9A21FFC-7B31-4EDE-95E7-981E7E161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377"/>
            <a:ext cx="2504661" cy="2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2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75249FE8-EF7F-41FF-A742-C76BF7DE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930"/>
            <a:ext cx="12192000" cy="2420288"/>
          </a:xfrm>
          <a:solidFill>
            <a:schemeClr val="accent2">
              <a:lumMod val="50000"/>
              <a:alpha val="56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hu-HU" sz="4000" dirty="0">
                <a:solidFill>
                  <a:schemeClr val="bg1"/>
                </a:solidFill>
              </a:rPr>
              <a:t>Képzeld el, hogy egy külföldinek kell elmutogatnod az aranymondást, aki nem érti a nyelvünket!</a:t>
            </a:r>
            <a:br>
              <a:rPr lang="hu-HU" sz="4000" dirty="0">
                <a:solidFill>
                  <a:schemeClr val="bg1"/>
                </a:solidFill>
              </a:rPr>
            </a:br>
            <a:r>
              <a:rPr lang="hu-HU" sz="4000" dirty="0">
                <a:solidFill>
                  <a:schemeClr val="bg1"/>
                </a:solidFill>
              </a:rPr>
              <a:t>Hogyan csinálnád? Ha kigondoltad, mutasd meg valakinek!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0D72DDD6-4946-4096-B457-704C6B8B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5" y="3429000"/>
            <a:ext cx="9872870" cy="2247136"/>
          </a:xfrm>
          <a:solidFill>
            <a:schemeClr val="tx2">
              <a:lumMod val="50000"/>
              <a:alpha val="76000"/>
            </a:schemeClr>
          </a:solidFill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200" dirty="0">
                <a:solidFill>
                  <a:schemeClr val="bg1"/>
                </a:solidFill>
              </a:rPr>
              <a:t>Szerinted mit jelent, hogy „az Ige testté lett”? Kire gondol itt János?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200" dirty="0">
                <a:solidFill>
                  <a:schemeClr val="bg1"/>
                </a:solidFill>
              </a:rPr>
              <a:t>Mit jelent itt a dicsőség szó?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u-HU" sz="32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Detective, Keresés, Férfi, Nagyító, Vizsgálat, Kutató">
            <a:extLst>
              <a:ext uri="{FF2B5EF4-FFF2-40B4-BE49-F238E27FC236}">
                <a16:creationId xmlns:a16="http://schemas.microsoft.com/office/drawing/2014/main" xmlns="" id="{11C30E84-FB8F-4A64-A07F-F6CF5989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790" y="4552568"/>
            <a:ext cx="2225289" cy="224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041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DD5A5BD-C8E8-4AC2-8882-F9C115A506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  <a:alpha val="56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testté lett Ige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7D700A6-06EF-43ED-8201-F3536F830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2970416"/>
            <a:ext cx="11767930" cy="3032820"/>
          </a:xfrm>
          <a:solidFill>
            <a:schemeClr val="tx2">
              <a:lumMod val="50000"/>
              <a:alpha val="76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DFAE2"/>
              </a:buClr>
              <a:buNone/>
            </a:pPr>
            <a:r>
              <a:rPr lang="hu-HU" sz="2800" dirty="0">
                <a:solidFill>
                  <a:schemeClr val="bg1"/>
                </a:solidFill>
              </a:rPr>
              <a:t>János máshogy ír Jézus születéséről, mint a többi evangélista. Jézusban maga Isten Igéje, az Ő szava jött a földre. Ő azt akarta, hogy mi megérezzük a szeretetét, ezért egészen közel jött hozzánk. Az emberek közt élt. János erről úgy beszél, hogy Jézust a világossághoz hasonlítja.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9BAA734A-5CBC-451A-B979-87AD66ADB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9" t="6063" r="4126" b="5863"/>
          <a:stretch/>
        </p:blipFill>
        <p:spPr>
          <a:xfrm>
            <a:off x="10906539" y="0"/>
            <a:ext cx="1285462" cy="12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4711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>
            <a:extLst>
              <a:ext uri="{FF2B5EF4-FFF2-40B4-BE49-F238E27FC236}">
                <a16:creationId xmlns:a16="http://schemas.microsoft.com/office/drawing/2014/main" xmlns="" id="{36EC1B5C-0727-47CB-A976-A62398CDFF3C}"/>
              </a:ext>
            </a:extLst>
          </p:cNvPr>
          <p:cNvSpPr txBox="1">
            <a:spLocks/>
          </p:cNvSpPr>
          <p:nvPr/>
        </p:nvSpPr>
        <p:spPr>
          <a:xfrm>
            <a:off x="708991" y="4229373"/>
            <a:ext cx="10774017" cy="2091914"/>
          </a:xfrm>
          <a:prstGeom prst="rect">
            <a:avLst/>
          </a:prstGeom>
          <a:solidFill>
            <a:schemeClr val="tx2">
              <a:lumMod val="50000"/>
              <a:alpha val="76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AE2"/>
              </a:buClr>
              <a:buFont typeface="Arial" pitchFamily="34" charset="0"/>
              <a:buNone/>
            </a:pPr>
            <a:r>
              <a:rPr lang="hu-HU" sz="2800">
                <a:solidFill>
                  <a:schemeClr val="bg1"/>
                </a:solidFill>
              </a:rPr>
              <a:t>Szorgalmi feladatként a szünetben megkérdezhetsz néhány idősebb rokont, barátot, hogy mit tudnak erről a szokásról.</a:t>
            </a: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AE2"/>
              </a:buClr>
              <a:buFont typeface="Arial" pitchFamily="34" charset="0"/>
              <a:buNone/>
            </a:pPr>
            <a:r>
              <a:rPr lang="hu-HU" sz="2800">
                <a:solidFill>
                  <a:schemeClr val="bg1"/>
                </a:solidFill>
              </a:rPr>
              <a:t>Írd fel a füzetedbe mit meséltek!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96115E1-A724-4B80-A6F8-BAA7ADE6C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565" y="5490000"/>
            <a:ext cx="1376365" cy="1368000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xmlns="" id="{D561D987-C0D7-4C05-B5B9-7F0C5ACF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31" y="225288"/>
            <a:ext cx="10774016" cy="3909390"/>
          </a:xfrm>
          <a:solidFill>
            <a:schemeClr val="accent2">
              <a:lumMod val="50000"/>
              <a:alpha val="56000"/>
            </a:schemeClr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hu-HU" sz="3000" b="1" dirty="0">
                <a:solidFill>
                  <a:schemeClr val="bg1"/>
                </a:solidFill>
              </a:rPr>
              <a:t>Tudod-e?</a:t>
            </a:r>
            <a:r>
              <a:rPr lang="hu-HU" sz="3000" dirty="0">
                <a:solidFill>
                  <a:schemeClr val="bg1"/>
                </a:solidFill>
              </a:rPr>
              <a:t/>
            </a:r>
            <a:br>
              <a:rPr lang="hu-HU" sz="3000" dirty="0">
                <a:solidFill>
                  <a:schemeClr val="bg1"/>
                </a:solidFill>
              </a:rPr>
            </a:br>
            <a:r>
              <a:rPr lang="hu-HU" sz="3000" dirty="0">
                <a:solidFill>
                  <a:schemeClr val="bg1"/>
                </a:solidFill>
              </a:rPr>
              <a:t>Az elsősorban hazánk ÉK-i részén él a kántálás szokása.</a:t>
            </a:r>
            <a:br>
              <a:rPr lang="hu-HU" sz="3000" dirty="0">
                <a:solidFill>
                  <a:schemeClr val="bg1"/>
                </a:solidFill>
              </a:rPr>
            </a:br>
            <a:r>
              <a:rPr lang="hu-HU" sz="3000" dirty="0">
                <a:solidFill>
                  <a:schemeClr val="bg1"/>
                </a:solidFill>
              </a:rPr>
              <a:t>Ez azt jelenti, hogy Szenteste a gyülekezet tagjai </a:t>
            </a:r>
            <a:r>
              <a:rPr lang="hu-HU" sz="3000" dirty="0" err="1">
                <a:solidFill>
                  <a:schemeClr val="bg1"/>
                </a:solidFill>
              </a:rPr>
              <a:t>végigjárják</a:t>
            </a:r>
            <a:r>
              <a:rPr lang="hu-HU" sz="3000" dirty="0">
                <a:solidFill>
                  <a:schemeClr val="bg1"/>
                </a:solidFill>
              </a:rPr>
              <a:t> a falut, és karácsonyi énekekkel köszöntik a családokat.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4764E2FD-B982-4F7B-B403-FF6F0C109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3602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xmlns="" id="{FE339272-8026-41B5-BC19-7234CF1D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9173"/>
            <a:ext cx="12192000" cy="1833765"/>
          </a:xfrm>
          <a:solidFill>
            <a:schemeClr val="accent2">
              <a:lumMod val="50000"/>
              <a:alpha val="56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hu-HU" sz="4000" dirty="0">
                <a:solidFill>
                  <a:schemeClr val="bg1"/>
                </a:solidFill>
              </a:rPr>
              <a:t>Kattints a gombra, hogy egy játék segítségével átismételheted a ma tanultakat!</a:t>
            </a:r>
          </a:p>
        </p:txBody>
      </p:sp>
      <p:pic>
        <p:nvPicPr>
          <p:cNvPr id="7" name="Kép 6">
            <a:hlinkClick r:id="rId2"/>
            <a:extLst>
              <a:ext uri="{FF2B5EF4-FFF2-40B4-BE49-F238E27FC236}">
                <a16:creationId xmlns:a16="http://schemas.microsoft.com/office/drawing/2014/main" xmlns="" id="{E7FC5F8E-CB13-44BC-B677-27519AE49F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66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5" t="29524" r="35415" b="29524"/>
          <a:stretch/>
        </p:blipFill>
        <p:spPr>
          <a:xfrm>
            <a:off x="5023945" y="3058184"/>
            <a:ext cx="2144110" cy="21608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0691933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041" y="0"/>
            <a:ext cx="1481959" cy="14188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B77B994A-DA4C-47B2-B1F5-36C26C50B274}"/>
              </a:ext>
            </a:extLst>
          </p:cNvPr>
          <p:cNvSpPr txBox="1"/>
          <p:nvPr/>
        </p:nvSpPr>
        <p:spPr>
          <a:xfrm>
            <a:off x="0" y="0"/>
            <a:ext cx="6003235" cy="739754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cs typeface="Arial" panose="020B0604020202020204" pitchFamily="34" charset="0"/>
              </a:rPr>
              <a:t>Zárjuk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 az órát imádsággal!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A18E1749-86E6-4016-BFF6-03481FA28268}"/>
              </a:ext>
            </a:extLst>
          </p:cNvPr>
          <p:cNvSpPr txBox="1"/>
          <p:nvPr/>
        </p:nvSpPr>
        <p:spPr>
          <a:xfrm>
            <a:off x="1481959" y="1848167"/>
            <a:ext cx="10710041" cy="5009833"/>
          </a:xfrm>
          <a:prstGeom prst="rect">
            <a:avLst/>
          </a:prstGeom>
          <a:solidFill>
            <a:schemeClr val="accent2">
              <a:lumMod val="75000"/>
              <a:alpha val="7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bocsásd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meg vétkeinket, miképpen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</a:t>
            </a:r>
            <a:r>
              <a:rPr lang="hu-HU" sz="2400" b="1" dirty="0">
                <a:cs typeface="Arial" panose="020B0604020202020204" pitchFamily="34" charset="0"/>
              </a:rPr>
              <a:t>”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0ED6BFE5-1528-42BB-AC6B-9294E02C5815}"/>
              </a:ext>
            </a:extLst>
          </p:cNvPr>
          <p:cNvSpPr txBox="1"/>
          <p:nvPr/>
        </p:nvSpPr>
        <p:spPr>
          <a:xfrm>
            <a:off x="7541980" y="0"/>
            <a:ext cx="4650020" cy="691465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Áldott ünnepet,</a:t>
            </a:r>
            <a:b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</a:b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a szünetre pedig jó pihenést kívánok!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3600" dirty="0">
              <a:solidFill>
                <a:schemeClr val="bg1"/>
              </a:solidFill>
              <a:latin typeface="Arial" panose="020B0604020202020204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dirty="0">
                <a:solidFill>
                  <a:schemeClr val="bg1"/>
                </a:solidFill>
                <a:latin typeface="Arial" panose="020B0604020202020204"/>
                <a:cs typeface="Times New Roman" panose="02020603050405020304" pitchFamily="18" charset="0"/>
              </a:rPr>
              <a:t>Áldás, békesség</a:t>
            </a:r>
            <a:r>
              <a:rPr lang="hu-HU" sz="4000" dirty="0">
                <a:solidFill>
                  <a:schemeClr val="bg1"/>
                </a:solidFill>
                <a:latin typeface="Arial" panose="020B0604020202020204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3600" dirty="0">
              <a:solidFill>
                <a:schemeClr val="bg1"/>
              </a:solidFill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5636EA1F-843C-4012-81A8-4D5AA3639C48}"/>
              </a:ext>
            </a:extLst>
          </p:cNvPr>
          <p:cNvSpPr txBox="1"/>
          <p:nvPr/>
        </p:nvSpPr>
        <p:spPr>
          <a:xfrm>
            <a:off x="-10287" y="6211659"/>
            <a:ext cx="5054445" cy="64633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diasorban használt képek a </a:t>
            </a:r>
            <a:r>
              <a:rPr lang="hu-HU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www.pixabay.com</a:t>
            </a:r>
            <a:r>
              <a:rPr lang="hu-HU" dirty="0">
                <a:solidFill>
                  <a:schemeClr val="bg1"/>
                </a:solidFill>
              </a:rPr>
              <a:t> oldalon találhatóak és ingyenesen letölthetők.</a:t>
            </a:r>
          </a:p>
        </p:txBody>
      </p:sp>
    </p:spTree>
    <p:extLst>
      <p:ext uri="{BB962C8B-B14F-4D97-AF65-F5344CB8AC3E}">
        <p14:creationId xmlns:p14="http://schemas.microsoft.com/office/powerpoint/2010/main" val="5475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4484E8D-18C1-48A0-A634-7905247797D2}"/>
              </a:ext>
            </a:extLst>
          </p:cNvPr>
          <p:cNvSpPr txBox="1"/>
          <p:nvPr/>
        </p:nvSpPr>
        <p:spPr>
          <a:xfrm>
            <a:off x="-1" y="0"/>
            <a:ext cx="6798365" cy="3901837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>
              <a:lnSpc>
                <a:spcPct val="150000"/>
              </a:lnSpc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mai órán szükséged lesz a következőkre: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Laptop, okostelefon vagy tablet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cs typeface="Arial" panose="020B0604020202020204" pitchFamily="34" charset="0"/>
              </a:rPr>
              <a:t>Hangszóró vagy fülhallgató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CCFC8FB0-E22D-4140-AD9C-0831E7579D63}"/>
              </a:ext>
            </a:extLst>
          </p:cNvPr>
          <p:cNvSpPr txBox="1"/>
          <p:nvPr/>
        </p:nvSpPr>
        <p:spPr>
          <a:xfrm>
            <a:off x="6798365" y="3510160"/>
            <a:ext cx="5393635" cy="334784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és kövesd az utasításokat!</a:t>
            </a:r>
          </a:p>
          <a:p>
            <a:pPr algn="ctr">
              <a:lnSpc>
                <a:spcPct val="150000"/>
              </a:lnSpc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indítsd el a PPT-t! </a:t>
            </a:r>
          </a:p>
        </p:txBody>
      </p:sp>
    </p:spTree>
    <p:extLst>
      <p:ext uri="{BB962C8B-B14F-4D97-AF65-F5344CB8AC3E}">
        <p14:creationId xmlns:p14="http://schemas.microsoft.com/office/powerpoint/2010/main" val="8261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983" y="-52064"/>
            <a:ext cx="1630017" cy="1583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B77B994A-DA4C-47B2-B1F5-36C26C50B274}"/>
              </a:ext>
            </a:extLst>
          </p:cNvPr>
          <p:cNvSpPr txBox="1"/>
          <p:nvPr/>
        </p:nvSpPr>
        <p:spPr>
          <a:xfrm>
            <a:off x="0" y="0"/>
            <a:ext cx="6003235" cy="739754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Kezdjük az órát imádsággal!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A18E1749-86E6-4016-BFF6-03481FA28268}"/>
              </a:ext>
            </a:extLst>
          </p:cNvPr>
          <p:cNvSpPr txBox="1"/>
          <p:nvPr/>
        </p:nvSpPr>
        <p:spPr>
          <a:xfrm>
            <a:off x="3001617" y="2130086"/>
            <a:ext cx="7560366" cy="2597827"/>
          </a:xfrm>
          <a:prstGeom prst="rect">
            <a:avLst/>
          </a:prstGeom>
          <a:solidFill>
            <a:schemeClr val="accent2">
              <a:lumMod val="75000"/>
              <a:alpha val="7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„Jó Atyánk, Istenünk,</a:t>
            </a:r>
            <a:r>
              <a:rPr lang="hu-HU" sz="2800" b="1" dirty="0">
                <a:cs typeface="Arial" panose="020B0604020202020204" pitchFamily="34" charset="0"/>
              </a:rPr>
              <a:t> Te taníts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bennünket!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Jézus Krisztus útján vezesd a lelkünket!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Szentlelked ereje növelje hitünket!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Ámen”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DD5A5BD-C8E8-4AC2-8882-F9C115A5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11" y="91240"/>
            <a:ext cx="10772775" cy="1237887"/>
          </a:xfrm>
          <a:solidFill>
            <a:schemeClr val="accent2">
              <a:lumMod val="50000"/>
              <a:alpha val="56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Énekeljünk!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7D700A6-06EF-43ED-8201-F3536F830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86" y="1762540"/>
            <a:ext cx="6480313" cy="5095460"/>
          </a:xfrm>
          <a:solidFill>
            <a:schemeClr val="tx2">
              <a:lumMod val="50000"/>
              <a:alpha val="76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bg1"/>
                </a:solidFill>
              </a:rPr>
              <a:t>„Itt állok </a:t>
            </a:r>
            <a:r>
              <a:rPr lang="hu-HU" sz="2800" dirty="0" err="1">
                <a:solidFill>
                  <a:schemeClr val="bg1"/>
                </a:solidFill>
              </a:rPr>
              <a:t>jászolod</a:t>
            </a:r>
            <a:r>
              <a:rPr lang="hu-HU" sz="2800" dirty="0">
                <a:solidFill>
                  <a:schemeClr val="bg1"/>
                </a:solidFill>
              </a:rPr>
              <a:t> felett, Ó , Jézusom, </a:t>
            </a:r>
            <a:r>
              <a:rPr lang="hu-HU" sz="2800" u="sng" dirty="0">
                <a:solidFill>
                  <a:schemeClr val="bg1"/>
                </a:solidFill>
              </a:rPr>
              <a:t>szerelmem</a:t>
            </a:r>
            <a:r>
              <a:rPr lang="hu-HU" sz="2800" dirty="0">
                <a:solidFill>
                  <a:schemeClr val="bg1"/>
                </a:solidFill>
              </a:rPr>
              <a:t>, :/: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bg1"/>
                </a:solidFill>
              </a:rPr>
              <a:t>Eljöttem, elhoztam neked, Amit kezedből nyertem: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bg1"/>
                </a:solidFill>
              </a:rPr>
              <a:t>Vedd </a:t>
            </a:r>
            <a:r>
              <a:rPr lang="hu-HU" sz="2800" u="sng" dirty="0">
                <a:solidFill>
                  <a:schemeClr val="bg1"/>
                </a:solidFill>
              </a:rPr>
              <a:t>elmém</a:t>
            </a:r>
            <a:r>
              <a:rPr lang="hu-HU" sz="2800" dirty="0">
                <a:solidFill>
                  <a:schemeClr val="bg1"/>
                </a:solidFill>
              </a:rPr>
              <a:t>, lelkem és szívem, Hadd adjam </a:t>
            </a:r>
            <a:r>
              <a:rPr lang="hu-HU" sz="2800" dirty="0" err="1">
                <a:solidFill>
                  <a:schemeClr val="bg1"/>
                </a:solidFill>
              </a:rPr>
              <a:t>néked</a:t>
            </a:r>
            <a:r>
              <a:rPr lang="hu-HU" sz="2800" dirty="0">
                <a:solidFill>
                  <a:schemeClr val="bg1"/>
                </a:solidFill>
              </a:rPr>
              <a:t> mindenem,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bg1"/>
                </a:solidFill>
              </a:rPr>
              <a:t>Hogy </a:t>
            </a:r>
            <a:r>
              <a:rPr lang="hu-HU" sz="2800" u="sng" dirty="0">
                <a:solidFill>
                  <a:schemeClr val="bg1"/>
                </a:solidFill>
              </a:rPr>
              <a:t>kedves </a:t>
            </a:r>
            <a:r>
              <a:rPr lang="hu-HU" sz="2800" u="sng" dirty="0" err="1">
                <a:solidFill>
                  <a:schemeClr val="bg1"/>
                </a:solidFill>
              </a:rPr>
              <a:t>légyek</a:t>
            </a:r>
            <a:r>
              <a:rPr lang="hu-HU" sz="2800" u="sng" dirty="0">
                <a:solidFill>
                  <a:schemeClr val="bg1"/>
                </a:solidFill>
              </a:rPr>
              <a:t> </a:t>
            </a:r>
            <a:r>
              <a:rPr lang="hu-HU" sz="2800" dirty="0" err="1">
                <a:solidFill>
                  <a:schemeClr val="bg1"/>
                </a:solidFill>
              </a:rPr>
              <a:t>néked</a:t>
            </a:r>
            <a:r>
              <a:rPr lang="hu-HU" sz="2800" dirty="0">
                <a:solidFill>
                  <a:schemeClr val="bg1"/>
                </a:solidFill>
              </a:rPr>
              <a:t>!”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u-HU" sz="2800" i="1" dirty="0">
              <a:solidFill>
                <a:schemeClr val="bg1"/>
              </a:solidFill>
            </a:endParaRP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i="1" dirty="0">
                <a:solidFill>
                  <a:schemeClr val="bg1"/>
                </a:solidFill>
              </a:rPr>
              <a:t>RÉ329. Dicséret 1. vers: „Itt állok </a:t>
            </a:r>
            <a:r>
              <a:rPr lang="hu-HU" i="1" dirty="0" err="1">
                <a:solidFill>
                  <a:schemeClr val="bg1"/>
                </a:solidFill>
              </a:rPr>
              <a:t>jászolod</a:t>
            </a:r>
            <a:r>
              <a:rPr lang="hu-HU" i="1" dirty="0">
                <a:solidFill>
                  <a:schemeClr val="bg1"/>
                </a:solidFill>
              </a:rPr>
              <a:t> felett…”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hu-HU" sz="2800" i="1" dirty="0">
              <a:solidFill>
                <a:schemeClr val="bg1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BA6D9E42-07F6-4A32-BBA5-306DB946E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4" t="9250" r="8031" b="7256"/>
          <a:stretch/>
        </p:blipFill>
        <p:spPr>
          <a:xfrm>
            <a:off x="10752786" y="0"/>
            <a:ext cx="1439214" cy="1417983"/>
          </a:xfrm>
          <a:prstGeom prst="rect">
            <a:avLst/>
          </a:prstGeom>
        </p:spPr>
      </p:pic>
      <p:sp>
        <p:nvSpPr>
          <p:cNvPr id="5" name="Tartalom helye 2">
            <a:extLst>
              <a:ext uri="{FF2B5EF4-FFF2-40B4-BE49-F238E27FC236}">
                <a16:creationId xmlns:a16="http://schemas.microsoft.com/office/drawing/2014/main" xmlns="" id="{C7E6391E-F151-40B6-B74B-70B77AE9C5A1}"/>
              </a:ext>
            </a:extLst>
          </p:cNvPr>
          <p:cNvSpPr txBox="1">
            <a:spLocks/>
          </p:cNvSpPr>
          <p:nvPr/>
        </p:nvSpPr>
        <p:spPr>
          <a:xfrm>
            <a:off x="0" y="1792506"/>
            <a:ext cx="5579165" cy="5065494"/>
          </a:xfrm>
          <a:prstGeom prst="rect">
            <a:avLst/>
          </a:prstGeom>
          <a:solidFill>
            <a:schemeClr val="tx2">
              <a:lumMod val="50000"/>
              <a:alpha val="76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 Kattints a gombra és hallgasd meg az ének első versszakát, ha szeretnéd, énekelheted is!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bg1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u-HU" sz="2800" dirty="0">
              <a:solidFill>
                <a:schemeClr val="bg1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Hogyan fogalmaznád meg a saját </a:t>
            </a:r>
            <a:r>
              <a:rPr lang="hu-HU" sz="2800" dirty="0" err="1">
                <a:solidFill>
                  <a:schemeClr val="bg1"/>
                </a:solidFill>
              </a:rPr>
              <a:t>szavaiddal</a:t>
            </a:r>
            <a:r>
              <a:rPr lang="hu-HU" sz="2800" dirty="0">
                <a:solidFill>
                  <a:schemeClr val="bg1"/>
                </a:solidFill>
              </a:rPr>
              <a:t> a szövegben aláhúzott szavakat?</a:t>
            </a:r>
          </a:p>
        </p:txBody>
      </p:sp>
      <p:pic>
        <p:nvPicPr>
          <p:cNvPr id="8" name="Kép 7">
            <a:hlinkClick r:id="rId3"/>
            <a:extLst>
              <a:ext uri="{FF2B5EF4-FFF2-40B4-BE49-F238E27FC236}">
                <a16:creationId xmlns:a16="http://schemas.microsoft.com/office/drawing/2014/main" xmlns="" id="{97F48F21-AAD9-4278-B70A-52FC2E3895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1" t="29196" r="35323" b="31033"/>
          <a:stretch/>
        </p:blipFill>
        <p:spPr>
          <a:xfrm>
            <a:off x="2051519" y="3797891"/>
            <a:ext cx="1066222" cy="10247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165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DD5A5BD-C8E8-4AC2-8882-F9C115A5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84703"/>
            <a:ext cx="10772775" cy="1245704"/>
          </a:xfrm>
          <a:solidFill>
            <a:schemeClr val="accent2">
              <a:lumMod val="50000"/>
              <a:alpha val="56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karácsonyi ünnepkör ünnepei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B18D8E50-962E-4940-AE89-3B49F7172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9" t="6063" r="4126" b="5863"/>
          <a:stretch/>
        </p:blipFill>
        <p:spPr>
          <a:xfrm>
            <a:off x="10839656" y="84703"/>
            <a:ext cx="1285462" cy="124570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9C4DBF9-2DFF-40FF-9291-2191EE50F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6" t="5918" r="6665" b="5466"/>
          <a:stretch/>
        </p:blipFill>
        <p:spPr>
          <a:xfrm rot="21149279">
            <a:off x="-171202" y="1947525"/>
            <a:ext cx="5907472" cy="5891029"/>
          </a:xfrm>
          <a:prstGeom prst="ellipse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7D700A6-06EF-43ED-8201-F3536F830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269" y="2287849"/>
            <a:ext cx="8757731" cy="4570151"/>
          </a:xfrm>
          <a:solidFill>
            <a:schemeClr val="tx2">
              <a:lumMod val="50000"/>
              <a:alpha val="96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000" b="1" dirty="0">
                <a:solidFill>
                  <a:schemeClr val="bg1"/>
                </a:solidFill>
                <a:sym typeface="Wingdings" panose="05000000000000000000" pitchFamily="2" charset="2"/>
              </a:rPr>
              <a:t></a:t>
            </a:r>
            <a:r>
              <a:rPr lang="hu-HU" sz="28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Advent: </a:t>
            </a:r>
            <a:r>
              <a:rPr lang="hu-HU" sz="2800" dirty="0">
                <a:solidFill>
                  <a:schemeClr val="bg1"/>
                </a:solidFill>
              </a:rPr>
              <a:t>a karácsony előtti négy hét, a várakozás ideje.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000" b="1" dirty="0">
                <a:solidFill>
                  <a:schemeClr val="bg1"/>
                </a:solidFill>
                <a:sym typeface="Wingdings" panose="05000000000000000000" pitchFamily="2" charset="2"/>
              </a:rPr>
              <a:t></a:t>
            </a:r>
            <a:r>
              <a:rPr lang="hu-HU" sz="28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Karácsony: </a:t>
            </a:r>
            <a:r>
              <a:rPr lang="hu-HU" sz="2800" dirty="0">
                <a:solidFill>
                  <a:schemeClr val="bg1"/>
                </a:solidFill>
              </a:rPr>
              <a:t>Jézus születésének ünnepe.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000" b="1" dirty="0">
                <a:solidFill>
                  <a:schemeClr val="bg1"/>
                </a:solidFill>
                <a:sym typeface="Wingdings" panose="05000000000000000000" pitchFamily="2" charset="2"/>
              </a:rPr>
              <a:t></a:t>
            </a:r>
            <a:r>
              <a:rPr lang="hu-HU" sz="28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Óév: </a:t>
            </a:r>
            <a:r>
              <a:rPr lang="hu-HU" sz="2800" dirty="0">
                <a:solidFill>
                  <a:schemeClr val="bg1"/>
                </a:solidFill>
              </a:rPr>
              <a:t>istentisztelet az év utolsó napján.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200" b="1" dirty="0">
                <a:solidFill>
                  <a:schemeClr val="bg1"/>
                </a:solidFill>
                <a:sym typeface="Wingdings" panose="05000000000000000000" pitchFamily="2" charset="2"/>
              </a:rPr>
              <a:t> </a:t>
            </a:r>
            <a:r>
              <a:rPr lang="hu-HU" sz="2800" b="1" dirty="0">
                <a:solidFill>
                  <a:schemeClr val="bg1"/>
                </a:solidFill>
              </a:rPr>
              <a:t>Újév</a:t>
            </a:r>
            <a:r>
              <a:rPr lang="hu-HU" sz="2800" dirty="0">
                <a:solidFill>
                  <a:schemeClr val="bg1"/>
                </a:solidFill>
              </a:rPr>
              <a:t>: az új esztendő első napja.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200" b="1" dirty="0">
                <a:solidFill>
                  <a:schemeClr val="bg1"/>
                </a:solidFill>
                <a:sym typeface="Wingdings" panose="05000000000000000000" pitchFamily="2" charset="2"/>
              </a:rPr>
              <a:t></a:t>
            </a:r>
            <a:r>
              <a:rPr lang="hu-HU" sz="28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hu-HU" sz="2800" b="1" dirty="0">
                <a:solidFill>
                  <a:schemeClr val="bg1"/>
                </a:solidFill>
              </a:rPr>
              <a:t>Vízkereszt: </a:t>
            </a:r>
            <a:r>
              <a:rPr lang="hu-HU" sz="2800" dirty="0">
                <a:solidFill>
                  <a:schemeClr val="bg1"/>
                </a:solidFill>
              </a:rPr>
              <a:t>január 6., Jézus megkeresztelkedése.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xmlns="" id="{348D3C8D-108C-46AC-889C-9E8A51AE14DB}"/>
              </a:ext>
            </a:extLst>
          </p:cNvPr>
          <p:cNvSpPr/>
          <p:nvPr/>
        </p:nvSpPr>
        <p:spPr>
          <a:xfrm rot="19582162">
            <a:off x="2653650" y="4504469"/>
            <a:ext cx="825190" cy="1269571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37486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DD5A5BD-C8E8-4AC2-8882-F9C115A506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  <a:alpha val="56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Emlékszel? Gondold át újra!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7D700A6-06EF-43ED-8201-F3536F830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2572850"/>
            <a:ext cx="11767930" cy="3629167"/>
          </a:xfrm>
          <a:solidFill>
            <a:schemeClr val="tx2">
              <a:lumMod val="50000"/>
              <a:alpha val="76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FDFAE2"/>
              </a:buClr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 Az adventről szóló órán felírtad a füzetedbe, hogy mit tudsz tenni az ünnepi készülődésért, keresd elő, amit felírtál!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DFAE2"/>
              </a:buClr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 Tegyél pipát azok mellé, amiket sikerült is teljesítened!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DFAE2"/>
              </a:buClr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 Gondold át, mit tudnál tenni a mai napon, hogy azokkal is haladj, ami mellé még nem tettél pipát!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AF276F89-C3D2-4575-B402-7DF639D77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788" y="0"/>
            <a:ext cx="154242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759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DD5A5BD-C8E8-4AC2-8882-F9C115A506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  <a:alpha val="56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Mit ünneplünk karácsonykor?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7D700A6-06EF-43ED-8201-F3536F830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46" y="2506590"/>
            <a:ext cx="11767930" cy="3032820"/>
          </a:xfrm>
          <a:solidFill>
            <a:schemeClr val="tx2">
              <a:lumMod val="50000"/>
              <a:alpha val="76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FDFAE2"/>
              </a:buClr>
              <a:buNone/>
            </a:pPr>
            <a:r>
              <a:rPr lang="hu-HU" sz="2800" dirty="0">
                <a:solidFill>
                  <a:schemeClr val="bg1"/>
                </a:solidFill>
              </a:rPr>
              <a:t>Karácsonykor azt ünnepeljük, hogy Isten emberré lett, Jézus Krisztus megszületett. Ez az ünnep arra emlékeztet minket, hogy Jézus eljött a földre, közénk, emberek közé. Azért jött el, hogy megszabadítsa az embert a bűn hatalmából. A Bibliában az Újszövetség elején olvashatunk Jézus születéséről.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DFAE2"/>
              </a:buClr>
              <a:buNone/>
            </a:pP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9BAA734A-5CBC-451A-B979-87AD66ADB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9" t="6063" r="4126" b="5863"/>
          <a:stretch/>
        </p:blipFill>
        <p:spPr>
          <a:xfrm>
            <a:off x="10906539" y="0"/>
            <a:ext cx="1285462" cy="12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6920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7D700A6-06EF-43ED-8201-F3536F830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525354"/>
            <a:ext cx="7832035" cy="913048"/>
          </a:xfrm>
          <a:solidFill>
            <a:schemeClr val="tx2">
              <a:lumMod val="50000"/>
              <a:alpha val="76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None/>
            </a:pPr>
            <a:r>
              <a:rPr lang="hu-HU" sz="2800">
                <a:solidFill>
                  <a:schemeClr val="bg1"/>
                </a:solidFill>
              </a:rPr>
              <a:t>A családban ti hogyan ünneplitek a karácsonyt?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DFAE2"/>
              </a:buClr>
            </a:pP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xmlns="" id="{665282C2-343E-4A1A-BAC6-B289CB625277}"/>
              </a:ext>
            </a:extLst>
          </p:cNvPr>
          <p:cNvSpPr txBox="1">
            <a:spLocks/>
          </p:cNvSpPr>
          <p:nvPr/>
        </p:nvSpPr>
        <p:spPr>
          <a:xfrm>
            <a:off x="2179982" y="2847258"/>
            <a:ext cx="7832035" cy="913048"/>
          </a:xfrm>
          <a:prstGeom prst="rect">
            <a:avLst/>
          </a:prstGeom>
          <a:solidFill>
            <a:schemeClr val="tx2">
              <a:lumMod val="50000"/>
              <a:alpha val="76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hu-HU" sz="2800">
                <a:solidFill>
                  <a:schemeClr val="bg1"/>
                </a:solidFill>
              </a:rPr>
              <a:t>Mit szeretsz benne a leginkább és mit kevésbé?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AE2"/>
              </a:buClr>
            </a:pP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xmlns="" id="{32FB0323-E519-4041-AFC3-AE62D7336562}"/>
              </a:ext>
            </a:extLst>
          </p:cNvPr>
          <p:cNvSpPr txBox="1">
            <a:spLocks/>
          </p:cNvSpPr>
          <p:nvPr/>
        </p:nvSpPr>
        <p:spPr>
          <a:xfrm>
            <a:off x="3008243" y="4049891"/>
            <a:ext cx="8421759" cy="1184717"/>
          </a:xfrm>
          <a:prstGeom prst="rect">
            <a:avLst/>
          </a:prstGeom>
          <a:solidFill>
            <a:schemeClr val="tx2">
              <a:lumMod val="50000"/>
              <a:alpha val="76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hu-HU" sz="2800">
                <a:solidFill>
                  <a:schemeClr val="bg1"/>
                </a:solidFill>
              </a:rPr>
              <a:t>Sokszor mondják, hogy a karácsony a szeretet ünnepe.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hu-HU" sz="2800">
                <a:solidFill>
                  <a:schemeClr val="bg1"/>
                </a:solidFill>
              </a:rPr>
              <a:t>Te mit gondolsz erről?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AE2"/>
              </a:buClr>
            </a:pP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5BC84A91-AC0E-4858-A2AA-507220D52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1293"/>
            <a:ext cx="1372005" cy="1368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126FCE18-0DCE-423E-8EEA-3D2840F9D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788" y="0"/>
            <a:ext cx="154242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336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DD5A5BD-C8E8-4AC2-8882-F9C115A5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3" y="185368"/>
            <a:ext cx="10772775" cy="1368000"/>
          </a:xfrm>
          <a:solidFill>
            <a:schemeClr val="accent2">
              <a:lumMod val="50000"/>
              <a:alpha val="56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Ajándékok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7D700A6-06EF-43ED-8201-F3536F830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2028935"/>
            <a:ext cx="11767930" cy="4829065"/>
          </a:xfrm>
          <a:solidFill>
            <a:schemeClr val="tx2">
              <a:lumMod val="50000"/>
              <a:alpha val="76000"/>
            </a:schemeClr>
          </a:solidFill>
          <a:ln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 Rajzolj a füzetedbe egy nagy ajándékdobozt!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 Írd bele, milyen ajándékra vágysz most a leginkább! Ha bármit kérhetnél, mi lenne az?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 Most rajzol egy másik ajándékot is!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 Ebbe azt írd bele, hogy ezen az ünnepen milyen ajándékot tudnál te adni Jézusnak? Lehet ez imádság, valaki más megajándékozása szolgálatból, vagy az, hogy beszélsz az osztálytársaidnak Róla.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 Beszélgess a padtársaddal arról, hogy mit írtatok a dobozokba!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DFAE2"/>
              </a:buClr>
            </a:pP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CC184AF-1695-42A7-AA84-1D9A015E1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018" y="0"/>
            <a:ext cx="1363515" cy="1368000"/>
          </a:xfrm>
          <a:prstGeom prst="rect">
            <a:avLst/>
          </a:prstGeom>
        </p:spPr>
      </p:pic>
      <p:pic>
        <p:nvPicPr>
          <p:cNvPr id="6148" name="Picture 4" descr="Ajándék, Csomag, Parcella, Doboz, Gift Wrapped, Szalag">
            <a:extLst>
              <a:ext uri="{FF2B5EF4-FFF2-40B4-BE49-F238E27FC236}">
                <a16:creationId xmlns:a16="http://schemas.microsoft.com/office/drawing/2014/main" xmlns="" id="{601EE947-6695-4671-96AA-65F8B9446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" y="111183"/>
            <a:ext cx="1867145" cy="19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99071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agyvárosi">
  <a:themeElements>
    <a:clrScheme name="Narancs–vörö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839</Words>
  <Application>Microsoft Office PowerPoint</Application>
  <PresentationFormat>Szélesvásznú</PresentationFormat>
  <Paragraphs>101</Paragraphs>
  <Slides>19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Nagyvárosi</vt:lpstr>
      <vt:lpstr>PowerPoint bemutató</vt:lpstr>
      <vt:lpstr>PowerPoint bemutató</vt:lpstr>
      <vt:lpstr>PowerPoint bemutató</vt:lpstr>
      <vt:lpstr>Énekeljünk!</vt:lpstr>
      <vt:lpstr>A karácsonyi ünnepkör ünnepei</vt:lpstr>
      <vt:lpstr>Emlékszel? Gondold át újra!</vt:lpstr>
      <vt:lpstr>Mit ünneplünk karácsonykor?</vt:lpstr>
      <vt:lpstr>PowerPoint bemutató</vt:lpstr>
      <vt:lpstr>Ajándékok</vt:lpstr>
      <vt:lpstr>PowerPoint bemutató</vt:lpstr>
      <vt:lpstr>Most próbáld meg fejből elmondani az aranymondást! Utána kattints arra a gombra, amelyik igaz rád!</vt:lpstr>
      <vt:lpstr>Nagyon ügyes vagy, emlékeztetőnek itt van újra!</vt:lpstr>
      <vt:lpstr>Semmi gond, lesz még időd gyakorolni, emlékeztetőnek itt van újra!</vt:lpstr>
      <vt:lpstr>Képzeld el, hogy egy külföldinek kell elmutogatnod az aranymondást, aki nem érti a nyelvünket! Hogyan csinálnád? Ha kigondoltad, mutasd meg valakinek!</vt:lpstr>
      <vt:lpstr>A testté lett Ige</vt:lpstr>
      <vt:lpstr>Tudod-e? Az elsősorban hazánk ÉK-i részén él a kántálás szokása. Ez azt jelenti, hogy Szenteste a gyülekezet tagjai végigjárják a falut, és karácsonyi énekekkel köszöntik a családokat.</vt:lpstr>
      <vt:lpstr>Kattints a gombra, hogy egy játék segítségével átismételheted a ma tanultakat!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Viola Pálfalvi</dc:creator>
  <cp:lastModifiedBy>Microsoft-fiók</cp:lastModifiedBy>
  <cp:revision>29</cp:revision>
  <dcterms:created xsi:type="dcterms:W3CDTF">2020-11-29T18:05:49Z</dcterms:created>
  <dcterms:modified xsi:type="dcterms:W3CDTF">2020-12-04T08:15:30Z</dcterms:modified>
</cp:coreProperties>
</file>