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0" r:id="rId2"/>
    <p:sldId id="281" r:id="rId3"/>
    <p:sldId id="314" r:id="rId4"/>
    <p:sldId id="332" r:id="rId5"/>
    <p:sldId id="318" r:id="rId6"/>
    <p:sldId id="327" r:id="rId7"/>
    <p:sldId id="328" r:id="rId8"/>
    <p:sldId id="333" r:id="rId9"/>
    <p:sldId id="307" r:id="rId10"/>
    <p:sldId id="334" r:id="rId11"/>
    <p:sldId id="330" r:id="rId12"/>
    <p:sldId id="324" r:id="rId13"/>
    <p:sldId id="300" r:id="rId14"/>
    <p:sldId id="316" r:id="rId15"/>
    <p:sldId id="297" r:id="rId16"/>
    <p:sldId id="305" r:id="rId17"/>
    <p:sldId id="306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F7D097"/>
    <a:srgbClr val="F1B051"/>
    <a:srgbClr val="AE2E51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C60D5-97DB-4C88-B227-60DFB6D46838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82AA2-7456-4181-9259-A7A95D7C6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837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DFED-9B22-433D-A52E-6386DF34CD1D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40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rpi.reformatus.hu/sites/default/files/interaktiv_tankonyvek/Hittan_6/24.html#fe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h9N8rQ8NJM" TargetMode="External"/><Relationship Id="rId2" Type="http://schemas.openxmlformats.org/officeDocument/2006/relationships/hyperlink" Target="https://www.youtube.com/watch?v=Jr-njqwv7j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abibliamindenkie.hu/uj/PSA/100/" TargetMode="External"/><Relationship Id="rId4" Type="http://schemas.openxmlformats.org/officeDocument/2006/relationships/hyperlink" Target="https://abibliamindenkie.hu/uj/PSA/10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XdRW6vZI7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://www.csecsy.hu/" TargetMode="External"/><Relationship Id="rId4" Type="http://schemas.openxmlformats.org/officeDocument/2006/relationships/hyperlink" Target="https://www.youtube.com/watch?v=Zk9rUOyMpgU&amp;t=99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d9UapSSzo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csecsy.h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us.h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gemellett.blog.hu/2014/09/03/_2_szolgaljatok_az_urnak_orommel_zsoltaro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62577"/>
            <a:ext cx="12192000" cy="615553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Gyülekezetem története (Olvasmány)    </a:t>
            </a:r>
            <a:endParaRPr kumimoji="0" lang="hu-HU" sz="34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717280" y="2015254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666899" y="1653366"/>
            <a:ext cx="4247787" cy="4893647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212107" y="886580"/>
            <a:ext cx="34547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362052" y="1801961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Internet kapcsolatra,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fotózásához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72709" y="4977353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letöltések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1" y="548681"/>
            <a:ext cx="2946673" cy="2872711"/>
          </a:xfrm>
        </p:spPr>
        <p:txBody>
          <a:bodyPr/>
          <a:lstStyle/>
          <a:p>
            <a:pPr>
              <a:buNone/>
            </a:pPr>
            <a:endParaRPr lang="hu-HU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sz="2000" dirty="0">
                <a:solidFill>
                  <a:srgbClr val="FF0000"/>
                </a:solidFill>
              </a:rPr>
              <a:t/>
            </a:r>
            <a:br>
              <a:rPr lang="hu-HU" sz="2000" dirty="0">
                <a:solidFill>
                  <a:srgbClr val="FF0000"/>
                </a:solidFill>
              </a:rPr>
            </a:br>
            <a:endParaRPr lang="hu-HU" sz="2000" dirty="0"/>
          </a:p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74" y="1196753"/>
            <a:ext cx="1726984" cy="5066667"/>
          </a:xfrm>
          <a:prstGeom prst="rect">
            <a:avLst/>
          </a:prstGeom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099556" y="201600"/>
            <a:ext cx="7992888" cy="75108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Krisztus teste és tagjai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Korinthus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12,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12-27.</a:t>
            </a:r>
            <a:endParaRPr lang="hu-HU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28253" y="5057259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u="sng" dirty="0">
                <a:solidFill>
                  <a:srgbClr val="7B1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Lábak</a:t>
            </a:r>
            <a:r>
              <a:rPr lang="hu-HU" sz="2000" dirty="0">
                <a:solidFill>
                  <a:srgbClr val="7B1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„ Mivel nem vagyok kéz, nem vagyok a test része?”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4902223" y="5977452"/>
            <a:ext cx="600778" cy="51312"/>
          </a:xfrm>
          <a:prstGeom prst="straightConnector1">
            <a:avLst/>
          </a:prstGeom>
          <a:ln w="38100">
            <a:solidFill>
              <a:srgbClr val="7B1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1949623" y="1174623"/>
            <a:ext cx="2978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i="1" u="sng" dirty="0">
                <a:solidFill>
                  <a:srgbClr val="7B1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Fülek</a:t>
            </a:r>
            <a:r>
              <a:rPr lang="hu-HU" sz="2000" dirty="0">
                <a:solidFill>
                  <a:srgbClr val="7B1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„Mivel nem vagyok szem, nem vagyok a test része? Ha a test csupa szem, hol lenne a hallás? Ha az egész test hallás, hol lenne a szaglás?”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2254106" y="3645024"/>
            <a:ext cx="18976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u="sng" dirty="0">
                <a:solidFill>
                  <a:srgbClr val="7B1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 a kéznek</a:t>
            </a:r>
            <a:r>
              <a:rPr lang="hu-HU" sz="2000" dirty="0">
                <a:solidFill>
                  <a:srgbClr val="7B1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„ Nincs rád szükségem!”</a:t>
            </a:r>
          </a:p>
          <a:p>
            <a:endParaRPr lang="hu-HU" sz="2000" dirty="0">
              <a:solidFill>
                <a:srgbClr val="7B1F33"/>
              </a:solidFill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5353340" y="1606220"/>
            <a:ext cx="504056" cy="2448272"/>
          </a:xfrm>
          <a:prstGeom prst="straightConnector1">
            <a:avLst/>
          </a:prstGeom>
          <a:ln w="38100">
            <a:solidFill>
              <a:srgbClr val="7B1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6770527" y="536092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u="sng" dirty="0">
                <a:solidFill>
                  <a:srgbClr val="7B1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Fej a lábnak</a:t>
            </a:r>
            <a:r>
              <a:rPr lang="hu-HU" sz="2000" dirty="0">
                <a:solidFill>
                  <a:srgbClr val="7B1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„ Nincs rátok szükségem!”</a:t>
            </a: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6096000" y="1772816"/>
            <a:ext cx="72008" cy="4187238"/>
          </a:xfrm>
          <a:prstGeom prst="straightConnector1">
            <a:avLst/>
          </a:prstGeom>
          <a:ln w="38100">
            <a:solidFill>
              <a:srgbClr val="7B1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6790158" y="1429033"/>
            <a:ext cx="3236474" cy="38523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hu-HU" sz="2000" dirty="0">
                <a:solidFill>
                  <a:srgbClr val="7B1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„Márpedig Isten rendezte el a tagokat a testben, egyenként mindegyiket, ahogyan akarta. Ha pedig valamennyi egy tag volna, hol volna a test? Így bár sok tagja  van , mégis egy a test.”</a:t>
            </a:r>
          </a:p>
          <a:p>
            <a:pPr algn="ctr">
              <a:buNone/>
            </a:pPr>
            <a:r>
              <a:rPr lang="hu-HU" sz="2000" dirty="0">
                <a:solidFill>
                  <a:srgbClr val="7B1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„Ti pedig Krisztus teste vagytok, és egyenként annak tagjai.”</a:t>
            </a:r>
          </a:p>
          <a:p>
            <a:pPr algn="ctr">
              <a:spcBef>
                <a:spcPts val="1000"/>
              </a:spcBef>
            </a:pPr>
            <a:r>
              <a:rPr lang="hu-HU" sz="1400" i="1" dirty="0" smtClean="0">
                <a:solidFill>
                  <a:srgbClr val="7B1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1Korinthus 12,12-27.</a:t>
            </a:r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Egyenes összekötő nyíllal 28"/>
          <p:cNvCxnSpPr/>
          <p:nvPr/>
        </p:nvCxnSpPr>
        <p:spPr>
          <a:xfrm>
            <a:off x="4799856" y="1412776"/>
            <a:ext cx="805512" cy="193444"/>
          </a:xfrm>
          <a:prstGeom prst="straightConnector1">
            <a:avLst/>
          </a:prstGeom>
          <a:ln w="38100">
            <a:solidFill>
              <a:srgbClr val="7B1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/>
          <p:cNvSpPr txBox="1"/>
          <p:nvPr/>
        </p:nvSpPr>
        <p:spPr>
          <a:xfrm>
            <a:off x="6664800" y="335909"/>
            <a:ext cx="5331909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jól ezt az ábrát és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övesd nyomon a nyilak útját!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790" y="3866435"/>
            <a:ext cx="1469263" cy="1457070"/>
          </a:xfrm>
          <a:prstGeom prst="rect">
            <a:avLst/>
          </a:prstGeom>
        </p:spPr>
      </p:pic>
      <p:sp>
        <p:nvSpPr>
          <p:cNvPr id="9" name="Folyamatábra: Másik feldolgozás 8"/>
          <p:cNvSpPr/>
          <p:nvPr/>
        </p:nvSpPr>
        <p:spPr>
          <a:xfrm>
            <a:off x="537882" y="6183686"/>
            <a:ext cx="11408171" cy="51294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egyházban és a gyülekezetben nagy szükségünk van egymásra!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7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6" grpId="0"/>
      <p:bldP spid="24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41119" y="480419"/>
            <a:ext cx="8911687" cy="904244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Interaktív feladat!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31222" y="1807029"/>
            <a:ext cx="8915400" cy="3777622"/>
          </a:xfrm>
          <a:gradFill flip="none" rotWithShape="1">
            <a:gsLst>
              <a:gs pos="0">
                <a:schemeClr val="accent5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5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lnSpcReduction="10000"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 erre a linkre!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Nyisd meg az internetes oldalon a TUDOD-E? című fület!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figyelmesen, amit ott találsz!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 mely jelképek fejezik ki az egyházat és a gyülekezet közösségét?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Rajzold le a füzetedbe!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324" y="4712835"/>
            <a:ext cx="1571522" cy="15576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11" y="207042"/>
            <a:ext cx="1471507" cy="14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17856" y="223838"/>
            <a:ext cx="9104812" cy="1222106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Néhány gyakorlati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feladat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gyülekezetek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életéből, amelyekbe bekapcsolódhatsz!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7829" y="1589312"/>
            <a:ext cx="9509761" cy="5268687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25000" lnSpcReduction="20000"/>
          </a:bodyPr>
          <a:lstStyle/>
          <a:p>
            <a:endParaRPr lang="hu-HU" dirty="0"/>
          </a:p>
          <a:p>
            <a:pPr>
              <a:buFont typeface="Wingdings" panose="05000000000000000000" pitchFamily="2" charset="2"/>
              <a:buChar char="ü"/>
            </a:pP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Részt vehetsz különböző előadásokban 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például karácsonykor vagy anyák napján: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Mondhatsz verset, felolvashatsz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énekelhetsz énekkarban 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vagy akár rövid színdarabban is játszhatsz valamilyen szerepet, ha ahhoz van kedved vagy tehetséged.</a:t>
            </a:r>
            <a:endParaRPr lang="hu-H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Készíthetsz ajándékot 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az idősek</a:t>
            </a:r>
            <a:r>
              <a:rPr lang="hu-HU" sz="8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vagy a gyerek számára is.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Gyermek-istentiszteleten segíthetsz 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az alkalom tartójának vagy nyári táborok idején. </a:t>
            </a:r>
            <a:r>
              <a:rPr lang="hu-HU" sz="8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Kikészítheted a színezőket, ceruzákat</a:t>
            </a:r>
            <a:r>
              <a:rPr lang="hu-HU" sz="8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8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nálad kisebbeknek is segíthetsz 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kitölteni a feladatlapokat vagy kihegyezni a ceruzákat.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Segíthetsz a templom </a:t>
            </a:r>
            <a:r>
              <a:rPr lang="hu-HU" sz="8000" b="1" dirty="0">
                <a:latin typeface="Arial" panose="020B0604020202020204" pitchFamily="34" charset="0"/>
                <a:cs typeface="Arial" panose="020B0604020202020204" pitchFamily="34" charset="0"/>
              </a:rPr>
              <a:t>környezetének </a:t>
            </a: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rendezésében,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a takarításban.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8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eghívhatsz barátokat, családtagokat 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 különböző gyülekezeti alkalmakra.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8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hu-HU" sz="8000" dirty="0">
                <a:latin typeface="Arial" panose="020B0604020202020204" pitchFamily="34" charset="0"/>
                <a:cs typeface="Arial" panose="020B0604020202020204" pitchFamily="34" charset="0"/>
              </a:rPr>
              <a:t>istentiszteletek előtt 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 liturgiás lapok osztásában is segíthetsz, ha erre van szükség.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szeretetvendégségek előkészítésében 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kikészítheted a süteményeket, innivalókat.</a:t>
            </a:r>
            <a:endParaRPr lang="hu-HU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30" y="102328"/>
            <a:ext cx="1438201" cy="14153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18" l="32443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165" y="2345313"/>
            <a:ext cx="1243049" cy="161311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264" y="5029200"/>
            <a:ext cx="1987518" cy="13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9269" y="377860"/>
            <a:ext cx="9636623" cy="825867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meg a következő  videót! </a:t>
            </a:r>
            <a:endParaRPr lang="hu-H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9853" y="1837597"/>
            <a:ext cx="4955277" cy="2117953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felvétel és a beszámoló </a:t>
            </a:r>
            <a:r>
              <a:rPr lang="hu-HU" sz="2600" smtClean="0">
                <a:latin typeface="Arial" panose="020B0604020202020204" pitchFamily="34" charset="0"/>
                <a:cs typeface="Arial" panose="020B0604020202020204" pitchFamily="34" charset="0"/>
              </a:rPr>
              <a:t>a Borsod-Gömöri </a:t>
            </a:r>
            <a:r>
              <a:rPr lang="hu-HU" sz="260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sz="2600" smtClean="0">
                <a:latin typeface="Arial" panose="020B0604020202020204" pitchFamily="34" charset="0"/>
                <a:cs typeface="Arial" panose="020B0604020202020204" pitchFamily="34" charset="0"/>
              </a:rPr>
              <a:t>eformátus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2600" smtClean="0">
                <a:latin typeface="Arial" panose="020B0604020202020204" pitchFamily="34" charset="0"/>
                <a:cs typeface="Arial" panose="020B0604020202020204" pitchFamily="34" charset="0"/>
              </a:rPr>
              <a:t>gyházmegye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családi napján készült, amelyet Topolyán tartottak 2018 júliusában.</a:t>
            </a:r>
          </a:p>
        </p:txBody>
      </p:sp>
      <p:sp>
        <p:nvSpPr>
          <p:cNvPr id="5" name="Hétágú csillag 4"/>
          <p:cNvSpPr/>
          <p:nvPr/>
        </p:nvSpPr>
        <p:spPr>
          <a:xfrm>
            <a:off x="5329645" y="1243147"/>
            <a:ext cx="6406440" cy="2696755"/>
          </a:xfrm>
          <a:prstGeom prst="star7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a videó elindításához!</a:t>
            </a:r>
          </a:p>
          <a:p>
            <a:endParaRPr lang="hu-HU" sz="3000" dirty="0" smtClean="0">
              <a:hlinkClick r:id="rId3"/>
            </a:endParaRPr>
          </a:p>
        </p:txBody>
      </p:sp>
      <p:sp>
        <p:nvSpPr>
          <p:cNvPr id="8" name="Tekercs függőlegesen 7"/>
          <p:cNvSpPr/>
          <p:nvPr/>
        </p:nvSpPr>
        <p:spPr>
          <a:xfrm>
            <a:off x="6740434" y="3939902"/>
            <a:ext cx="4786646" cy="2408610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„Szolgáljatok az Úrnak örömmel!”</a:t>
            </a: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Zsolt 100,2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5892" y="200292"/>
            <a:ext cx="1641917" cy="163730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91935" y="5115523"/>
            <a:ext cx="5917004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5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Te is része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 aktív tagja lehetsz 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református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egyháznak és a saját gyülekezetednek!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Hidd el rád is nagy szükség van!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533" y="597984"/>
            <a:ext cx="11101246" cy="140063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Fogalmazd meg az előbbi bejátszás alapján,  hogy szerinted miért lehet jó gyülekezetbe járni?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91304" y="4961213"/>
            <a:ext cx="5793118" cy="16143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Írj a füzetedbe 4-5 mondatot!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Ha van saját élményed jó tapasztalatod, azt is megoszthatod!</a:t>
            </a: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031" y="2113576"/>
            <a:ext cx="2023150" cy="19894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24" y="4542082"/>
            <a:ext cx="1760821" cy="175306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482" y="3984171"/>
            <a:ext cx="3521820" cy="24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9566" y="404391"/>
            <a:ext cx="9649098" cy="92643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a 229. dicséret feldolgozását!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56" y="4448703"/>
            <a:ext cx="1790284" cy="179534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7074" y="2242269"/>
            <a:ext cx="3987411" cy="1294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</a:t>
            </a:r>
          </a:p>
          <a:p>
            <a:pPr marL="0" indent="0">
              <a:buNone/>
            </a:pPr>
            <a:endParaRPr lang="hu-HU" sz="3000" dirty="0" smtClean="0">
              <a:hlinkClick r:id="rId4"/>
            </a:endParaRPr>
          </a:p>
          <a:p>
            <a:pPr marL="0" indent="0">
              <a:buNone/>
            </a:pPr>
            <a:endParaRPr lang="hu-HU" sz="3000" dirty="0" smtClean="0">
              <a:hlinkClick r:id="rId4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645149" y="5920879"/>
            <a:ext cx="2520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www.csecsy.hu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164" y="1930873"/>
            <a:ext cx="6160330" cy="37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4015475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930538" y="2143062"/>
            <a:ext cx="4663178" cy="31393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„Mert ráépültetek az apostolok</a:t>
            </a:r>
            <a:br>
              <a:rPr lang="hu-HU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 próféták alapjára,</a:t>
            </a:r>
          </a:p>
          <a:p>
            <a:pPr algn="ctr"/>
            <a:r>
              <a:rPr lang="hu-HU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sarokkő pedig maga Krisztus Jézus, akiben az egész épület</a:t>
            </a:r>
          </a:p>
          <a:p>
            <a:pPr algn="ctr"/>
            <a:r>
              <a:rPr lang="hu-HU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egybeilleszkedik, és szent templommá növekszik az Úrban,</a:t>
            </a:r>
          </a:p>
          <a:p>
            <a:pPr algn="ctr"/>
            <a:r>
              <a:rPr lang="hu-HU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akiben ti is együtt épültök</a:t>
            </a:r>
            <a:br>
              <a:rPr lang="hu-HU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Isten hajlékává a Lélek által.”</a:t>
            </a:r>
          </a:p>
          <a:p>
            <a:pPr algn="ctr"/>
            <a:r>
              <a:rPr lang="hu-H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Efezus</a:t>
            </a:r>
            <a:r>
              <a:rPr lang="hu-H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2,20–22.</a:t>
            </a:r>
            <a:endParaRPr lang="hu-H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031965" y="2861077"/>
            <a:ext cx="3736952" cy="373695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31966" y="1288452"/>
            <a:ext cx="4624252" cy="1246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Tanuld meg ezt az aranymondást!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4"/>
            <a:ext cx="1853345" cy="192127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930538" y="5597198"/>
            <a:ext cx="52251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PPT-</a:t>
            </a:r>
            <a:r>
              <a:rPr lang="hu-HU" dirty="0" err="1" smtClean="0"/>
              <a:t>ben</a:t>
            </a:r>
            <a:r>
              <a:rPr lang="hu-HU" dirty="0" smtClean="0"/>
              <a:t> felhasznált képek a </a:t>
            </a:r>
            <a:r>
              <a:rPr lang="hu-HU" dirty="0" smtClean="0">
                <a:hlinkClick r:id="rId3"/>
              </a:rPr>
              <a:t>www.unsplash.com</a:t>
            </a:r>
            <a:r>
              <a:rPr lang="hu-HU" dirty="0" smtClean="0"/>
              <a:t> internetes oldalon találhatóak és ingyenesen letölthetök!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5" y="428197"/>
            <a:ext cx="1613262" cy="151817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21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242663" y="1516538"/>
            <a:ext cx="3618411" cy="438787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arról lesz szó, hogy gyülekezetbe járni jó dolog!</a:t>
            </a: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8807" y="428697"/>
            <a:ext cx="8697889" cy="1478480"/>
          </a:xfr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</a:t>
            </a:r>
            <a:r>
              <a:rPr lang="hu-H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meg a Kaláka együttes feldolgozásában az „Ím </a:t>
            </a:r>
            <a:r>
              <a:rPr lang="hu-HU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jöttünk nagy örömben…” kezdetű </a:t>
            </a:r>
            <a:r>
              <a:rPr lang="hu-H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162. </a:t>
            </a:r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református énekeskönyvi éneket!</a:t>
            </a:r>
            <a:endParaRPr lang="hu-HU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282" y="254151"/>
            <a:ext cx="2059651" cy="206547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8185051" y="2775554"/>
            <a:ext cx="3372190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193345" y="6219949"/>
            <a:ext cx="299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www.csecsy.hu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092" y="2319621"/>
            <a:ext cx="6657253" cy="355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11416" y="1628802"/>
            <a:ext cx="4645024" cy="46805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keresztyén egyház az </a:t>
            </a:r>
            <a:r>
              <a:rPr lang="hu-H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első pünkösdkor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jött létre. Péter prédikációja után,  sokan megkeresztelkedtek, ők lettek az első gyülekezet tagjai.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Keresztyéneknek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nevezték őket.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1500-as években, a reformáció korában sorra alakultak református gyülekezetek.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Ezeket A gyülekezeteket </a:t>
            </a:r>
            <a:r>
              <a:rPr lang="hu-H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egyházközségeknek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nevezzük.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gyülekezetek tagjai testvéri közösséget alkotnak.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Segítik és támogatják egymást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 Feladatuk, szolgálatuk van.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yamatábra: Másik feldolgozás 1"/>
          <p:cNvSpPr/>
          <p:nvPr/>
        </p:nvSpPr>
        <p:spPr>
          <a:xfrm>
            <a:off x="1998616" y="223528"/>
            <a:ext cx="8739053" cy="121338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Emlékszel mióta van keresztyén gyülekezet?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70" y="2318412"/>
            <a:ext cx="2716939" cy="302307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710567" y="5512525"/>
            <a:ext cx="3839577" cy="923330"/>
          </a:xfrm>
          <a:prstGeom prst="rect">
            <a:avLst/>
          </a:prstGeom>
          <a:solidFill>
            <a:srgbClr val="FDFAE2"/>
          </a:solidFill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református címer látható a képen,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forrása: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www.reformatus.hu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762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902132"/>
          </a:xfrm>
        </p:spPr>
        <p:txBody>
          <a:bodyPr>
            <a:normAutofit lnSpcReduction="10000"/>
          </a:bodyPr>
          <a:lstStyle/>
          <a:p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Mennyire ismered a saját gyülekezeted történetét, alkalmait? Mit tudsz róla?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Nézz utána az interneten saját gyülekezeted történetének, alkalmainak!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 egy táblázatot!  A következő oldalon találsz segítséget ehhez a feladathoz!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30" y="4780306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411" y="4441372"/>
            <a:ext cx="3081185" cy="20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9336" y="271412"/>
            <a:ext cx="8911687" cy="79974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én gyülekezetem adatai: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874608"/>
              </p:ext>
            </p:extLst>
          </p:nvPr>
        </p:nvGraphicFramePr>
        <p:xfrm>
          <a:off x="901336" y="1219200"/>
          <a:ext cx="10829110" cy="5371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555">
                  <a:extLst>
                    <a:ext uri="{9D8B030D-6E8A-4147-A177-3AD203B41FA5}">
                      <a16:colId xmlns:a16="http://schemas.microsoft.com/office/drawing/2014/main" val="3633934239"/>
                    </a:ext>
                  </a:extLst>
                </a:gridCol>
                <a:gridCol w="5414555">
                  <a:extLst>
                    <a:ext uri="{9D8B030D-6E8A-4147-A177-3AD203B41FA5}">
                      <a16:colId xmlns:a16="http://schemas.microsoft.com/office/drawing/2014/main" val="113401950"/>
                    </a:ext>
                  </a:extLst>
                </a:gridCol>
              </a:tblGrid>
              <a:tr h="826585">
                <a:tc>
                  <a:txBody>
                    <a:bodyPr/>
                    <a:lstStyle/>
                    <a:p>
                      <a:r>
                        <a:rPr lang="hu-HU" sz="2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</a:t>
                      </a:r>
                      <a:r>
                        <a:rPr lang="hu-HU" sz="2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egyházközség neve és címe:</a:t>
                      </a:r>
                      <a:endParaRPr lang="hu-HU" sz="2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 smtClean="0"/>
                    </a:p>
                    <a:p>
                      <a:endParaRPr lang="hu-H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011106"/>
                  </a:ext>
                </a:extLst>
              </a:tr>
              <a:tr h="826585">
                <a:tc>
                  <a:txBody>
                    <a:bodyPr/>
                    <a:lstStyle/>
                    <a:p>
                      <a:r>
                        <a:rPr lang="hu-HU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hu-HU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lelkipásztor(ok) neve: </a:t>
                      </a:r>
                    </a:p>
                    <a:p>
                      <a:r>
                        <a:rPr lang="hu-HU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hittanoktatód neve:</a:t>
                      </a:r>
                      <a:endParaRPr lang="hu-HU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 smtClean="0"/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05905"/>
                  </a:ext>
                </a:extLst>
              </a:tr>
              <a:tr h="826585">
                <a:tc>
                  <a:txBody>
                    <a:bodyPr/>
                    <a:lstStyle/>
                    <a:p>
                      <a:r>
                        <a:rPr lang="hu-HU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hu-HU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gyülekezet alapítási éve: </a:t>
                      </a:r>
                      <a:endParaRPr lang="hu-HU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495039"/>
                  </a:ext>
                </a:extLst>
              </a:tr>
              <a:tr h="826585">
                <a:tc>
                  <a:txBody>
                    <a:bodyPr/>
                    <a:lstStyle/>
                    <a:p>
                      <a:r>
                        <a:rPr lang="hu-HU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vasárnapi istentisztelet</a:t>
                      </a:r>
                      <a:r>
                        <a:rPr lang="hu-HU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kezdete:</a:t>
                      </a:r>
                      <a:endParaRPr lang="hu-HU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 smtClean="0"/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743632"/>
                  </a:ext>
                </a:extLst>
              </a:tr>
              <a:tr h="598561">
                <a:tc>
                  <a:txBody>
                    <a:bodyPr/>
                    <a:lstStyle/>
                    <a:p>
                      <a:r>
                        <a:rPr lang="hu-HU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hu-HU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gyülekezet lélekszáma:</a:t>
                      </a:r>
                      <a:endParaRPr lang="hu-HU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 smtClean="0"/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050458"/>
                  </a:ext>
                </a:extLst>
              </a:tr>
              <a:tr h="1368140">
                <a:tc>
                  <a:txBody>
                    <a:bodyPr/>
                    <a:lstStyle/>
                    <a:p>
                      <a:r>
                        <a:rPr lang="hu-HU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Különleges alkalmak</a:t>
                      </a:r>
                      <a:r>
                        <a:rPr lang="hu-HU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gyülekezetben:</a:t>
                      </a:r>
                      <a:endParaRPr lang="hu-HU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 smtClean="0"/>
                    </a:p>
                    <a:p>
                      <a:endParaRPr lang="hu-HU" dirty="0" smtClean="0"/>
                    </a:p>
                    <a:p>
                      <a:endParaRPr lang="hu-HU" dirty="0" smtClean="0"/>
                    </a:p>
                    <a:p>
                      <a:endParaRPr lang="hu-H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467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4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4468" y="291006"/>
            <a:ext cx="8911687" cy="923840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figyelmesen a szöveget!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1703" y="1571896"/>
            <a:ext cx="10942909" cy="3496493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Autofit/>
          </a:bodyPr>
          <a:lstStyle/>
          <a:p>
            <a:r>
              <a:rPr 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„Isten </a:t>
            </a:r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népe </a:t>
            </a:r>
            <a:r>
              <a:rPr lang="hu-H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örömmel szolgál az Úrnak</a:t>
            </a:r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, vagyis öröme nem a saját boldogságát kereső, meddő öröm, érzelem, rajongás, hanem másokat szolgáló öröm, és ebben megelégülést találó </a:t>
            </a:r>
            <a:r>
              <a:rPr 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öröm;</a:t>
            </a:r>
          </a:p>
          <a:p>
            <a:r>
              <a:rPr 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Úrnak szolgálni ugyanis mindig a másik embernek való szolgálatot </a:t>
            </a:r>
            <a:r>
              <a:rPr 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jelenti. </a:t>
            </a:r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Ez a szolgálat a templomban kezdődik, a gyülekezet közösségében, ahol Isten népe felülről mennyei indítást, erőt kér ehhez a </a:t>
            </a:r>
            <a:r>
              <a:rPr 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szolgálathoz…” </a:t>
            </a:r>
          </a:p>
          <a:p>
            <a:pPr marL="0" indent="0">
              <a:buNone/>
            </a:pPr>
            <a:r>
              <a:rPr lang="hu-H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Steinbach</a:t>
            </a:r>
            <a:r>
              <a:rPr 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Józsefnek, a Dunántúli Református </a:t>
            </a:r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gyházkerület püspökének, az Ige mellett című internetes </a:t>
            </a:r>
            <a:r>
              <a:rPr lang="hu-H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blogjában</a:t>
            </a:r>
            <a:r>
              <a:rPr 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írt bejegyzése.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24" y="486625"/>
            <a:ext cx="1470958" cy="1456442"/>
          </a:xfrm>
          <a:prstGeom prst="rect">
            <a:avLst/>
          </a:prstGeom>
        </p:spPr>
      </p:pic>
      <p:sp>
        <p:nvSpPr>
          <p:cNvPr id="6" name="Ötszög 5"/>
          <p:cNvSpPr/>
          <p:nvPr/>
        </p:nvSpPr>
        <p:spPr>
          <a:xfrm>
            <a:off x="6731331" y="4940807"/>
            <a:ext cx="4441372" cy="4846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Az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Ige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mellett!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523" y="4940807"/>
            <a:ext cx="2706841" cy="180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70857" y="1600201"/>
            <a:ext cx="4114800" cy="501220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Pál apostol szerint a gyülekezet ”Krisztus teste”, ami azt jelenti, hogy a keresztyének közösségét Krisztus személye és szeretetéből fakadó áldozata alapozza meg, tartja fenn és formálja.</a:t>
            </a:r>
          </a:p>
          <a:p>
            <a:pPr algn="ctr"/>
            <a:endParaRPr lang="hu-HU" dirty="0">
              <a:latin typeface="Palatino Linotype" panose="0204050205050503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23" y="1600201"/>
            <a:ext cx="6484273" cy="3807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7" name="Ellipszis 6"/>
          <p:cNvSpPr/>
          <p:nvPr/>
        </p:nvSpPr>
        <p:spPr>
          <a:xfrm>
            <a:off x="542013" y="1283777"/>
            <a:ext cx="4968552" cy="4712074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9" y="262906"/>
            <a:ext cx="1356197" cy="133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0599" y="249407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Átellenes sarkain kerekített téglalap 2"/>
          <p:cNvSpPr/>
          <p:nvPr/>
        </p:nvSpPr>
        <p:spPr>
          <a:xfrm>
            <a:off x="466688" y="1463040"/>
            <a:ext cx="10401609" cy="5078034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hu-HU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sz="3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yülekezetbe járni jó dolog!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Találkozhatsz ott barátaiddal.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Ismereteket szerezhetsz Istenről bibliai történeteken keresztül.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Bekapcsolódhatsz a gyülekezet szolgáló közösségébe már fiatalon is!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Énekkel, imádsággal kifejezheted háládat Isten felé.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 jót tehetsz és megoszthatod másokkal, amid van!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577" y="249407"/>
            <a:ext cx="1831568" cy="163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899</Words>
  <Application>Microsoft Office PowerPoint</Application>
  <PresentationFormat>Szélesvásznú</PresentationFormat>
  <Paragraphs>121</Paragraphs>
  <Slides>17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Helvetica Neue</vt:lpstr>
      <vt:lpstr>Palatino Linotype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PowerPoint-bemutató</vt:lpstr>
      <vt:lpstr>Gondolkozz el a kérdésen!  </vt:lpstr>
      <vt:lpstr>Az én gyülekezetem adatai:</vt:lpstr>
      <vt:lpstr>Olvasd el figyelmesen a szöveget!</vt:lpstr>
      <vt:lpstr>PowerPoint-bemutató</vt:lpstr>
      <vt:lpstr>Jól jegyezd meg!</vt:lpstr>
      <vt:lpstr>Krisztus teste és tagjai 1 Korinthus 12, 12-27.</vt:lpstr>
      <vt:lpstr>Interaktív feladat!</vt:lpstr>
      <vt:lpstr>Néhány gyakorlati feladat a gyülekezetek életéből, amelyekbe bekapcsolódhatsz! </vt:lpstr>
      <vt:lpstr>Nézd meg a következő  videót! </vt:lpstr>
      <vt:lpstr>Fogalmazd meg az előbbi bejátszás alapján,  hogy szerinted miért lehet jó gyülekezetbe járni?</vt:lpstr>
      <vt:lpstr>Hallgasd meg a 229. dicséret feldolgozását!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Csőri-Czinkos Gergő</cp:lastModifiedBy>
  <cp:revision>374</cp:revision>
  <dcterms:created xsi:type="dcterms:W3CDTF">2020-03-16T06:58:02Z</dcterms:created>
  <dcterms:modified xsi:type="dcterms:W3CDTF">2022-04-02T09:24:34Z</dcterms:modified>
</cp:coreProperties>
</file>