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1" r:id="rId3"/>
    <p:sldId id="323" r:id="rId4"/>
    <p:sldId id="321" r:id="rId5"/>
    <p:sldId id="324" r:id="rId6"/>
    <p:sldId id="325" r:id="rId7"/>
    <p:sldId id="326" r:id="rId8"/>
    <p:sldId id="328" r:id="rId9"/>
    <p:sldId id="327" r:id="rId10"/>
    <p:sldId id="329" r:id="rId11"/>
    <p:sldId id="330" r:id="rId12"/>
    <p:sldId id="331" r:id="rId13"/>
    <p:sldId id="332" r:id="rId14"/>
    <p:sldId id="333" r:id="rId15"/>
    <p:sldId id="298" r:id="rId16"/>
    <p:sldId id="322" r:id="rId17"/>
    <p:sldId id="262" r:id="rId18"/>
    <p:sldId id="263" r:id="rId19"/>
    <p:sldId id="264" r:id="rId2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880D"/>
    <a:srgbClr val="F2DCA5"/>
    <a:srgbClr val="FEF7D6"/>
    <a:srgbClr val="FDF7D5"/>
    <a:srgbClr val="BDD7EE"/>
    <a:srgbClr val="FEF7D7"/>
    <a:srgbClr val="F2DEA7"/>
    <a:srgbClr val="F1DCA5"/>
    <a:srgbClr val="FFFF99"/>
    <a:srgbClr val="FBE1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732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16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021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33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28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58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Élőláb helye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Dia számának hely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163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Élőláb hely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Dia számának hely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914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395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803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20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2021. 10. 06.</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828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wps.com/download"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8.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llipszis 1"/>
          <p:cNvSpPr/>
          <p:nvPr/>
        </p:nvSpPr>
        <p:spPr>
          <a:xfrm>
            <a:off x="711921" y="1472033"/>
            <a:ext cx="2142309" cy="2012705"/>
          </a:xfrm>
          <a:prstGeom prst="ellipse">
            <a:avLst/>
          </a:prstGeom>
          <a:gradFill>
            <a:gsLst>
              <a:gs pos="0">
                <a:srgbClr val="FFFF99"/>
              </a:gs>
              <a:gs pos="29000">
                <a:srgbClr val="F1DCA5"/>
              </a:gs>
              <a:gs pos="83000">
                <a:srgbClr val="FBE1A8"/>
              </a:gs>
              <a:gs pos="96000">
                <a:schemeClr val="bg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DIGITÁLIS HITTANÓRA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zövegdoboz 2"/>
          <p:cNvSpPr txBox="1"/>
          <p:nvPr/>
        </p:nvSpPr>
        <p:spPr>
          <a:xfrm>
            <a:off x="3540034" y="1472033"/>
            <a:ext cx="8307251" cy="4893647"/>
          </a:xfrm>
          <a:prstGeom prst="rect">
            <a:avLst/>
          </a:prstGeom>
          <a:gradFill>
            <a:gsLst>
              <a:gs pos="0">
                <a:schemeClr val="accent1">
                  <a:lumMod val="5000"/>
                  <a:lumOff val="95000"/>
                </a:schemeClr>
              </a:gs>
              <a:gs pos="74000">
                <a:srgbClr val="F1DCA5"/>
              </a:gs>
              <a:gs pos="40000">
                <a:srgbClr val="FFFF99"/>
              </a:gs>
              <a:gs pos="100000">
                <a:schemeClr val="bg1">
                  <a:lumMod val="75000"/>
                </a:schemeClr>
              </a:gs>
            </a:gsLst>
            <a:lin ang="5400000" scaled="1"/>
          </a:gradFill>
          <a:ln w="88900" cap="flat">
            <a:gradFill>
              <a:gsLst>
                <a:gs pos="0">
                  <a:schemeClr val="accent1">
                    <a:lumMod val="5000"/>
                    <a:lumOff val="95000"/>
                  </a:schemeClr>
                </a:gs>
                <a:gs pos="9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Kedves Szülők!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Kérjük, hogy segítsenek a gyermeküknek a hittanóra tananyagának az elsajátításában!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A digitális hittanórán szükség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lesz az alábbiakra: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Internet kapcsolat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Hangszóró vagy fülhallgató a hanganyaghoz</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Hittan füzet, vagy papír lap</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Ceruza, </a:t>
            </a:r>
            <a:r>
              <a:rPr lang="hu-HU" sz="2400">
                <a:solidFill>
                  <a:srgbClr val="44546A">
                    <a:lumMod val="75000"/>
                  </a:srgbClr>
                </a:solidFill>
                <a:latin typeface="Arial" panose="020B0604020202020204" pitchFamily="34" charset="0"/>
                <a:cs typeface="Arial" panose="020B0604020202020204" pitchFamily="34" charset="0"/>
              </a:rPr>
              <a:t>színes ceruzák</a:t>
            </a:r>
            <a:r>
              <a:rPr kumimoji="0" lang="hu-HU" sz="2400" b="0" i="0" u="none" strike="noStrike" kern="1200" cap="none" spc="0" normalizeH="0" baseline="0" noProof="0">
                <a:ln>
                  <a:noFill/>
                </a:ln>
                <a:solidFill>
                  <a:srgbClr val="44546A">
                    <a:lumMod val="75000"/>
                  </a:srgbClr>
                </a:solidFill>
                <a:effectLst/>
                <a:uLnTx/>
                <a:uFillTx/>
                <a:latin typeface="Arial" panose="020B0604020202020204" pitchFamily="34" charset="0"/>
                <a:ea typeface="+mn-ea"/>
                <a:cs typeface="Arial" panose="020B0604020202020204" pitchFamily="34" charset="0"/>
              </a:rPr>
              <a:t>, </a:t>
            </a: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zárható üveg</a:t>
            </a:r>
          </a:p>
          <a:p>
            <a:pPr marR="0" lvl="0" algn="ctr" defTabSz="914400" rtl="0" eaLnBrk="1" fontAlgn="auto" latinLnBrk="0" hangingPunct="1">
              <a:lnSpc>
                <a:spcPct val="100000"/>
              </a:lnSpc>
              <a:spcBef>
                <a:spcPts val="0"/>
              </a:spcBef>
              <a:spcAft>
                <a:spcPts val="0"/>
              </a:spcAft>
              <a:buClrTx/>
              <a:buSzTx/>
              <a:tabLst/>
              <a:defRPr/>
            </a:pPr>
            <a:endPar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Kérem, hogy indítsák el a diavetítést!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(A linkekre így tudnak rákattintani!)</a:t>
            </a:r>
          </a:p>
        </p:txBody>
      </p:sp>
      <p:sp>
        <p:nvSpPr>
          <p:cNvPr id="4" name="Szövegdoboz 5"/>
          <p:cNvSpPr txBox="1">
            <a:spLocks noChangeArrowheads="1"/>
          </p:cNvSpPr>
          <p:nvPr/>
        </p:nvSpPr>
        <p:spPr bwMode="auto">
          <a:xfrm>
            <a:off x="0" y="223505"/>
            <a:ext cx="12192000" cy="769937"/>
          </a:xfrm>
          <a:prstGeom prst="rect">
            <a:avLst/>
          </a:prstGeom>
          <a:gradFill>
            <a:gsLst>
              <a:gs pos="0">
                <a:srgbClr val="FFFF99"/>
              </a:gs>
              <a:gs pos="29000">
                <a:srgbClr val="F1DCA5"/>
              </a:gs>
              <a:gs pos="83000">
                <a:srgbClr val="FBE1A8"/>
              </a:gs>
              <a:gs pos="96000">
                <a:schemeClr val="bg2">
                  <a:lumMod val="75000"/>
                </a:schemeClr>
              </a:gs>
            </a:gsLst>
            <a:lin ang="5400000" scaled="1"/>
          </a:gra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4400" b="0" i="0" u="none" strike="noStrike" kern="1200" cap="none" spc="0" normalizeH="0" baseline="0" noProof="0" dirty="0">
                <a:ln>
                  <a:noFill/>
                </a:ln>
                <a:solidFill>
                  <a:schemeClr val="bg1"/>
                </a:solidFill>
                <a:effectLst/>
                <a:uLnTx/>
                <a:uFillTx/>
                <a:cs typeface="Arial" panose="020B0604020202020204" pitchFamily="34" charset="0"/>
              </a:rPr>
              <a:t>ÉV VÉGI ÖSSZEFOGLALÁS</a:t>
            </a:r>
          </a:p>
        </p:txBody>
      </p:sp>
      <p:sp>
        <p:nvSpPr>
          <p:cNvPr id="6" name="Téglalap 5"/>
          <p:cNvSpPr/>
          <p:nvPr/>
        </p:nvSpPr>
        <p:spPr>
          <a:xfrm>
            <a:off x="313505" y="3753108"/>
            <a:ext cx="2939143" cy="2612572"/>
          </a:xfrm>
          <a:prstGeom prst="rect">
            <a:avLst/>
          </a:prstGeom>
          <a:gradFill>
            <a:gsLst>
              <a:gs pos="0">
                <a:schemeClr val="accent1">
                  <a:lumMod val="5000"/>
                  <a:lumOff val="95000"/>
                </a:schemeClr>
              </a:gs>
              <a:gs pos="38000">
                <a:srgbClr val="FFFF99"/>
              </a:gs>
              <a:gs pos="71000">
                <a:srgbClr val="F2DCA5"/>
              </a:gs>
              <a:gs pos="100000">
                <a:schemeClr val="bg1">
                  <a:lumMod val="85000"/>
                </a:schemeClr>
              </a:gs>
            </a:gsLst>
            <a:lin ang="5400000" scaled="1"/>
          </a:gra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Javaslat: A PPT fájlok megjelenítéséhez használják a WPS Office ingyenes verzióját (Letölthető innen: </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hlinkClick r:id="rId2"/>
              </a:rPr>
              <a:t>WPS Office letöltések</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 Az alkalmazás elérhető Windows-</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és </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Android-os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platformokra is!</a:t>
            </a:r>
          </a:p>
        </p:txBody>
      </p:sp>
    </p:spTree>
    <p:extLst>
      <p:ext uri="{BB962C8B-B14F-4D97-AF65-F5344CB8AC3E}">
        <p14:creationId xmlns:p14="http://schemas.microsoft.com/office/powerpoint/2010/main" val="3407193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458387" y="374754"/>
            <a:ext cx="8979108" cy="1569660"/>
          </a:xfrm>
          <a:prstGeom prst="rect">
            <a:avLst/>
          </a:prstGeom>
          <a:noFill/>
        </p:spPr>
        <p:txBody>
          <a:bodyPr wrap="square" rtlCol="0">
            <a:spAutoFit/>
          </a:bodyPr>
          <a:lstStyle/>
          <a:p>
            <a:pPr algn="r"/>
            <a:r>
              <a:rPr lang="hu-HU" sz="2400" dirty="0">
                <a:solidFill>
                  <a:srgbClr val="B3880D"/>
                </a:solidFill>
              </a:rPr>
              <a:t>Arról is beszélt Jézus, hogy az Ő királyságában minden egészen máshogy lesz. Ott nem az kap méltóságot és jutalmat Tőle, aki a másikat valamiben megelőzi, és uralkodik rajta, hanem aki szereti és segíti a másikat!</a:t>
            </a:r>
          </a:p>
        </p:txBody>
      </p:sp>
      <p:pic>
        <p:nvPicPr>
          <p:cNvPr id="3" name="Kép 2"/>
          <p:cNvPicPr>
            <a:picLocks noChangeAspect="1"/>
          </p:cNvPicPr>
          <p:nvPr/>
        </p:nvPicPr>
        <p:blipFill>
          <a:blip r:embed="rId2">
            <a:extLst>
              <a:ext uri="{BEBA8EAE-BF5A-486C-A8C5-ECC9F3942E4B}">
                <a14:imgProps xmlns:a14="http://schemas.microsoft.com/office/drawing/2010/main">
                  <a14:imgLayer r:embed="rId3">
                    <a14:imgEffect>
                      <a14:backgroundRemoval t="1651" b="100000" l="0" r="100000">
                        <a14:foregroundMark x1="68466" y1="63162" x2="68466" y2="63162"/>
                        <a14:foregroundMark x1="76349" y1="60035" x2="76349" y2="60035"/>
                        <a14:foregroundMark x1="80776" y1="75934" x2="80776" y2="75934"/>
                        <a14:foregroundMark x1="75440" y1="87489" x2="75440" y2="87489"/>
                        <a14:foregroundMark x1="68951" y1="81321" x2="68951" y2="81321"/>
                      </a14:backgroundRemoval>
                    </a14:imgEffect>
                  </a14:imgLayer>
                </a14:imgProps>
              </a:ext>
            </a:extLst>
          </a:blip>
          <a:stretch>
            <a:fillRect/>
          </a:stretch>
        </p:blipFill>
        <p:spPr>
          <a:xfrm>
            <a:off x="554636" y="1575083"/>
            <a:ext cx="7195277" cy="5022294"/>
          </a:xfrm>
          <a:prstGeom prst="rect">
            <a:avLst/>
          </a:prstGeom>
        </p:spPr>
      </p:pic>
      <p:sp>
        <p:nvSpPr>
          <p:cNvPr id="4" name="Szövegdoboz 3"/>
          <p:cNvSpPr txBox="1"/>
          <p:nvPr/>
        </p:nvSpPr>
        <p:spPr>
          <a:xfrm>
            <a:off x="8184627" y="3222885"/>
            <a:ext cx="3687582" cy="1384995"/>
          </a:xfrm>
          <a:prstGeom prst="rect">
            <a:avLst/>
          </a:prstGeom>
          <a:noFill/>
        </p:spPr>
        <p:txBody>
          <a:bodyPr wrap="square" rtlCol="0">
            <a:spAutoFit/>
          </a:bodyPr>
          <a:lstStyle/>
          <a:p>
            <a:r>
              <a:rPr lang="hu-HU" sz="2800" dirty="0">
                <a:solidFill>
                  <a:srgbClr val="B3880D"/>
                </a:solidFill>
              </a:rPr>
              <a:t>Emlékszel? </a:t>
            </a:r>
            <a:r>
              <a:rPr lang="hu-HU" sz="2800" dirty="0" err="1">
                <a:solidFill>
                  <a:srgbClr val="B3880D"/>
                </a:solidFill>
              </a:rPr>
              <a:t>Zebedeus</a:t>
            </a:r>
            <a:r>
              <a:rPr lang="hu-HU" sz="2800" dirty="0">
                <a:solidFill>
                  <a:srgbClr val="B3880D"/>
                </a:solidFill>
              </a:rPr>
              <a:t> fiainak beszélt erről.</a:t>
            </a:r>
          </a:p>
        </p:txBody>
      </p:sp>
    </p:spTree>
    <p:extLst>
      <p:ext uri="{BB962C8B-B14F-4D97-AF65-F5344CB8AC3E}">
        <p14:creationId xmlns:p14="http://schemas.microsoft.com/office/powerpoint/2010/main" val="1234392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7D7"/>
        </a:solidFill>
        <a:effectLst/>
      </p:bgPr>
    </p:bg>
    <p:spTree>
      <p:nvGrpSpPr>
        <p:cNvPr id="1" name=""/>
        <p:cNvGrpSpPr/>
        <p:nvPr/>
      </p:nvGrpSpPr>
      <p:grpSpPr>
        <a:xfrm>
          <a:off x="0" y="0"/>
          <a:ext cx="0" cy="0"/>
          <a:chOff x="0" y="0"/>
          <a:chExt cx="0" cy="0"/>
        </a:xfrm>
      </p:grpSpPr>
      <p:sp>
        <p:nvSpPr>
          <p:cNvPr id="2" name="Szövegdoboz 1"/>
          <p:cNvSpPr txBox="1"/>
          <p:nvPr/>
        </p:nvSpPr>
        <p:spPr>
          <a:xfrm>
            <a:off x="614595" y="443166"/>
            <a:ext cx="9713627" cy="954107"/>
          </a:xfrm>
          <a:prstGeom prst="rect">
            <a:avLst/>
          </a:prstGeom>
          <a:noFill/>
        </p:spPr>
        <p:txBody>
          <a:bodyPr wrap="square" rtlCol="0">
            <a:spAutoFit/>
          </a:bodyPr>
          <a:lstStyle/>
          <a:p>
            <a:r>
              <a:rPr lang="hu-HU" sz="2800" dirty="0">
                <a:solidFill>
                  <a:srgbClr val="B3880D"/>
                </a:solidFill>
              </a:rPr>
              <a:t>A helyes adakozásról és a jókedvű adakozóról is beszélt, amikor az özvegyasszony két fillérjéről tanított.</a:t>
            </a:r>
          </a:p>
        </p:txBody>
      </p:sp>
      <p:sp>
        <p:nvSpPr>
          <p:cNvPr id="3" name="Szövegdoboz 2"/>
          <p:cNvSpPr txBox="1"/>
          <p:nvPr/>
        </p:nvSpPr>
        <p:spPr>
          <a:xfrm>
            <a:off x="614595" y="1600191"/>
            <a:ext cx="3867464" cy="3416320"/>
          </a:xfrm>
          <a:prstGeom prst="rect">
            <a:avLst/>
          </a:prstGeom>
          <a:noFill/>
        </p:spPr>
        <p:txBody>
          <a:bodyPr wrap="square" rtlCol="0">
            <a:spAutoFit/>
          </a:bodyPr>
          <a:lstStyle/>
          <a:p>
            <a:r>
              <a:rPr lang="hu-HU" sz="2400" dirty="0">
                <a:solidFill>
                  <a:srgbClr val="B3880D"/>
                </a:solidFill>
              </a:rPr>
              <a:t>Elmondta tanítványainak, hogy bár az özvegyasszony 2 fillért dobott a templom perselyébe, többet adott bárkinél. Mert mások a fölöslegükből dobtak egy keveset, az asszony viszont mindenét odaadta.</a:t>
            </a:r>
          </a:p>
        </p:txBody>
      </p:sp>
      <p:pic>
        <p:nvPicPr>
          <p:cNvPr id="6" name="Kép 5"/>
          <p:cNvPicPr>
            <a:picLocks noChangeAspect="1"/>
          </p:cNvPicPr>
          <p:nvPr/>
        </p:nvPicPr>
        <p:blipFill rotWithShape="1">
          <a:blip r:embed="rId2">
            <a:extLst>
              <a:ext uri="{BEBA8EAE-BF5A-486C-A8C5-ECC9F3942E4B}">
                <a14:imgProps xmlns:a14="http://schemas.microsoft.com/office/drawing/2010/main">
                  <a14:imgLayer r:embed="rId3">
                    <a14:imgEffect>
                      <a14:backgroundRemoval t="4908" b="99080" l="1364" r="90000">
                        <a14:foregroundMark x1="32273" y1="48773" x2="37727" y2="85583"/>
                        <a14:foregroundMark x1="66515" y1="34356" x2="59848" y2="72086"/>
                        <a14:foregroundMark x1="8788" y1="51534" x2="8788" y2="51534"/>
                        <a14:foregroundMark x1="8636" y1="65031" x2="8636" y2="65031"/>
                        <a14:backgroundMark x1="71818" y1="68405" x2="71818" y2="68405"/>
                        <a14:backgroundMark x1="27576" y1="69939" x2="27576" y2="69939"/>
                        <a14:backgroundMark x1="78333" y1="80675" x2="78333" y2="80675"/>
                      </a14:backgroundRemoval>
                    </a14:imgEffect>
                  </a14:imgLayer>
                </a14:imgProps>
              </a:ext>
            </a:extLst>
          </a:blip>
          <a:srcRect l="9452" r="10925"/>
          <a:stretch/>
        </p:blipFill>
        <p:spPr>
          <a:xfrm>
            <a:off x="4774133" y="1550745"/>
            <a:ext cx="6675306" cy="4141041"/>
          </a:xfrm>
          <a:prstGeom prst="rect">
            <a:avLst/>
          </a:prstGeom>
        </p:spPr>
      </p:pic>
      <p:sp>
        <p:nvSpPr>
          <p:cNvPr id="7" name="Szövegdoboz 6"/>
          <p:cNvSpPr txBox="1"/>
          <p:nvPr/>
        </p:nvSpPr>
        <p:spPr>
          <a:xfrm>
            <a:off x="614595" y="5516380"/>
            <a:ext cx="5051687" cy="1015663"/>
          </a:xfrm>
          <a:prstGeom prst="rect">
            <a:avLst/>
          </a:prstGeom>
          <a:noFill/>
        </p:spPr>
        <p:txBody>
          <a:bodyPr wrap="square" rtlCol="0">
            <a:spAutoFit/>
          </a:bodyPr>
          <a:lstStyle/>
          <a:p>
            <a:r>
              <a:rPr lang="hu-HU" sz="2000" dirty="0">
                <a:solidFill>
                  <a:srgbClr val="B3880D"/>
                </a:solidFill>
              </a:rPr>
              <a:t>Megtanulhattuk, hogy </a:t>
            </a:r>
          </a:p>
          <a:p>
            <a:r>
              <a:rPr lang="hu-HU" sz="2000" dirty="0">
                <a:solidFill>
                  <a:srgbClr val="B3880D"/>
                </a:solidFill>
              </a:rPr>
              <a:t>„A jókedvű adakozót szereti Isten.” </a:t>
            </a:r>
          </a:p>
          <a:p>
            <a:r>
              <a:rPr lang="hu-HU" sz="2000" dirty="0">
                <a:solidFill>
                  <a:srgbClr val="B3880D"/>
                </a:solidFill>
              </a:rPr>
              <a:t>(Pál második levele a korinthusiakhoz 9,7)</a:t>
            </a:r>
          </a:p>
        </p:txBody>
      </p:sp>
    </p:spTree>
    <p:extLst>
      <p:ext uri="{BB962C8B-B14F-4D97-AF65-F5344CB8AC3E}">
        <p14:creationId xmlns:p14="http://schemas.microsoft.com/office/powerpoint/2010/main" val="2624679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sp>
        <p:nvSpPr>
          <p:cNvPr id="2" name="Szövegdoboz 1"/>
          <p:cNvSpPr txBox="1"/>
          <p:nvPr/>
        </p:nvSpPr>
        <p:spPr>
          <a:xfrm>
            <a:off x="824458" y="546389"/>
            <a:ext cx="4092315" cy="769441"/>
          </a:xfrm>
          <a:prstGeom prst="rect">
            <a:avLst/>
          </a:prstGeom>
          <a:noFill/>
        </p:spPr>
        <p:txBody>
          <a:bodyPr wrap="square" rtlCol="0">
            <a:spAutoFit/>
          </a:bodyPr>
          <a:lstStyle/>
          <a:p>
            <a:r>
              <a:rPr lang="hu-HU" sz="4400" dirty="0">
                <a:solidFill>
                  <a:srgbClr val="B3880D"/>
                </a:solidFill>
              </a:rPr>
              <a:t>Csodákat tett!</a:t>
            </a:r>
          </a:p>
        </p:txBody>
      </p:sp>
      <p:sp>
        <p:nvSpPr>
          <p:cNvPr id="3" name="Szövegdoboz 2"/>
          <p:cNvSpPr txBox="1"/>
          <p:nvPr/>
        </p:nvSpPr>
        <p:spPr>
          <a:xfrm>
            <a:off x="824459" y="1621286"/>
            <a:ext cx="4796852" cy="523220"/>
          </a:xfrm>
          <a:prstGeom prst="rect">
            <a:avLst/>
          </a:prstGeom>
          <a:noFill/>
        </p:spPr>
        <p:txBody>
          <a:bodyPr wrap="square" rtlCol="0">
            <a:spAutoFit/>
          </a:bodyPr>
          <a:lstStyle/>
          <a:p>
            <a:r>
              <a:rPr lang="hu-HU" sz="2800" dirty="0">
                <a:solidFill>
                  <a:srgbClr val="B3880D"/>
                </a:solidFill>
              </a:rPr>
              <a:t>Feltámasztotta Lázárt!</a:t>
            </a:r>
          </a:p>
        </p:txBody>
      </p:sp>
      <p:pic>
        <p:nvPicPr>
          <p:cNvPr id="5" name="Kép 4"/>
          <p:cNvPicPr>
            <a:picLocks noChangeAspect="1"/>
          </p:cNvPicPr>
          <p:nvPr/>
        </p:nvPicPr>
        <p:blipFill>
          <a:blip r:embed="rId2">
            <a:extLst>
              <a:ext uri="{BEBA8EAE-BF5A-486C-A8C5-ECC9F3942E4B}">
                <a14:imgProps xmlns:a14="http://schemas.microsoft.com/office/drawing/2010/main">
                  <a14:imgLayer r:embed="rId3">
                    <a14:imgEffect>
                      <a14:backgroundRemoval t="0" b="99583" l="0" r="100000"/>
                    </a14:imgEffect>
                  </a14:imgLayer>
                </a14:imgProps>
              </a:ext>
            </a:extLst>
          </a:blip>
          <a:stretch>
            <a:fillRect/>
          </a:stretch>
        </p:blipFill>
        <p:spPr>
          <a:xfrm>
            <a:off x="186831" y="2151405"/>
            <a:ext cx="5434480" cy="2967838"/>
          </a:xfrm>
          <a:prstGeom prst="rect">
            <a:avLst/>
          </a:prstGeom>
        </p:spPr>
      </p:pic>
      <p:pic>
        <p:nvPicPr>
          <p:cNvPr id="8" name="Kép 7"/>
          <p:cNvPicPr>
            <a:picLocks noChangeAspect="1"/>
          </p:cNvPicPr>
          <p:nvPr/>
        </p:nvPicPr>
        <p:blipFill>
          <a:blip r:embed="rId4"/>
          <a:stretch>
            <a:fillRect/>
          </a:stretch>
        </p:blipFill>
        <p:spPr>
          <a:xfrm>
            <a:off x="5471410" y="3118407"/>
            <a:ext cx="6432436" cy="3644182"/>
          </a:xfrm>
          <a:prstGeom prst="rect">
            <a:avLst/>
          </a:prstGeom>
        </p:spPr>
      </p:pic>
      <p:sp>
        <p:nvSpPr>
          <p:cNvPr id="9" name="Szövegdoboz 8"/>
          <p:cNvSpPr txBox="1"/>
          <p:nvPr/>
        </p:nvSpPr>
        <p:spPr>
          <a:xfrm>
            <a:off x="6431608" y="1192720"/>
            <a:ext cx="4512039" cy="523220"/>
          </a:xfrm>
          <a:prstGeom prst="rect">
            <a:avLst/>
          </a:prstGeom>
          <a:noFill/>
        </p:spPr>
        <p:txBody>
          <a:bodyPr wrap="square" rtlCol="0">
            <a:spAutoFit/>
          </a:bodyPr>
          <a:lstStyle/>
          <a:p>
            <a:r>
              <a:rPr lang="hu-HU" sz="2800" dirty="0">
                <a:solidFill>
                  <a:srgbClr val="B3880D"/>
                </a:solidFill>
              </a:rPr>
              <a:t>Közbenjáró imával…</a:t>
            </a:r>
          </a:p>
        </p:txBody>
      </p:sp>
      <p:sp>
        <p:nvSpPr>
          <p:cNvPr id="4" name="Szövegdoboz 3"/>
          <p:cNvSpPr txBox="1"/>
          <p:nvPr/>
        </p:nvSpPr>
        <p:spPr>
          <a:xfrm>
            <a:off x="6431608" y="2144506"/>
            <a:ext cx="5335671" cy="954107"/>
          </a:xfrm>
          <a:prstGeom prst="rect">
            <a:avLst/>
          </a:prstGeom>
          <a:noFill/>
        </p:spPr>
        <p:txBody>
          <a:bodyPr wrap="square" rtlCol="0">
            <a:spAutoFit/>
          </a:bodyPr>
          <a:lstStyle/>
          <a:p>
            <a:r>
              <a:rPr lang="hu-HU" sz="2800" dirty="0">
                <a:solidFill>
                  <a:srgbClr val="B3880D"/>
                </a:solidFill>
              </a:rPr>
              <a:t>…meggyógyította a </a:t>
            </a:r>
            <a:r>
              <a:rPr lang="hu-HU" sz="2800" dirty="0" err="1">
                <a:solidFill>
                  <a:srgbClr val="B3880D"/>
                </a:solidFill>
              </a:rPr>
              <a:t>kapernaumi</a:t>
            </a:r>
            <a:r>
              <a:rPr lang="hu-HU" sz="2800" dirty="0">
                <a:solidFill>
                  <a:srgbClr val="B3880D"/>
                </a:solidFill>
              </a:rPr>
              <a:t> százados szolgáját.</a:t>
            </a:r>
          </a:p>
        </p:txBody>
      </p:sp>
    </p:spTree>
    <p:extLst>
      <p:ext uri="{BB962C8B-B14F-4D97-AF65-F5344CB8AC3E}">
        <p14:creationId xmlns:p14="http://schemas.microsoft.com/office/powerpoint/2010/main" val="634808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sp>
        <p:nvSpPr>
          <p:cNvPr id="2" name="Szövegdoboz 1"/>
          <p:cNvSpPr txBox="1"/>
          <p:nvPr/>
        </p:nvSpPr>
        <p:spPr>
          <a:xfrm>
            <a:off x="487180" y="233963"/>
            <a:ext cx="5358984" cy="523220"/>
          </a:xfrm>
          <a:prstGeom prst="rect">
            <a:avLst/>
          </a:prstGeom>
          <a:noFill/>
        </p:spPr>
        <p:txBody>
          <a:bodyPr wrap="square" rtlCol="0">
            <a:spAutoFit/>
          </a:bodyPr>
          <a:lstStyle/>
          <a:p>
            <a:r>
              <a:rPr lang="hu-HU" sz="2800" dirty="0">
                <a:solidFill>
                  <a:srgbClr val="B3880D"/>
                </a:solidFill>
              </a:rPr>
              <a:t>Azt is megtanulhattuk, hogy… </a:t>
            </a:r>
          </a:p>
        </p:txBody>
      </p:sp>
      <p:sp>
        <p:nvSpPr>
          <p:cNvPr id="3" name="Szövegdoboz 2"/>
          <p:cNvSpPr txBox="1"/>
          <p:nvPr/>
        </p:nvSpPr>
        <p:spPr>
          <a:xfrm>
            <a:off x="2143594" y="757183"/>
            <a:ext cx="7824865" cy="1077218"/>
          </a:xfrm>
          <a:prstGeom prst="rect">
            <a:avLst/>
          </a:prstGeom>
          <a:noFill/>
        </p:spPr>
        <p:txBody>
          <a:bodyPr wrap="square" rtlCol="0">
            <a:spAutoFit/>
          </a:bodyPr>
          <a:lstStyle/>
          <a:p>
            <a:r>
              <a:rPr lang="hu-HU" sz="3200" dirty="0">
                <a:solidFill>
                  <a:schemeClr val="accent5"/>
                </a:solidFill>
              </a:rPr>
              <a:t>„Nagy az ereje az igaz ember buzgó könyörgésének.” (Jakab levele 5,16)</a:t>
            </a:r>
          </a:p>
        </p:txBody>
      </p:sp>
      <p:sp>
        <p:nvSpPr>
          <p:cNvPr id="4" name="Szövegdoboz 3"/>
          <p:cNvSpPr txBox="1"/>
          <p:nvPr/>
        </p:nvSpPr>
        <p:spPr>
          <a:xfrm>
            <a:off x="3617626" y="1880567"/>
            <a:ext cx="8574374" cy="954107"/>
          </a:xfrm>
          <a:prstGeom prst="rect">
            <a:avLst/>
          </a:prstGeom>
          <a:noFill/>
        </p:spPr>
        <p:txBody>
          <a:bodyPr wrap="square" rtlCol="0">
            <a:spAutoFit/>
          </a:bodyPr>
          <a:lstStyle/>
          <a:p>
            <a:r>
              <a:rPr lang="hu-HU" sz="2800" dirty="0">
                <a:solidFill>
                  <a:srgbClr val="B3880D"/>
                </a:solidFill>
              </a:rPr>
              <a:t>És láthattuk a csodát, hogyan szabadulhatott ki a tanítványok imádságának erejével Péter a börtönből.</a:t>
            </a:r>
          </a:p>
        </p:txBody>
      </p:sp>
      <p:pic>
        <p:nvPicPr>
          <p:cNvPr id="6" name="Kép 5"/>
          <p:cNvPicPr>
            <a:picLocks noChangeAspect="1"/>
          </p:cNvPicPr>
          <p:nvPr/>
        </p:nvPicPr>
        <p:blipFill>
          <a:blip r:embed="rId2">
            <a:extLst>
              <a:ext uri="{BEBA8EAE-BF5A-486C-A8C5-ECC9F3942E4B}">
                <a14:imgProps xmlns:a14="http://schemas.microsoft.com/office/drawing/2010/main">
                  <a14:imgLayer r:embed="rId3">
                    <a14:imgEffect>
                      <a14:backgroundRemoval t="222" b="100000" l="0" r="98238"/>
                    </a14:imgEffect>
                  </a14:imgLayer>
                </a14:imgProps>
              </a:ext>
            </a:extLst>
          </a:blip>
          <a:stretch>
            <a:fillRect/>
          </a:stretch>
        </p:blipFill>
        <p:spPr>
          <a:xfrm>
            <a:off x="2308843" y="3028013"/>
            <a:ext cx="7239599" cy="3587907"/>
          </a:xfrm>
          <a:prstGeom prst="rect">
            <a:avLst/>
          </a:prstGeom>
          <a:solidFill>
            <a:srgbClr val="FEF7D6"/>
          </a:solidFill>
        </p:spPr>
      </p:pic>
    </p:spTree>
    <p:extLst>
      <p:ext uri="{BB962C8B-B14F-4D97-AF65-F5344CB8AC3E}">
        <p14:creationId xmlns:p14="http://schemas.microsoft.com/office/powerpoint/2010/main" val="256080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Lekerekített téglalap 2"/>
          <p:cNvSpPr/>
          <p:nvPr/>
        </p:nvSpPr>
        <p:spPr>
          <a:xfrm>
            <a:off x="1933731" y="504034"/>
            <a:ext cx="9158990" cy="1079292"/>
          </a:xfrm>
          <a:prstGeom prst="roundRect">
            <a:avLst/>
          </a:prstGeom>
          <a:solidFill>
            <a:schemeClr val="accent4">
              <a:lumMod val="40000"/>
              <a:lumOff val="60000"/>
            </a:schemeClr>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hu-HU" sz="2800" dirty="0">
                <a:solidFill>
                  <a:srgbClr val="B3880D"/>
                </a:solidFill>
              </a:rPr>
              <a:t>Egy csodálatos országról, az Isten országáról tanulhattunk tehát ebben az évben.</a:t>
            </a:r>
          </a:p>
        </p:txBody>
      </p:sp>
      <p:sp>
        <p:nvSpPr>
          <p:cNvPr id="4" name="Lekerekített téglalap 3"/>
          <p:cNvSpPr/>
          <p:nvPr/>
        </p:nvSpPr>
        <p:spPr>
          <a:xfrm>
            <a:off x="629587" y="2093000"/>
            <a:ext cx="5006715" cy="1034321"/>
          </a:xfrm>
          <a:prstGeom prst="roundRect">
            <a:avLst/>
          </a:prstGeom>
          <a:solidFill>
            <a:srgbClr val="92D050"/>
          </a:solidFill>
          <a:effectLst>
            <a:outerShdw blurRad="63500" sx="102000" sy="102000" algn="ct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hu-HU" sz="2800" dirty="0"/>
              <a:t>Jézus ebbe az országba hív.</a:t>
            </a:r>
          </a:p>
        </p:txBody>
      </p:sp>
      <p:sp>
        <p:nvSpPr>
          <p:cNvPr id="5" name="Lekerekített téglalap 4"/>
          <p:cNvSpPr/>
          <p:nvPr/>
        </p:nvSpPr>
        <p:spPr>
          <a:xfrm>
            <a:off x="284813" y="3821246"/>
            <a:ext cx="5696262" cy="1261674"/>
          </a:xfrm>
          <a:prstGeom prst="roundRect">
            <a:avLst/>
          </a:prstGeom>
          <a:solidFill>
            <a:schemeClr val="accent2">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dirty="0">
                <a:solidFill>
                  <a:schemeClr val="accent2">
                    <a:lumMod val="75000"/>
                  </a:schemeClr>
                </a:solidFill>
              </a:rPr>
              <a:t>Aki Őt választja királyának, a legjobb helyen tudhatja az életét.</a:t>
            </a:r>
          </a:p>
        </p:txBody>
      </p:sp>
      <p:sp>
        <p:nvSpPr>
          <p:cNvPr id="6" name="Lekerekített téglalap 5"/>
          <p:cNvSpPr/>
          <p:nvPr/>
        </p:nvSpPr>
        <p:spPr>
          <a:xfrm>
            <a:off x="6325850" y="2380317"/>
            <a:ext cx="5314014" cy="1929987"/>
          </a:xfrm>
          <a:prstGeom prst="roundRect">
            <a:avLst/>
          </a:prstGeom>
          <a:solidFill>
            <a:srgbClr val="BDD7EE"/>
          </a:solidFill>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2800" dirty="0">
                <a:solidFill>
                  <a:schemeClr val="accent1">
                    <a:lumMod val="75000"/>
                  </a:schemeClr>
                </a:solidFill>
              </a:rPr>
              <a:t>Érted? Egy ilyen csodálatos országnak a királya hív téged is! Mert szeret és azt akarja, hogy boldog légy!</a:t>
            </a:r>
          </a:p>
        </p:txBody>
      </p:sp>
      <p:sp>
        <p:nvSpPr>
          <p:cNvPr id="7" name="Lekerekített téglalap 6"/>
          <p:cNvSpPr/>
          <p:nvPr/>
        </p:nvSpPr>
        <p:spPr>
          <a:xfrm>
            <a:off x="4497049" y="5365241"/>
            <a:ext cx="5006715" cy="1034321"/>
          </a:xfrm>
          <a:prstGeom prst="roundRect">
            <a:avLst/>
          </a:prstGeom>
          <a:solidFill>
            <a:srgbClr val="92D05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dirty="0"/>
              <a:t>Ott, ahol az igazság és szeretet örökké él!</a:t>
            </a:r>
          </a:p>
        </p:txBody>
      </p:sp>
      <p:pic>
        <p:nvPicPr>
          <p:cNvPr id="8" name="Kép 7"/>
          <p:cNvPicPr>
            <a:picLocks noChangeAspect="1"/>
          </p:cNvPicPr>
          <p:nvPr/>
        </p:nvPicPr>
        <p:blipFill>
          <a:blip r:embed="rId2"/>
          <a:stretch>
            <a:fillRect/>
          </a:stretch>
        </p:blipFill>
        <p:spPr>
          <a:xfrm>
            <a:off x="0" y="0"/>
            <a:ext cx="1831448" cy="1810679"/>
          </a:xfrm>
          <a:prstGeom prst="rect">
            <a:avLst/>
          </a:prstGeom>
        </p:spPr>
      </p:pic>
    </p:spTree>
    <p:extLst>
      <p:ext uri="{BB962C8B-B14F-4D97-AF65-F5344CB8AC3E}">
        <p14:creationId xmlns:p14="http://schemas.microsoft.com/office/powerpoint/2010/main" val="1259661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1+#ppt_w/2"/>
                                          </p:val>
                                        </p:tav>
                                        <p:tav tm="100000">
                                          <p:val>
                                            <p:strVal val="#ppt_x"/>
                                          </p:val>
                                        </p:tav>
                                      </p:tavLst>
                                    </p:anim>
                                    <p:anim calcmode="lin" valueType="num">
                                      <p:cBhvr additive="base">
                                        <p:cTn id="20"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500" fill="hold"/>
                                        <p:tgtEl>
                                          <p:spTgt spid="5"/>
                                        </p:tgtEl>
                                        <p:attrNameLst>
                                          <p:attrName>ppt_x</p:attrName>
                                        </p:attrNameLst>
                                      </p:cBhvr>
                                      <p:tavLst>
                                        <p:tav tm="0">
                                          <p:val>
                                            <p:strVal val="0-#ppt_w/2"/>
                                          </p:val>
                                        </p:tav>
                                        <p:tav tm="100000">
                                          <p:val>
                                            <p:strVal val="#ppt_x"/>
                                          </p:val>
                                        </p:tav>
                                      </p:tavLst>
                                    </p:anim>
                                    <p:anim calcmode="lin" valueType="num">
                                      <p:cBhvr additive="base">
                                        <p:cTn id="26"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1+#ppt_w/2"/>
                                          </p:val>
                                        </p:tav>
                                        <p:tav tm="100000">
                                          <p:val>
                                            <p:strVal val="#ppt_x"/>
                                          </p:val>
                                        </p:tav>
                                      </p:tavLst>
                                    </p:anim>
                                    <p:anim calcmode="lin" valueType="num">
                                      <p:cBhvr additive="base">
                                        <p:cTn id="32"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8854929" y="1543987"/>
            <a:ext cx="3337071" cy="4449428"/>
          </a:xfrm>
          <a:prstGeom prst="rect">
            <a:avLst/>
          </a:prstGeom>
          <a:effectLst>
            <a:softEdge rad="635000"/>
          </a:effectLst>
        </p:spPr>
      </p:pic>
      <p:sp>
        <p:nvSpPr>
          <p:cNvPr id="5" name="Szamárfül 4"/>
          <p:cNvSpPr/>
          <p:nvPr/>
        </p:nvSpPr>
        <p:spPr>
          <a:xfrm>
            <a:off x="2713218" y="374754"/>
            <a:ext cx="4422099" cy="1169233"/>
          </a:xfrm>
          <a:prstGeom prst="foldedCorner">
            <a:avLst/>
          </a:prstGeom>
          <a:solidFill>
            <a:srgbClr val="F2DCA5"/>
          </a:solidFill>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hu-HU" sz="3200" dirty="0">
                <a:solidFill>
                  <a:srgbClr val="B3880D"/>
                </a:solidFill>
              </a:rPr>
              <a:t>Készíts „hálaüveget”!</a:t>
            </a:r>
          </a:p>
        </p:txBody>
      </p:sp>
      <p:pic>
        <p:nvPicPr>
          <p:cNvPr id="6" name="Kép 5"/>
          <p:cNvPicPr>
            <a:picLocks noChangeAspect="1"/>
          </p:cNvPicPr>
          <p:nvPr/>
        </p:nvPicPr>
        <p:blipFill>
          <a:blip r:embed="rId3"/>
          <a:stretch>
            <a:fillRect/>
          </a:stretch>
        </p:blipFill>
        <p:spPr>
          <a:xfrm>
            <a:off x="0" y="0"/>
            <a:ext cx="1663908" cy="1667999"/>
          </a:xfrm>
          <a:prstGeom prst="rect">
            <a:avLst/>
          </a:prstGeom>
        </p:spPr>
      </p:pic>
      <p:sp>
        <p:nvSpPr>
          <p:cNvPr id="7" name="Szamárfül 6"/>
          <p:cNvSpPr/>
          <p:nvPr/>
        </p:nvSpPr>
        <p:spPr>
          <a:xfrm>
            <a:off x="284814" y="1828799"/>
            <a:ext cx="8424472" cy="4886794"/>
          </a:xfrm>
          <a:prstGeom prst="foldedCorner">
            <a:avLst/>
          </a:prstGeom>
          <a:solidFill>
            <a:srgbClr val="F2DCA5"/>
          </a:solidFill>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endParaRPr lang="hu-HU" sz="2400" dirty="0">
              <a:solidFill>
                <a:srgbClr val="B3880D"/>
              </a:solidFill>
            </a:endParaRPr>
          </a:p>
          <a:p>
            <a:endParaRPr lang="hu-HU" sz="2400" dirty="0">
              <a:solidFill>
                <a:srgbClr val="B3880D"/>
              </a:solidFill>
            </a:endParaRPr>
          </a:p>
          <a:p>
            <a:r>
              <a:rPr lang="hu-HU" sz="2400" dirty="0">
                <a:solidFill>
                  <a:srgbClr val="B3880D"/>
                </a:solidFill>
              </a:rPr>
              <a:t>Hosszú volt ez az év… </a:t>
            </a:r>
          </a:p>
          <a:p>
            <a:r>
              <a:rPr lang="hu-HU" sz="2400" dirty="0">
                <a:solidFill>
                  <a:srgbClr val="B3880D"/>
                </a:solidFill>
              </a:rPr>
              <a:t>Sok mindent tanultunk együtt Isten országáról, gazdagságáról, az Úr szeretetéről, kegyelméről…</a:t>
            </a:r>
          </a:p>
          <a:p>
            <a:endParaRPr lang="hu-HU" sz="2400" dirty="0">
              <a:solidFill>
                <a:srgbClr val="B3880D"/>
              </a:solidFill>
            </a:endParaRPr>
          </a:p>
          <a:p>
            <a:r>
              <a:rPr lang="hu-HU" sz="2400" dirty="0">
                <a:solidFill>
                  <a:srgbClr val="B3880D"/>
                </a:solidFill>
              </a:rPr>
              <a:t>Arra kérlek, ha hálát </a:t>
            </a:r>
            <a:r>
              <a:rPr lang="hu-HU" sz="2400" dirty="0" err="1">
                <a:solidFill>
                  <a:srgbClr val="B3880D"/>
                </a:solidFill>
              </a:rPr>
              <a:t>érzel</a:t>
            </a:r>
            <a:r>
              <a:rPr lang="hu-HU" sz="2400" dirty="0">
                <a:solidFill>
                  <a:srgbClr val="B3880D"/>
                </a:solidFill>
              </a:rPr>
              <a:t> a szívedben valamiért, ami ebben az évben történt veled, vagy egyik történetért, amely nagyon kedves lett számodra, vagy bármiért, amit szívesen megköszönnél Istennek, kérlek írd le! Papírcsíkokra. És tedd bele egy zárható üvegbe! Színezheted is a csíkokat, díszítheted az üveget, ahogyan szeretnéd. A fantáziádra bízom. Ha elkészült, tedd fel a polcra, jól látható helyre és néha vedd elő, és olvasd el, hogy mennyi mindenért voltál hálás ennek a tanévnek a végén!</a:t>
            </a:r>
          </a:p>
        </p:txBody>
      </p:sp>
    </p:spTree>
    <p:extLst>
      <p:ext uri="{BB962C8B-B14F-4D97-AF65-F5344CB8AC3E}">
        <p14:creationId xmlns:p14="http://schemas.microsoft.com/office/powerpoint/2010/main" val="28911871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ppt_x"/>
                                          </p:val>
                                        </p:tav>
                                        <p:tav tm="100000">
                                          <p:val>
                                            <p:strVal val="#ppt_x"/>
                                          </p:val>
                                        </p:tav>
                                      </p:tavLst>
                                    </p:anim>
                                    <p:anim calcmode="lin" valueType="num">
                                      <p:cBhvr additive="base">
                                        <p:cTn id="14"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4"/>
          <a:stretch>
            <a:fillRect/>
          </a:stretch>
        </p:blipFill>
        <p:spPr>
          <a:xfrm>
            <a:off x="3513907" y="1317492"/>
            <a:ext cx="7255883" cy="5305377"/>
          </a:xfrm>
          <a:prstGeom prst="rect">
            <a:avLst/>
          </a:prstGeom>
          <a:ln w="41275">
            <a:solidFill>
              <a:schemeClr val="accent1">
                <a:shade val="50000"/>
              </a:schemeClr>
            </a:solidFill>
          </a:ln>
          <a:effectLst>
            <a:outerShdw blurRad="63500" sx="102000" sy="102000" algn="ctr" rotWithShape="0">
              <a:prstClr val="black">
                <a:alpha val="40000"/>
              </a:prstClr>
            </a:outerShdw>
          </a:effectLst>
        </p:spPr>
      </p:pic>
      <p:pic>
        <p:nvPicPr>
          <p:cNvPr id="2" name="Áldjon meg téged - zené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182" y="3081498"/>
            <a:ext cx="1484811" cy="1484811"/>
          </a:xfrm>
          <a:prstGeom prst="rect">
            <a:avLst/>
          </a:prstGeom>
        </p:spPr>
      </p:pic>
      <p:pic>
        <p:nvPicPr>
          <p:cNvPr id="4" name="Kép 3"/>
          <p:cNvPicPr>
            <a:picLocks noChangeAspect="1"/>
          </p:cNvPicPr>
          <p:nvPr/>
        </p:nvPicPr>
        <p:blipFill>
          <a:blip r:embed="rId6"/>
          <a:stretch>
            <a:fillRect/>
          </a:stretch>
        </p:blipFill>
        <p:spPr>
          <a:xfrm>
            <a:off x="25963" y="0"/>
            <a:ext cx="1890083" cy="1873770"/>
          </a:xfrm>
          <a:prstGeom prst="rect">
            <a:avLst/>
          </a:prstGeom>
        </p:spPr>
      </p:pic>
      <p:pic>
        <p:nvPicPr>
          <p:cNvPr id="5" name="Kép 4"/>
          <p:cNvPicPr>
            <a:picLocks noChangeAspect="1"/>
          </p:cNvPicPr>
          <p:nvPr/>
        </p:nvPicPr>
        <p:blipFill>
          <a:blip r:embed="rId7"/>
          <a:stretch>
            <a:fillRect/>
          </a:stretch>
        </p:blipFill>
        <p:spPr>
          <a:xfrm>
            <a:off x="-17147" y="4989797"/>
            <a:ext cx="1882658" cy="1881266"/>
          </a:xfrm>
          <a:prstGeom prst="rect">
            <a:avLst/>
          </a:prstGeom>
        </p:spPr>
      </p:pic>
      <p:sp>
        <p:nvSpPr>
          <p:cNvPr id="6" name="Lekerekített téglalap 5"/>
          <p:cNvSpPr/>
          <p:nvPr/>
        </p:nvSpPr>
        <p:spPr>
          <a:xfrm>
            <a:off x="2458387" y="269823"/>
            <a:ext cx="9009088" cy="839449"/>
          </a:xfrm>
          <a:prstGeom prst="round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a:t>A tanév végéhez érve, Isten áldását kérem az életedre, a szünidő minden napjára! Áldjon és őrizzen meg az Úr!</a:t>
            </a:r>
          </a:p>
        </p:txBody>
      </p:sp>
      <p:sp>
        <p:nvSpPr>
          <p:cNvPr id="7" name="Szövegdoboz 6"/>
          <p:cNvSpPr txBox="1"/>
          <p:nvPr/>
        </p:nvSpPr>
        <p:spPr>
          <a:xfrm>
            <a:off x="683322" y="2317000"/>
            <a:ext cx="2364377" cy="646331"/>
          </a:xfrm>
          <a:prstGeom prst="rect">
            <a:avLst/>
          </a:prstGeom>
          <a:noFill/>
        </p:spPr>
        <p:txBody>
          <a:bodyPr wrap="square" rtlCol="0">
            <a:spAutoFit/>
          </a:bodyPr>
          <a:lstStyle/>
          <a:p>
            <a:r>
              <a:rPr lang="hu-HU" dirty="0">
                <a:solidFill>
                  <a:srgbClr val="0070C0"/>
                </a:solidFill>
              </a:rPr>
              <a:t>Ide kattintva meghallgathatod!</a:t>
            </a:r>
          </a:p>
        </p:txBody>
      </p:sp>
    </p:spTree>
    <p:extLst>
      <p:ext uri="{BB962C8B-B14F-4D97-AF65-F5344CB8AC3E}">
        <p14:creationId xmlns:p14="http://schemas.microsoft.com/office/powerpoint/2010/main" val="35082521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1000"/>
          </a:schemeClr>
        </a:solidFill>
        <a:effectLst/>
      </p:bgPr>
    </p:bg>
    <p:spTree>
      <p:nvGrpSpPr>
        <p:cNvPr id="1" name=""/>
        <p:cNvGrpSpPr/>
        <p:nvPr/>
      </p:nvGrpSpPr>
      <p:grpSpPr>
        <a:xfrm>
          <a:off x="0" y="0"/>
          <a:ext cx="0" cy="0"/>
          <a:chOff x="0" y="0"/>
          <a:chExt cx="0" cy="0"/>
        </a:xfrm>
      </p:grpSpPr>
      <p:pic>
        <p:nvPicPr>
          <p:cNvPr id="2" name="Kép 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88" y="173182"/>
            <a:ext cx="216376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kerekített téglalap 2"/>
          <p:cNvSpPr/>
          <p:nvPr/>
        </p:nvSpPr>
        <p:spPr>
          <a:xfrm>
            <a:off x="217488" y="3904147"/>
            <a:ext cx="3582987" cy="2035175"/>
          </a:xfrm>
          <a:prstGeom prst="roundRect">
            <a:avLst/>
          </a:pr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Olvasd el Isten üzenetét és add tovább az Igét valakinek!</a:t>
            </a:r>
          </a:p>
        </p:txBody>
      </p:sp>
      <p:sp>
        <p:nvSpPr>
          <p:cNvPr id="5" name="Lekerekített téglalap 4"/>
          <p:cNvSpPr/>
          <p:nvPr/>
        </p:nvSpPr>
        <p:spPr>
          <a:xfrm>
            <a:off x="217488" y="2702292"/>
            <a:ext cx="3582987" cy="887949"/>
          </a:xfrm>
          <a:prstGeom prst="roundRect">
            <a:avLst/>
          </a:prstGeom>
          <a:gradFill>
            <a:gsLst>
              <a:gs pos="0">
                <a:srgbClr val="FFC000"/>
              </a:gs>
              <a:gs pos="100000">
                <a:srgbClr val="CED2B3"/>
              </a:gs>
              <a:gs pos="88000">
                <a:srgbClr val="FFFF00"/>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Arial" panose="020B0604020202020204" pitchFamily="34" charset="0"/>
              </a:rPr>
              <a:t>Aranymondás</a:t>
            </a:r>
          </a:p>
        </p:txBody>
      </p:sp>
      <p:pic>
        <p:nvPicPr>
          <p:cNvPr id="6" name="Kép 5"/>
          <p:cNvPicPr>
            <a:picLocks noChangeAspect="1"/>
          </p:cNvPicPr>
          <p:nvPr/>
        </p:nvPicPr>
        <p:blipFill>
          <a:blip r:embed="rId3"/>
          <a:stretch>
            <a:fillRect/>
          </a:stretch>
        </p:blipFill>
        <p:spPr>
          <a:xfrm>
            <a:off x="3800475" y="0"/>
            <a:ext cx="8391525" cy="6662057"/>
          </a:xfrm>
          <a:prstGeom prst="rect">
            <a:avLst/>
          </a:prstGeom>
        </p:spPr>
      </p:pic>
      <p:sp>
        <p:nvSpPr>
          <p:cNvPr id="7" name="Szövegdoboz 6"/>
          <p:cNvSpPr txBox="1"/>
          <p:nvPr/>
        </p:nvSpPr>
        <p:spPr>
          <a:xfrm>
            <a:off x="4977483" y="2396530"/>
            <a:ext cx="5647764" cy="2123658"/>
          </a:xfrm>
          <a:prstGeom prst="rect">
            <a:avLst/>
          </a:prstGeom>
          <a:noFill/>
        </p:spPr>
        <p:txBody>
          <a:bodyPr wrap="square" rtlCol="0">
            <a:spAutoFit/>
          </a:bodyPr>
          <a:lstStyle/>
          <a:p>
            <a:pPr algn="ctr"/>
            <a:r>
              <a:rPr lang="hu-HU" sz="2800" i="1" dirty="0">
                <a:solidFill>
                  <a:schemeClr val="accent4">
                    <a:lumMod val="50000"/>
                  </a:schemeClr>
                </a:solidFill>
              </a:rPr>
              <a:t>„Akár esztek, tehát, akár isztok, vagy bármi mást tesztek, mindent Isten dicsőségére tegyetek!” </a:t>
            </a:r>
          </a:p>
          <a:p>
            <a:pPr algn="ctr"/>
            <a:endParaRPr lang="hu-HU" sz="2800" dirty="0">
              <a:solidFill>
                <a:schemeClr val="accent4">
                  <a:lumMod val="50000"/>
                </a:schemeClr>
              </a:solidFill>
            </a:endParaRPr>
          </a:p>
          <a:p>
            <a:pPr algn="ctr"/>
            <a:r>
              <a:rPr lang="hu-HU" sz="2000" i="1" dirty="0">
                <a:solidFill>
                  <a:schemeClr val="accent4">
                    <a:lumMod val="50000"/>
                  </a:schemeClr>
                </a:solidFill>
              </a:rPr>
              <a:t>Pál első levele a korinthusiakhoz 10,31</a:t>
            </a:r>
          </a:p>
        </p:txBody>
      </p:sp>
    </p:spTree>
    <p:extLst>
      <p:ext uri="{BB962C8B-B14F-4D97-AF65-F5344CB8AC3E}">
        <p14:creationId xmlns:p14="http://schemas.microsoft.com/office/powerpoint/2010/main" val="27028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D6"/>
        </a:solidFill>
        <a:effectLst/>
      </p:bgPr>
    </p:bg>
    <p:spTree>
      <p:nvGrpSpPr>
        <p:cNvPr id="1" name=""/>
        <p:cNvGrpSpPr/>
        <p:nvPr/>
      </p:nvGrpSpPr>
      <p:grpSpPr>
        <a:xfrm>
          <a:off x="0" y="0"/>
          <a:ext cx="0" cy="0"/>
          <a:chOff x="0" y="0"/>
          <a:chExt cx="0" cy="0"/>
        </a:xfrm>
      </p:grpSpPr>
      <p:pic>
        <p:nvPicPr>
          <p:cNvPr id="2" name="Kép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9" y="25495"/>
            <a:ext cx="2073275" cy="19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4"/>
          <p:cNvSpPr txBox="1">
            <a:spLocks noChangeArrowheads="1"/>
          </p:cNvSpPr>
          <p:nvPr/>
        </p:nvSpPr>
        <p:spPr bwMode="auto">
          <a:xfrm>
            <a:off x="2284413" y="407988"/>
            <a:ext cx="8701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digitális hittanóra végén így imádkozz! </a:t>
            </a:r>
          </a:p>
        </p:txBody>
      </p:sp>
      <p:pic>
        <p:nvPicPr>
          <p:cNvPr id="4" name="Kép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1965" y="1335900"/>
            <a:ext cx="450532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a:spLocks noChangeAspect="1"/>
          </p:cNvSpPr>
          <p:nvPr/>
        </p:nvSpPr>
        <p:spPr>
          <a:xfrm>
            <a:off x="7608404" y="1631657"/>
            <a:ext cx="3807792" cy="3807792"/>
          </a:xfrm>
          <a:prstGeom prst="ellipse">
            <a:avLst/>
          </a:prstGeom>
          <a:noFill/>
          <a:ln w="44450">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6" name="Szövegdoboz 5"/>
          <p:cNvSpPr txBox="1"/>
          <p:nvPr/>
        </p:nvSpPr>
        <p:spPr>
          <a:xfrm>
            <a:off x="7793830" y="2323169"/>
            <a:ext cx="3436937" cy="193899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Kedves Hittanos!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Szép és Isten áldásaiban gazdag nyarat</a:t>
            </a:r>
            <a:r>
              <a:rPr kumimoji="0" lang="hu-HU"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kívánunk neked</a:t>
            </a:r>
            <a:r>
              <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Téglalap 6"/>
          <p:cNvSpPr/>
          <p:nvPr/>
        </p:nvSpPr>
        <p:spPr>
          <a:xfrm>
            <a:off x="6464299" y="5593142"/>
            <a:ext cx="6096000" cy="708025"/>
          </a:xfrm>
          <a:prstGeom prst="rect">
            <a:avLst/>
          </a:prstGeom>
          <a:ln w="50800">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sz="4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Áldás, békesség!</a:t>
            </a:r>
          </a:p>
        </p:txBody>
      </p:sp>
    </p:spTree>
    <p:extLst>
      <p:ext uri="{BB962C8B-B14F-4D97-AF65-F5344CB8AC3E}">
        <p14:creationId xmlns:p14="http://schemas.microsoft.com/office/powerpoint/2010/main" val="15343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2"/>
          <p:cNvSpPr>
            <a:spLocks noChangeArrowheads="1"/>
          </p:cNvSpPr>
          <p:nvPr/>
        </p:nvSpPr>
        <p:spPr bwMode="auto">
          <a:xfrm>
            <a:off x="3041650" y="663575"/>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altLang="hu-HU" sz="4000" b="0" i="0" u="none" strike="noStrike" kern="1200" cap="none" spc="0" normalizeH="0" baseline="0" noProof="0" dirty="0">
                <a:ln>
                  <a:noFill/>
                </a:ln>
                <a:solidFill>
                  <a:srgbClr val="AE2E51"/>
                </a:solidFill>
                <a:effectLst/>
                <a:uLnTx/>
                <a:uFillTx/>
                <a:latin typeface="Arial" panose="020B0604020202020204" pitchFamily="34" charset="0"/>
                <a:ea typeface="+mn-ea"/>
                <a:cs typeface="Arial" panose="020B0604020202020204" pitchFamily="34" charset="0"/>
              </a:rPr>
              <a:t>Áldás, békesség!</a:t>
            </a:r>
          </a:p>
        </p:txBody>
      </p:sp>
      <p:sp>
        <p:nvSpPr>
          <p:cNvPr id="3" name="Téglalap 10"/>
          <p:cNvSpPr>
            <a:spLocks noChangeArrowheads="1"/>
          </p:cNvSpPr>
          <p:nvPr/>
        </p:nvSpPr>
        <p:spPr bwMode="auto">
          <a:xfrm>
            <a:off x="1093788" y="2554288"/>
            <a:ext cx="39036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Kedves Szülők!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Köszönjük a segítségüket!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Isten áldását kívánjuk ezzel az Igével!</a:t>
            </a:r>
          </a:p>
        </p:txBody>
      </p:sp>
      <p:sp>
        <p:nvSpPr>
          <p:cNvPr id="4" name="Ellipszis 3"/>
          <p:cNvSpPr>
            <a:spLocks noChangeAspect="1"/>
          </p:cNvSpPr>
          <p:nvPr/>
        </p:nvSpPr>
        <p:spPr>
          <a:xfrm>
            <a:off x="927358" y="1663649"/>
            <a:ext cx="4227966" cy="4227966"/>
          </a:xfrm>
          <a:prstGeom prst="ellipse">
            <a:avLst/>
          </a:prstGeom>
          <a:noFill/>
          <a:ln w="44450">
            <a:gradFill>
              <a:gsLst>
                <a:gs pos="0">
                  <a:srgbClr val="AE2E5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5" name="Szövegdoboz 5"/>
          <p:cNvSpPr txBox="1">
            <a:spLocks noChangeArrowheads="1"/>
          </p:cNvSpPr>
          <p:nvPr/>
        </p:nvSpPr>
        <p:spPr bwMode="auto">
          <a:xfrm>
            <a:off x="5740151" y="1982851"/>
            <a:ext cx="580887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lvl="0" algn="ctr">
              <a:spcBef>
                <a:spcPct val="0"/>
              </a:spcBef>
              <a:buClrTx/>
              <a:buSzTx/>
              <a:buNone/>
              <a:defRPr/>
            </a:pPr>
            <a:r>
              <a:rPr kumimoji="0" lang="hu-HU" sz="32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a:t>
            </a:r>
            <a:r>
              <a:rPr lang="hu-HU" sz="3600" dirty="0">
                <a:solidFill>
                  <a:schemeClr val="accent6"/>
                </a:solidFill>
              </a:rPr>
              <a:t>Te vagy az én erőm, rólad zeng énekem. Erős váram az Isten, az én hűséges Istenem</a:t>
            </a:r>
            <a:r>
              <a:rPr kumimoji="0" lang="hu-HU" sz="3600" b="0" i="0" u="none" strike="noStrike" kern="1200" cap="none" spc="0" normalizeH="0" baseline="0" noProof="0" dirty="0">
                <a:ln>
                  <a:noFill/>
                </a:ln>
                <a:solidFill>
                  <a:schemeClr val="accent6"/>
                </a:solidFill>
                <a:effectLst/>
                <a:uLnTx/>
                <a:uFillTx/>
              </a:rPr>
              <a:t>.</a:t>
            </a:r>
            <a:r>
              <a:rPr kumimoji="0" lang="hu-HU" sz="3200" b="0" i="0" u="none" strike="noStrike" kern="1200" cap="none" spc="0" normalizeH="0" baseline="0" noProof="0" dirty="0">
                <a:ln>
                  <a:noFill/>
                </a:ln>
                <a:solidFill>
                  <a:srgbClr val="70AD47"/>
                </a:solidFill>
                <a:effectLst/>
                <a:uLnTx/>
                <a:uFillTx/>
              </a:rPr>
              <a:t>”</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hu-HU" sz="2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sz="2400" b="0" i="0" u="none" strike="noStrike" kern="1200" cap="none" spc="0" normalizeH="0" baseline="0" noProof="0" dirty="0">
                <a:ln>
                  <a:noFill/>
                </a:ln>
                <a:solidFill>
                  <a:srgbClr val="404040"/>
                </a:solidFill>
                <a:effectLst/>
                <a:uLnTx/>
                <a:uFillTx/>
                <a:latin typeface="Arial" panose="020B0604020202020204" pitchFamily="34" charset="0"/>
                <a:ea typeface="+mn-ea"/>
                <a:cs typeface="+mn-cs"/>
              </a:rPr>
              <a:t> </a:t>
            </a:r>
            <a:r>
              <a:rPr kumimoji="0" lang="hu-HU" sz="24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a:t>
            </a:r>
            <a:r>
              <a:rPr lang="hu-HU" sz="2400" dirty="0">
                <a:solidFill>
                  <a:srgbClr val="70AD47"/>
                </a:solidFill>
              </a:rPr>
              <a:t>Zsoltárok könyve</a:t>
            </a:r>
            <a:r>
              <a:rPr kumimoji="0" lang="hu-HU" sz="24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 59,18)</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altLang="hu-HU" sz="32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a:t>
            </a:r>
            <a:endParaRPr kumimoji="0" lang="hu-HU" altLang="hu-HU" sz="32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pic>
        <p:nvPicPr>
          <p:cNvPr id="6" name="Kép 5"/>
          <p:cNvPicPr>
            <a:picLocks noChangeAspect="1"/>
          </p:cNvPicPr>
          <p:nvPr/>
        </p:nvPicPr>
        <p:blipFill>
          <a:blip r:embed="rId2"/>
          <a:stretch>
            <a:fillRect/>
          </a:stretch>
        </p:blipFill>
        <p:spPr>
          <a:xfrm>
            <a:off x="6306203" y="4807550"/>
            <a:ext cx="4676775" cy="1552575"/>
          </a:xfrm>
          <a:prstGeom prst="rect">
            <a:avLst/>
          </a:prstGeom>
          <a:effectLst>
            <a:softEdge rad="342900"/>
          </a:effectLst>
        </p:spPr>
      </p:pic>
    </p:spTree>
    <p:extLst>
      <p:ext uri="{BB962C8B-B14F-4D97-AF65-F5344CB8AC3E}">
        <p14:creationId xmlns:p14="http://schemas.microsoft.com/office/powerpoint/2010/main" val="375028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Kép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224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4"/>
          <p:cNvSpPr txBox="1">
            <a:spLocks noChangeArrowheads="1"/>
          </p:cNvSpPr>
          <p:nvPr/>
        </p:nvSpPr>
        <p:spPr bwMode="auto">
          <a:xfrm>
            <a:off x="455839" y="2646726"/>
            <a:ext cx="50244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Áldás, békesség!</a:t>
            </a:r>
            <a:r>
              <a:rPr kumimoji="0" lang="hu-HU" altLang="hu-HU"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hu-HU"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Kezdd a digitális hittanórát az óra eleji imádsággal!</a:t>
            </a:r>
          </a:p>
        </p:txBody>
      </p:sp>
      <p:pic>
        <p:nvPicPr>
          <p:cNvPr id="5" name="Kép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793750"/>
            <a:ext cx="5380037" cy="5405438"/>
          </a:xfrm>
          <a:prstGeom prst="rect">
            <a:avLst/>
          </a:prstGeom>
          <a:solidFill>
            <a:srgbClr val="FFFBD6"/>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36807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475518" y="1177156"/>
            <a:ext cx="6068875" cy="4524315"/>
          </a:xfrm>
          <a:prstGeom prst="rect">
            <a:avLst/>
          </a:prstGeom>
          <a:noFill/>
        </p:spPr>
        <p:txBody>
          <a:bodyPr wrap="square" rtlCol="0">
            <a:spAutoFit/>
          </a:bodyPr>
          <a:lstStyle/>
          <a:p>
            <a:pPr algn="ctr"/>
            <a:r>
              <a:rPr lang="hu-HU" sz="3600" dirty="0">
                <a:solidFill>
                  <a:srgbClr val="B3880D"/>
                </a:solidFill>
              </a:rPr>
              <a:t>Akik egy király szolgálatában állnak, életük minden tettével neki szolgálnak. </a:t>
            </a:r>
          </a:p>
          <a:p>
            <a:pPr algn="ctr"/>
            <a:r>
              <a:rPr lang="hu-HU" sz="3600" dirty="0">
                <a:solidFill>
                  <a:srgbClr val="B3880D"/>
                </a:solidFill>
              </a:rPr>
              <a:t>A király címerét hordják, őt védik, érte harcolnak, az ország jövőjét tartják szem előtt. </a:t>
            </a:r>
          </a:p>
          <a:p>
            <a:pPr algn="ctr"/>
            <a:r>
              <a:rPr lang="hu-HU" sz="3600" dirty="0">
                <a:solidFill>
                  <a:srgbClr val="B3880D"/>
                </a:solidFill>
              </a:rPr>
              <a:t>Ők a király emberei. </a:t>
            </a:r>
          </a:p>
        </p:txBody>
      </p:sp>
      <p:pic>
        <p:nvPicPr>
          <p:cNvPr id="4" name="Kép 3"/>
          <p:cNvPicPr>
            <a:picLocks noChangeAspect="1"/>
          </p:cNvPicPr>
          <p:nvPr/>
        </p:nvPicPr>
        <p:blipFill>
          <a:blip r:embed="rId2">
            <a:extLst>
              <a:ext uri="{BEBA8EAE-BF5A-486C-A8C5-ECC9F3942E4B}">
                <a14:imgProps xmlns:a14="http://schemas.microsoft.com/office/drawing/2010/main">
                  <a14:imgLayer r:embed="rId3">
                    <a14:imgEffect>
                      <a14:backgroundRemoval t="915" b="99314" l="1786" r="100000"/>
                    </a14:imgEffect>
                  </a14:imgLayer>
                </a14:imgProps>
              </a:ext>
            </a:extLst>
          </a:blip>
          <a:stretch>
            <a:fillRect/>
          </a:stretch>
        </p:blipFill>
        <p:spPr>
          <a:xfrm>
            <a:off x="8783788" y="899410"/>
            <a:ext cx="2830858" cy="5522703"/>
          </a:xfrm>
          <a:prstGeom prst="rect">
            <a:avLst/>
          </a:prstGeom>
        </p:spPr>
      </p:pic>
      <p:pic>
        <p:nvPicPr>
          <p:cNvPr id="5" name="Kép 4"/>
          <p:cNvPicPr>
            <a:picLocks noChangeAspect="1"/>
          </p:cNvPicPr>
          <p:nvPr/>
        </p:nvPicPr>
        <p:blipFill>
          <a:blip r:embed="rId4"/>
          <a:stretch>
            <a:fillRect/>
          </a:stretch>
        </p:blipFill>
        <p:spPr>
          <a:xfrm>
            <a:off x="0" y="0"/>
            <a:ext cx="2184776" cy="2160000"/>
          </a:xfrm>
          <a:prstGeom prst="rect">
            <a:avLst/>
          </a:prstGeom>
        </p:spPr>
      </p:pic>
    </p:spTree>
    <p:extLst>
      <p:ext uri="{BB962C8B-B14F-4D97-AF65-F5344CB8AC3E}">
        <p14:creationId xmlns:p14="http://schemas.microsoft.com/office/powerpoint/2010/main" val="1903431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BEBA8EAE-BF5A-486C-A8C5-ECC9F3942E4B}">
                <a14:imgProps xmlns:a14="http://schemas.microsoft.com/office/drawing/2010/main">
                  <a14:imgLayer r:embed="rId3">
                    <a14:imgEffect>
                      <a14:backgroundRemoval t="3922" b="98693" l="2092" r="99163"/>
                    </a14:imgEffect>
                  </a14:imgLayer>
                </a14:imgProps>
              </a:ext>
            </a:extLst>
          </a:blip>
          <a:stretch>
            <a:fillRect/>
          </a:stretch>
        </p:blipFill>
        <p:spPr>
          <a:xfrm>
            <a:off x="300445" y="516402"/>
            <a:ext cx="2680639" cy="3432116"/>
          </a:xfrm>
          <a:prstGeom prst="rect">
            <a:avLst/>
          </a:prstGeom>
        </p:spPr>
      </p:pic>
      <p:sp>
        <p:nvSpPr>
          <p:cNvPr id="4" name="Szövegdoboz 3"/>
          <p:cNvSpPr txBox="1"/>
          <p:nvPr/>
        </p:nvSpPr>
        <p:spPr>
          <a:xfrm>
            <a:off x="3085587" y="339634"/>
            <a:ext cx="8749361" cy="3785652"/>
          </a:xfrm>
          <a:prstGeom prst="rect">
            <a:avLst/>
          </a:prstGeom>
          <a:noFill/>
        </p:spPr>
        <p:txBody>
          <a:bodyPr wrap="square" rtlCol="0">
            <a:spAutoFit/>
          </a:bodyPr>
          <a:lstStyle/>
          <a:p>
            <a:r>
              <a:rPr lang="hu-HU" sz="2000" dirty="0">
                <a:solidFill>
                  <a:schemeClr val="tx2">
                    <a:lumMod val="75000"/>
                  </a:schemeClr>
                </a:solidFill>
              </a:rPr>
              <a:t>Szenczi Molnár Albert Isten embere volt a korabeli Magyarországon. Miután találkozott Károli Gáspárral (aki akkoriban épp a Biblia fordításán és nyomtatásán fáradozott), az ő munkássága, Biblia fordítása nagy hatást gyakorolt rá. Elhatározta, hogy minden tehetségével és tudásával Istent és saját hazáját szolgálja majd. Európa leghíresebb egyetemein tanult, rendkívüli műveltségre tett szert. </a:t>
            </a:r>
          </a:p>
          <a:p>
            <a:r>
              <a:rPr lang="hu-HU" sz="2000" dirty="0">
                <a:solidFill>
                  <a:schemeClr val="tx2">
                    <a:lumMod val="75000"/>
                  </a:schemeClr>
                </a:solidFill>
              </a:rPr>
              <a:t>Sorban írta a fontosabbnál fontosabb könyveket, amikre nagy szükség volt akkoriban. Ő készítette az első magyar nyelvtankönyvet és az első magyar-latin szótárt is. Sok fontos egyházi, hitvallási iratot magyar nyelvre fordított. Fáradhatatlanul dolgozott Isten ügyéért. Minden fordítása közül, talán a legfontosabb, hogy Károli Bibliáját javítva adta ki újra, kisebb, olcsóbb verzióban, hogy sokkal többekhez eljuthasson a Szentírás.  </a:t>
            </a:r>
          </a:p>
        </p:txBody>
      </p:sp>
      <p:sp>
        <p:nvSpPr>
          <p:cNvPr id="6" name="Szövegdoboz 5"/>
          <p:cNvSpPr txBox="1"/>
          <p:nvPr/>
        </p:nvSpPr>
        <p:spPr>
          <a:xfrm>
            <a:off x="509451" y="4467499"/>
            <a:ext cx="7262949" cy="2215991"/>
          </a:xfrm>
          <a:prstGeom prst="rect">
            <a:avLst/>
          </a:prstGeom>
          <a:noFill/>
        </p:spPr>
        <p:txBody>
          <a:bodyPr wrap="square" rtlCol="0">
            <a:spAutoFit/>
          </a:bodyPr>
          <a:lstStyle/>
          <a:p>
            <a:r>
              <a:rPr lang="hu-HU" sz="2000" dirty="0">
                <a:solidFill>
                  <a:schemeClr val="tx2">
                    <a:lumMod val="75000"/>
                  </a:schemeClr>
                </a:solidFill>
              </a:rPr>
              <a:t>Tanárként és lelkészként is szolgálta az Urat. A 150 genfi zsoltárt is ő fordította magyarra, amely azóta is szerepel református énekeskönyvünkben. A dalszövegek megírásához nyelvi és zenei tudására, de költői tehetségére is szükség volt.</a:t>
            </a:r>
          </a:p>
          <a:p>
            <a:r>
              <a:rPr lang="hu-HU" sz="2000" dirty="0">
                <a:solidFill>
                  <a:schemeClr val="tx2">
                    <a:lumMod val="75000"/>
                  </a:schemeClr>
                </a:solidFill>
              </a:rPr>
              <a:t>Minden akkori lehetőséget felhasznált arra, hogy a magyarok közelebb kerülhessenek Isten Igéjéhez, Isten országához.</a:t>
            </a:r>
          </a:p>
          <a:p>
            <a:endParaRPr lang="hu-HU" dirty="0"/>
          </a:p>
        </p:txBody>
      </p:sp>
      <p:pic>
        <p:nvPicPr>
          <p:cNvPr id="8" name="Kép 7"/>
          <p:cNvPicPr>
            <a:picLocks noChangeAspect="1"/>
          </p:cNvPicPr>
          <p:nvPr/>
        </p:nvPicPr>
        <p:blipFill>
          <a:blip r:embed="rId4">
            <a:extLst>
              <a:ext uri="{BEBA8EAE-BF5A-486C-A8C5-ECC9F3942E4B}">
                <a14:imgProps xmlns:a14="http://schemas.microsoft.com/office/drawing/2010/main">
                  <a14:imgLayer r:embed="rId5">
                    <a14:imgEffect>
                      <a14:backgroundRemoval t="0" b="99552" l="2360" r="100000"/>
                    </a14:imgEffect>
                  </a14:imgLayer>
                </a14:imgProps>
              </a:ext>
            </a:extLst>
          </a:blip>
          <a:stretch>
            <a:fillRect/>
          </a:stretch>
        </p:blipFill>
        <p:spPr>
          <a:xfrm>
            <a:off x="7772400" y="4125286"/>
            <a:ext cx="3566751" cy="2346270"/>
          </a:xfrm>
          <a:prstGeom prst="rect">
            <a:avLst/>
          </a:prstGeom>
        </p:spPr>
      </p:pic>
    </p:spTree>
    <p:extLst>
      <p:ext uri="{BB962C8B-B14F-4D97-AF65-F5344CB8AC3E}">
        <p14:creationId xmlns:p14="http://schemas.microsoft.com/office/powerpoint/2010/main" val="1595310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DEA7"/>
        </a:solidFill>
        <a:effectLst/>
      </p:bgPr>
    </p:bg>
    <p:spTree>
      <p:nvGrpSpPr>
        <p:cNvPr id="1" name=""/>
        <p:cNvGrpSpPr/>
        <p:nvPr/>
      </p:nvGrpSpPr>
      <p:grpSpPr>
        <a:xfrm>
          <a:off x="0" y="0"/>
          <a:ext cx="0" cy="0"/>
          <a:chOff x="0" y="0"/>
          <a:chExt cx="0" cy="0"/>
        </a:xfrm>
      </p:grpSpPr>
      <p:pic>
        <p:nvPicPr>
          <p:cNvPr id="6" name="Kép 5"/>
          <p:cNvPicPr>
            <a:picLocks noChangeAspect="1"/>
          </p:cNvPicPr>
          <p:nvPr/>
        </p:nvPicPr>
        <p:blipFill rotWithShape="1">
          <a:blip r:embed="rId2">
            <a:extLst>
              <a:ext uri="{BEBA8EAE-BF5A-486C-A8C5-ECC9F3942E4B}">
                <a14:imgProps xmlns:a14="http://schemas.microsoft.com/office/drawing/2010/main">
                  <a14:imgLayer r:embed="rId3">
                    <a14:imgEffect>
                      <a14:backgroundRemoval t="336" b="95638" l="0" r="100000">
                        <a14:foregroundMark x1="17284" y1="12416" x2="17284" y2="12416"/>
                        <a14:foregroundMark x1="21605" y1="16779" x2="21605" y2="16779"/>
                        <a14:foregroundMark x1="20988" y1="19463" x2="20988" y2="19463"/>
                        <a14:foregroundMark x1="22428" y1="20470" x2="22428" y2="20470"/>
                        <a14:foregroundMark x1="27366" y1="69799" x2="27366" y2="69799"/>
                        <a14:foregroundMark x1="35597" y1="77181" x2="35597" y2="77181"/>
                        <a14:foregroundMark x1="30453" y1="85235" x2="30453" y2="85235"/>
                        <a14:foregroundMark x1="33333" y1="85235" x2="33333" y2="85235"/>
                        <a14:foregroundMark x1="32099" y1="83221" x2="32099" y2="83221"/>
                        <a14:foregroundMark x1="34362" y1="86577" x2="34362" y2="86577"/>
                        <a14:foregroundMark x1="38272" y1="90604" x2="38272" y2="90604"/>
                        <a14:foregroundMark x1="42387" y1="89262" x2="42387" y2="89262"/>
                        <a14:foregroundMark x1="40741" y1="82550" x2="40741" y2="82550"/>
                        <a14:foregroundMark x1="45062" y1="80872" x2="45062" y2="80872"/>
                        <a14:foregroundMark x1="44239" y1="77181" x2="44239" y2="77181"/>
                        <a14:foregroundMark x1="41770" y1="69463" x2="41770" y2="69463"/>
                        <a14:foregroundMark x1="46296" y1="74832" x2="46296" y2="74832"/>
                        <a14:foregroundMark x1="48148" y1="75503" x2="48148" y2="75503"/>
                        <a14:foregroundMark x1="49794" y1="77181" x2="49794" y2="77181"/>
                        <a14:foregroundMark x1="50617" y1="80537" x2="50617" y2="80537"/>
                        <a14:foregroundMark x1="52263" y1="82215" x2="52263" y2="82215"/>
                        <a14:foregroundMark x1="35185" y1="92953" x2="35185" y2="92953"/>
                        <a14:foregroundMark x1="43004" y1="94295" x2="43004" y2="94295"/>
                        <a14:foregroundMark x1="50617" y1="89933" x2="50617" y2="89933"/>
                        <a14:foregroundMark x1="54733" y1="91611" x2="54733" y2="91611"/>
                        <a14:foregroundMark x1="52675" y1="88926" x2="52675" y2="88926"/>
                        <a14:foregroundMark x1="49383" y1="59060" x2="49383" y2="59060"/>
                        <a14:foregroundMark x1="48354" y1="63758" x2="48354" y2="63758"/>
                        <a14:foregroundMark x1="53909" y1="60067" x2="53909" y2="60067"/>
                        <a14:foregroundMark x1="57407" y1="62416" x2="57407" y2="62416"/>
                        <a14:foregroundMark x1="60905" y1="62752" x2="60905" y2="62752"/>
                        <a14:foregroundMark x1="84156" y1="50336" x2="84156" y2="50336"/>
                        <a14:foregroundMark x1="78395" y1="58054" x2="78395" y2="58054"/>
                        <a14:foregroundMark x1="84362" y1="62081" x2="84362" y2="62081"/>
                        <a14:foregroundMark x1="79630" y1="56711" x2="79630" y2="56711"/>
                        <a14:foregroundMark x1="68107" y1="50000" x2="68107" y2="50000"/>
                        <a14:foregroundMark x1="50823" y1="50671" x2="50823" y2="50671"/>
                        <a14:foregroundMark x1="53498" y1="73154" x2="53498" y2="73154"/>
                        <a14:foregroundMark x1="59877" y1="50671" x2="59877" y2="50671"/>
                        <a14:backgroundMark x1="70988" y1="91611" x2="70988" y2="91611"/>
                        <a14:backgroundMark x1="76132" y1="90940" x2="76132" y2="90940"/>
                        <a14:backgroundMark x1="92798" y1="92282" x2="92798" y2="92282"/>
                        <a14:backgroundMark x1="74280" y1="87584" x2="74280" y2="87584"/>
                        <a14:backgroundMark x1="82716" y1="84228" x2="82716" y2="84228"/>
                        <a14:backgroundMark x1="79835" y1="83893" x2="79835" y2="83893"/>
                        <a14:backgroundMark x1="83951" y1="91275" x2="83951" y2="91275"/>
                        <a14:backgroundMark x1="83745" y1="87248" x2="83745" y2="87248"/>
                      </a14:backgroundRemoval>
                    </a14:imgEffect>
                  </a14:imgLayer>
                </a14:imgProps>
              </a:ext>
            </a:extLst>
          </a:blip>
          <a:srcRect t="5126" b="4341"/>
          <a:stretch/>
        </p:blipFill>
        <p:spPr>
          <a:xfrm>
            <a:off x="-2" y="0"/>
            <a:ext cx="12191885" cy="6857999"/>
          </a:xfrm>
          <a:prstGeom prst="rect">
            <a:avLst/>
          </a:prstGeom>
        </p:spPr>
      </p:pic>
      <p:sp>
        <p:nvSpPr>
          <p:cNvPr id="3" name="Szövegdoboz 2"/>
          <p:cNvSpPr txBox="1"/>
          <p:nvPr/>
        </p:nvSpPr>
        <p:spPr>
          <a:xfrm>
            <a:off x="6420730" y="1678898"/>
            <a:ext cx="5511383" cy="830997"/>
          </a:xfrm>
          <a:prstGeom prst="rect">
            <a:avLst/>
          </a:prstGeom>
          <a:noFill/>
        </p:spPr>
        <p:txBody>
          <a:bodyPr wrap="square" rtlCol="0">
            <a:spAutoFit/>
          </a:bodyPr>
          <a:lstStyle/>
          <a:p>
            <a:r>
              <a:rPr lang="hu-HU" sz="2400" dirty="0">
                <a:solidFill>
                  <a:srgbClr val="B3880D"/>
                </a:solidFill>
              </a:rPr>
              <a:t>Ahogy a történetekben láthattuk, Isten minden időben vezette népét… </a:t>
            </a:r>
          </a:p>
        </p:txBody>
      </p:sp>
      <p:sp>
        <p:nvSpPr>
          <p:cNvPr id="2" name="Szövegdoboz 1"/>
          <p:cNvSpPr txBox="1"/>
          <p:nvPr/>
        </p:nvSpPr>
        <p:spPr>
          <a:xfrm>
            <a:off x="5621312" y="376907"/>
            <a:ext cx="6310801" cy="1077218"/>
          </a:xfrm>
          <a:prstGeom prst="rect">
            <a:avLst/>
          </a:prstGeom>
          <a:noFill/>
        </p:spPr>
        <p:txBody>
          <a:bodyPr wrap="square" rtlCol="0">
            <a:spAutoFit/>
          </a:bodyPr>
          <a:lstStyle/>
          <a:p>
            <a:pPr algn="r"/>
            <a:r>
              <a:rPr lang="hu-HU" sz="3200" dirty="0">
                <a:solidFill>
                  <a:srgbClr val="B3880D"/>
                </a:solidFill>
              </a:rPr>
              <a:t>Az idei hittanórákon Istennel, életünk királyával találkozhattunk.</a:t>
            </a:r>
            <a:r>
              <a:rPr lang="hu-HU" sz="3200" dirty="0"/>
              <a:t> </a:t>
            </a:r>
          </a:p>
        </p:txBody>
      </p:sp>
    </p:spTree>
    <p:extLst>
      <p:ext uri="{BB962C8B-B14F-4D97-AF65-F5344CB8AC3E}">
        <p14:creationId xmlns:p14="http://schemas.microsoft.com/office/powerpoint/2010/main" val="4167344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DEA7"/>
        </a:solidFill>
        <a:effectLst/>
      </p:bgPr>
    </p:bg>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BEBA8EAE-BF5A-486C-A8C5-ECC9F3942E4B}">
                <a14:imgProps xmlns:a14="http://schemas.microsoft.com/office/drawing/2010/main">
                  <a14:imgLayer r:embed="rId3">
                    <a14:imgEffect>
                      <a14:backgroundRemoval t="8015" b="93130" l="3231" r="97254"/>
                    </a14:imgEffect>
                  </a14:imgLayer>
                </a14:imgProps>
              </a:ext>
            </a:extLst>
          </a:blip>
          <a:stretch>
            <a:fillRect/>
          </a:stretch>
        </p:blipFill>
        <p:spPr>
          <a:xfrm>
            <a:off x="251721" y="3155012"/>
            <a:ext cx="6995590" cy="2960976"/>
          </a:xfrm>
          <a:prstGeom prst="rect">
            <a:avLst/>
          </a:prstGeom>
        </p:spPr>
      </p:pic>
      <p:pic>
        <p:nvPicPr>
          <p:cNvPr id="6" name="Kép 5"/>
          <p:cNvPicPr>
            <a:picLocks noChangeAspect="1"/>
          </p:cNvPicPr>
          <p:nvPr/>
        </p:nvPicPr>
        <p:blipFill>
          <a:blip r:embed="rId4">
            <a:extLst>
              <a:ext uri="{BEBA8EAE-BF5A-486C-A8C5-ECC9F3942E4B}">
                <a14:imgProps xmlns:a14="http://schemas.microsoft.com/office/drawing/2010/main">
                  <a14:imgLayer r:embed="rId5">
                    <a14:imgEffect>
                      <a14:backgroundRemoval t="0" b="99286" l="604" r="99094"/>
                    </a14:imgEffect>
                  </a14:imgLayer>
                </a14:imgProps>
              </a:ext>
            </a:extLst>
          </a:blip>
          <a:stretch>
            <a:fillRect/>
          </a:stretch>
        </p:blipFill>
        <p:spPr>
          <a:xfrm>
            <a:off x="7045378" y="390303"/>
            <a:ext cx="4856813" cy="6162724"/>
          </a:xfrm>
          <a:prstGeom prst="rect">
            <a:avLst/>
          </a:prstGeom>
        </p:spPr>
      </p:pic>
      <p:sp>
        <p:nvSpPr>
          <p:cNvPr id="7" name="Szövegdoboz 6"/>
          <p:cNvSpPr txBox="1"/>
          <p:nvPr/>
        </p:nvSpPr>
        <p:spPr>
          <a:xfrm>
            <a:off x="489589" y="1543987"/>
            <a:ext cx="6317921" cy="769441"/>
          </a:xfrm>
          <a:prstGeom prst="rect">
            <a:avLst/>
          </a:prstGeom>
          <a:noFill/>
        </p:spPr>
        <p:txBody>
          <a:bodyPr wrap="square" rtlCol="0">
            <a:spAutoFit/>
          </a:bodyPr>
          <a:lstStyle/>
          <a:p>
            <a:r>
              <a:rPr lang="hu-HU" sz="4400" dirty="0">
                <a:solidFill>
                  <a:srgbClr val="B3880D"/>
                </a:solidFill>
              </a:rPr>
              <a:t>…országot adott nekik…</a:t>
            </a:r>
          </a:p>
        </p:txBody>
      </p:sp>
    </p:spTree>
    <p:extLst>
      <p:ext uri="{BB962C8B-B14F-4D97-AF65-F5344CB8AC3E}">
        <p14:creationId xmlns:p14="http://schemas.microsoft.com/office/powerpoint/2010/main" val="2668420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sp>
        <p:nvSpPr>
          <p:cNvPr id="3" name="Szövegdoboz 2"/>
          <p:cNvSpPr txBox="1"/>
          <p:nvPr/>
        </p:nvSpPr>
        <p:spPr>
          <a:xfrm>
            <a:off x="794479" y="502251"/>
            <a:ext cx="6175948" cy="1384995"/>
          </a:xfrm>
          <a:prstGeom prst="rect">
            <a:avLst/>
          </a:prstGeom>
          <a:noFill/>
        </p:spPr>
        <p:txBody>
          <a:bodyPr wrap="square" rtlCol="0">
            <a:spAutoFit/>
          </a:bodyPr>
          <a:lstStyle/>
          <a:p>
            <a:r>
              <a:rPr lang="hu-HU" sz="2800" dirty="0">
                <a:solidFill>
                  <a:srgbClr val="B3880D"/>
                </a:solidFill>
              </a:rPr>
              <a:t>…vezetőket, akik tanították őket az engedelmes, rá figyelő, benne bízó életre.</a:t>
            </a:r>
          </a:p>
        </p:txBody>
      </p:sp>
      <p:pic>
        <p:nvPicPr>
          <p:cNvPr id="5" name="Kép 4"/>
          <p:cNvPicPr>
            <a:picLocks noChangeAspect="1"/>
          </p:cNvPicPr>
          <p:nvPr/>
        </p:nvPicPr>
        <p:blipFill>
          <a:blip r:embed="rId2">
            <a:extLst>
              <a:ext uri="{BEBA8EAE-BF5A-486C-A8C5-ECC9F3942E4B}">
                <a14:imgProps xmlns:a14="http://schemas.microsoft.com/office/drawing/2010/main">
                  <a14:imgLayer r:embed="rId3">
                    <a14:imgEffect>
                      <a14:backgroundRemoval t="1356" b="100000" l="0" r="97880"/>
                    </a14:imgEffect>
                  </a14:imgLayer>
                </a14:imgProps>
              </a:ext>
            </a:extLst>
          </a:blip>
          <a:stretch>
            <a:fillRect/>
          </a:stretch>
        </p:blipFill>
        <p:spPr>
          <a:xfrm>
            <a:off x="929390" y="2349880"/>
            <a:ext cx="3066454" cy="3196480"/>
          </a:xfrm>
          <a:prstGeom prst="rect">
            <a:avLst/>
          </a:prstGeom>
        </p:spPr>
      </p:pic>
      <p:sp>
        <p:nvSpPr>
          <p:cNvPr id="6" name="Szövegdoboz 5"/>
          <p:cNvSpPr txBox="1"/>
          <p:nvPr/>
        </p:nvSpPr>
        <p:spPr>
          <a:xfrm>
            <a:off x="1888760" y="5695796"/>
            <a:ext cx="1454046" cy="461665"/>
          </a:xfrm>
          <a:prstGeom prst="rect">
            <a:avLst/>
          </a:prstGeom>
          <a:noFill/>
        </p:spPr>
        <p:txBody>
          <a:bodyPr wrap="square" rtlCol="0">
            <a:spAutoFit/>
          </a:bodyPr>
          <a:lstStyle/>
          <a:p>
            <a:pPr algn="ctr"/>
            <a:r>
              <a:rPr lang="hu-HU" sz="2400" dirty="0">
                <a:solidFill>
                  <a:srgbClr val="B3880D"/>
                </a:solidFill>
              </a:rPr>
              <a:t>bírákat</a:t>
            </a:r>
          </a:p>
        </p:txBody>
      </p:sp>
      <p:pic>
        <p:nvPicPr>
          <p:cNvPr id="9" name="Kép 8"/>
          <p:cNvPicPr>
            <a:picLocks noChangeAspect="1"/>
          </p:cNvPicPr>
          <p:nvPr/>
        </p:nvPicPr>
        <p:blipFill>
          <a:blip r:embed="rId4">
            <a:extLst>
              <a:ext uri="{BEBA8EAE-BF5A-486C-A8C5-ECC9F3942E4B}">
                <a14:imgProps xmlns:a14="http://schemas.microsoft.com/office/drawing/2010/main">
                  <a14:imgLayer r:embed="rId5">
                    <a14:imgEffect>
                      <a14:backgroundRemoval t="0" b="99338" l="1395" r="100000">
                        <a14:foregroundMark x1="25116" y1="29470" x2="25116" y2="29470"/>
                      </a14:backgroundRemoval>
                    </a14:imgEffect>
                  </a14:imgLayer>
                </a14:imgProps>
              </a:ext>
            </a:extLst>
          </a:blip>
          <a:stretch>
            <a:fillRect/>
          </a:stretch>
        </p:blipFill>
        <p:spPr>
          <a:xfrm>
            <a:off x="4441453" y="2614188"/>
            <a:ext cx="3173549" cy="4457729"/>
          </a:xfrm>
          <a:prstGeom prst="rect">
            <a:avLst/>
          </a:prstGeom>
        </p:spPr>
      </p:pic>
      <p:sp>
        <p:nvSpPr>
          <p:cNvPr id="10" name="Szövegdoboz 9"/>
          <p:cNvSpPr txBox="1"/>
          <p:nvPr/>
        </p:nvSpPr>
        <p:spPr>
          <a:xfrm>
            <a:off x="4441452" y="2083633"/>
            <a:ext cx="3413393" cy="461665"/>
          </a:xfrm>
          <a:prstGeom prst="rect">
            <a:avLst/>
          </a:prstGeom>
          <a:noFill/>
        </p:spPr>
        <p:txBody>
          <a:bodyPr wrap="square" rtlCol="0">
            <a:spAutoFit/>
          </a:bodyPr>
          <a:lstStyle/>
          <a:p>
            <a:r>
              <a:rPr lang="hu-HU" sz="2400" dirty="0">
                <a:solidFill>
                  <a:srgbClr val="B3880D"/>
                </a:solidFill>
              </a:rPr>
              <a:t>engedelmes szolgákat</a:t>
            </a:r>
          </a:p>
        </p:txBody>
      </p:sp>
      <p:pic>
        <p:nvPicPr>
          <p:cNvPr id="12" name="Kép 11"/>
          <p:cNvPicPr>
            <a:picLocks noChangeAspect="1"/>
          </p:cNvPicPr>
          <p:nvPr/>
        </p:nvPicPr>
        <p:blipFill>
          <a:blip r:embed="rId6">
            <a:extLst>
              <a:ext uri="{BEBA8EAE-BF5A-486C-A8C5-ECC9F3942E4B}">
                <a14:imgProps xmlns:a14="http://schemas.microsoft.com/office/drawing/2010/main">
                  <a14:imgLayer r:embed="rId7">
                    <a14:imgEffect>
                      <a14:backgroundRemoval t="820" b="99180" l="1186" r="100000"/>
                    </a14:imgEffect>
                  </a14:imgLayer>
                </a14:imgProps>
              </a:ext>
            </a:extLst>
          </a:blip>
          <a:stretch>
            <a:fillRect/>
          </a:stretch>
        </p:blipFill>
        <p:spPr>
          <a:xfrm>
            <a:off x="7854845" y="1277113"/>
            <a:ext cx="3964023" cy="3823009"/>
          </a:xfrm>
          <a:prstGeom prst="rect">
            <a:avLst/>
          </a:prstGeom>
        </p:spPr>
      </p:pic>
      <p:sp>
        <p:nvSpPr>
          <p:cNvPr id="13" name="Szövegdoboz 12"/>
          <p:cNvSpPr txBox="1"/>
          <p:nvPr/>
        </p:nvSpPr>
        <p:spPr>
          <a:xfrm>
            <a:off x="8934137" y="5234131"/>
            <a:ext cx="2293495" cy="461665"/>
          </a:xfrm>
          <a:prstGeom prst="rect">
            <a:avLst/>
          </a:prstGeom>
          <a:noFill/>
        </p:spPr>
        <p:txBody>
          <a:bodyPr wrap="square" rtlCol="0">
            <a:spAutoFit/>
          </a:bodyPr>
          <a:lstStyle/>
          <a:p>
            <a:pPr algn="ctr"/>
            <a:r>
              <a:rPr lang="hu-HU" sz="2400" dirty="0">
                <a:solidFill>
                  <a:srgbClr val="B3880D"/>
                </a:solidFill>
              </a:rPr>
              <a:t>bölcs királyokat</a:t>
            </a:r>
          </a:p>
        </p:txBody>
      </p:sp>
    </p:spTree>
    <p:extLst>
      <p:ext uri="{BB962C8B-B14F-4D97-AF65-F5344CB8AC3E}">
        <p14:creationId xmlns:p14="http://schemas.microsoft.com/office/powerpoint/2010/main" val="195086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sp>
        <p:nvSpPr>
          <p:cNvPr id="2" name="Szövegdoboz 1"/>
          <p:cNvSpPr txBox="1"/>
          <p:nvPr/>
        </p:nvSpPr>
        <p:spPr>
          <a:xfrm>
            <a:off x="1124262" y="321651"/>
            <a:ext cx="3447737" cy="523220"/>
          </a:xfrm>
          <a:prstGeom prst="rect">
            <a:avLst/>
          </a:prstGeom>
          <a:noFill/>
        </p:spPr>
        <p:txBody>
          <a:bodyPr wrap="square" rtlCol="0">
            <a:spAutoFit/>
          </a:bodyPr>
          <a:lstStyle/>
          <a:p>
            <a:r>
              <a:rPr lang="hu-HU" sz="2800" dirty="0">
                <a:solidFill>
                  <a:srgbClr val="B3880D"/>
                </a:solidFill>
              </a:rPr>
              <a:t>Isten a mi királyunk. </a:t>
            </a:r>
          </a:p>
        </p:txBody>
      </p:sp>
      <p:sp>
        <p:nvSpPr>
          <p:cNvPr id="3" name="Szövegdoboz 2"/>
          <p:cNvSpPr txBox="1"/>
          <p:nvPr/>
        </p:nvSpPr>
        <p:spPr>
          <a:xfrm>
            <a:off x="4571999" y="321651"/>
            <a:ext cx="5711253" cy="523220"/>
          </a:xfrm>
          <a:prstGeom prst="rect">
            <a:avLst/>
          </a:prstGeom>
          <a:noFill/>
        </p:spPr>
        <p:txBody>
          <a:bodyPr wrap="square" rtlCol="0">
            <a:spAutoFit/>
          </a:bodyPr>
          <a:lstStyle/>
          <a:p>
            <a:r>
              <a:rPr lang="hu-HU" sz="2800" dirty="0">
                <a:solidFill>
                  <a:srgbClr val="B3880D"/>
                </a:solidFill>
              </a:rPr>
              <a:t>De nem úgy, mint a földi királyok.  </a:t>
            </a:r>
          </a:p>
        </p:txBody>
      </p:sp>
      <p:sp>
        <p:nvSpPr>
          <p:cNvPr id="4" name="Szövegdoboz 3"/>
          <p:cNvSpPr txBox="1"/>
          <p:nvPr/>
        </p:nvSpPr>
        <p:spPr>
          <a:xfrm>
            <a:off x="1124262" y="844871"/>
            <a:ext cx="10732957" cy="523220"/>
          </a:xfrm>
          <a:prstGeom prst="rect">
            <a:avLst/>
          </a:prstGeom>
          <a:noFill/>
        </p:spPr>
        <p:txBody>
          <a:bodyPr wrap="square" rtlCol="0">
            <a:spAutoFit/>
          </a:bodyPr>
          <a:lstStyle/>
          <a:p>
            <a:r>
              <a:rPr lang="hu-HU" sz="2800" dirty="0">
                <a:solidFill>
                  <a:srgbClr val="B3880D"/>
                </a:solidFill>
              </a:rPr>
              <a:t>Mennyei országának kincsei egészen másképp tesznek boldoggá.</a:t>
            </a:r>
          </a:p>
        </p:txBody>
      </p:sp>
      <p:sp>
        <p:nvSpPr>
          <p:cNvPr id="5" name="Szövegdoboz 4"/>
          <p:cNvSpPr txBox="1"/>
          <p:nvPr/>
        </p:nvSpPr>
        <p:spPr>
          <a:xfrm>
            <a:off x="1124262" y="1368091"/>
            <a:ext cx="10732957" cy="954107"/>
          </a:xfrm>
          <a:prstGeom prst="rect">
            <a:avLst/>
          </a:prstGeom>
          <a:noFill/>
        </p:spPr>
        <p:txBody>
          <a:bodyPr wrap="square" rtlCol="0">
            <a:spAutoFit/>
          </a:bodyPr>
          <a:lstStyle/>
          <a:p>
            <a:r>
              <a:rPr lang="hu-HU" sz="2800" dirty="0">
                <a:solidFill>
                  <a:srgbClr val="B3880D"/>
                </a:solidFill>
              </a:rPr>
              <a:t>Azért küldte el Fiát, Jézus Krisztust, hogy erről az országról és erről a gazdagságról beszéljen nekünk.</a:t>
            </a:r>
          </a:p>
        </p:txBody>
      </p:sp>
      <p:pic>
        <p:nvPicPr>
          <p:cNvPr id="7" name="Kép 6"/>
          <p:cNvPicPr>
            <a:picLocks noChangeAspect="1"/>
          </p:cNvPicPr>
          <p:nvPr/>
        </p:nvPicPr>
        <p:blipFill>
          <a:blip r:embed="rId2">
            <a:extLst>
              <a:ext uri="{BEBA8EAE-BF5A-486C-A8C5-ECC9F3942E4B}">
                <a14:imgProps xmlns:a14="http://schemas.microsoft.com/office/drawing/2010/main">
                  <a14:imgLayer r:embed="rId3">
                    <a14:imgEffect>
                      <a14:backgroundRemoval t="1338" b="98997" l="0" r="99825">
                        <a14:backgroundMark x1="6655" y1="89632" x2="6655" y2="89632"/>
                      </a14:backgroundRemoval>
                    </a14:imgEffect>
                  </a14:imgLayer>
                </a14:imgProps>
              </a:ext>
            </a:extLst>
          </a:blip>
          <a:stretch>
            <a:fillRect/>
          </a:stretch>
        </p:blipFill>
        <p:spPr>
          <a:xfrm>
            <a:off x="899409" y="2488368"/>
            <a:ext cx="7856180" cy="4113832"/>
          </a:xfrm>
          <a:prstGeom prst="rect">
            <a:avLst/>
          </a:prstGeom>
        </p:spPr>
      </p:pic>
      <p:sp>
        <p:nvSpPr>
          <p:cNvPr id="8" name="Szövegdoboz 7"/>
          <p:cNvSpPr txBox="1"/>
          <p:nvPr/>
        </p:nvSpPr>
        <p:spPr>
          <a:xfrm>
            <a:off x="8448291" y="5229647"/>
            <a:ext cx="2998033" cy="954107"/>
          </a:xfrm>
          <a:prstGeom prst="rect">
            <a:avLst/>
          </a:prstGeom>
          <a:noFill/>
        </p:spPr>
        <p:txBody>
          <a:bodyPr wrap="square" rtlCol="0">
            <a:spAutoFit/>
          </a:bodyPr>
          <a:lstStyle/>
          <a:p>
            <a:pPr algn="r"/>
            <a:r>
              <a:rPr lang="hu-HU" sz="2800" dirty="0">
                <a:solidFill>
                  <a:srgbClr val="B3880D"/>
                </a:solidFill>
              </a:rPr>
              <a:t>…Virágvasárnap, Jeruzsálemben.</a:t>
            </a:r>
          </a:p>
        </p:txBody>
      </p:sp>
      <p:sp>
        <p:nvSpPr>
          <p:cNvPr id="9" name="Szövegdoboz 8"/>
          <p:cNvSpPr txBox="1"/>
          <p:nvPr/>
        </p:nvSpPr>
        <p:spPr>
          <a:xfrm>
            <a:off x="8658153" y="2995320"/>
            <a:ext cx="2788171" cy="1815882"/>
          </a:xfrm>
          <a:prstGeom prst="rect">
            <a:avLst/>
          </a:prstGeom>
          <a:noFill/>
        </p:spPr>
        <p:txBody>
          <a:bodyPr wrap="square" rtlCol="0">
            <a:spAutoFit/>
          </a:bodyPr>
          <a:lstStyle/>
          <a:p>
            <a:r>
              <a:rPr lang="hu-HU" sz="2800" dirty="0">
                <a:solidFill>
                  <a:srgbClr val="B3880D"/>
                </a:solidFill>
              </a:rPr>
              <a:t>Emlékszel? Itt még királyként ünnepelték az emberek…</a:t>
            </a:r>
          </a:p>
        </p:txBody>
      </p:sp>
    </p:spTree>
    <p:extLst>
      <p:ext uri="{BB962C8B-B14F-4D97-AF65-F5344CB8AC3E}">
        <p14:creationId xmlns:p14="http://schemas.microsoft.com/office/powerpoint/2010/main" val="80804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DD7EE"/>
        </a:solidFill>
        <a:effectLst/>
      </p:bgPr>
    </p:bg>
    <p:spTree>
      <p:nvGrpSpPr>
        <p:cNvPr id="1" name=""/>
        <p:cNvGrpSpPr/>
        <p:nvPr/>
      </p:nvGrpSpPr>
      <p:grpSpPr>
        <a:xfrm>
          <a:off x="0" y="0"/>
          <a:ext cx="0" cy="0"/>
          <a:chOff x="0" y="0"/>
          <a:chExt cx="0" cy="0"/>
        </a:xfrm>
      </p:grpSpPr>
      <p:sp>
        <p:nvSpPr>
          <p:cNvPr id="2" name="Szövegdoboz 1"/>
          <p:cNvSpPr txBox="1"/>
          <p:nvPr/>
        </p:nvSpPr>
        <p:spPr>
          <a:xfrm>
            <a:off x="470880" y="261904"/>
            <a:ext cx="9662471" cy="830997"/>
          </a:xfrm>
          <a:prstGeom prst="rect">
            <a:avLst/>
          </a:prstGeom>
          <a:noFill/>
        </p:spPr>
        <p:txBody>
          <a:bodyPr wrap="square" rtlCol="0">
            <a:spAutoFit/>
          </a:bodyPr>
          <a:lstStyle/>
          <a:p>
            <a:r>
              <a:rPr lang="hu-HU" sz="2400" dirty="0">
                <a:solidFill>
                  <a:srgbClr val="B3880D"/>
                </a:solidFill>
              </a:rPr>
              <a:t>Jézus erről az országról, mennyei Atyánk királyságáról tanított, amikor példázatokban beszélt. </a:t>
            </a:r>
          </a:p>
        </p:txBody>
      </p:sp>
      <p:pic>
        <p:nvPicPr>
          <p:cNvPr id="4" name="Kép 3"/>
          <p:cNvPicPr>
            <a:picLocks noChangeAspect="1"/>
          </p:cNvPicPr>
          <p:nvPr/>
        </p:nvPicPr>
        <p:blipFill>
          <a:blip r:embed="rId2"/>
          <a:stretch>
            <a:fillRect/>
          </a:stretch>
        </p:blipFill>
        <p:spPr>
          <a:xfrm>
            <a:off x="0" y="2777060"/>
            <a:ext cx="5950856" cy="3796700"/>
          </a:xfrm>
          <a:prstGeom prst="rect">
            <a:avLst/>
          </a:prstGeom>
        </p:spPr>
      </p:pic>
      <p:sp>
        <p:nvSpPr>
          <p:cNvPr id="3" name="Szövegdoboz 2"/>
          <p:cNvSpPr txBox="1"/>
          <p:nvPr/>
        </p:nvSpPr>
        <p:spPr>
          <a:xfrm>
            <a:off x="470880" y="1462233"/>
            <a:ext cx="6565692" cy="1569660"/>
          </a:xfrm>
          <a:prstGeom prst="rect">
            <a:avLst/>
          </a:prstGeom>
          <a:noFill/>
        </p:spPr>
        <p:txBody>
          <a:bodyPr wrap="square" rtlCol="0">
            <a:spAutoFit/>
          </a:bodyPr>
          <a:lstStyle/>
          <a:p>
            <a:r>
              <a:rPr lang="hu-HU" sz="2400" dirty="0">
                <a:solidFill>
                  <a:srgbClr val="B3880D"/>
                </a:solidFill>
              </a:rPr>
              <a:t>Elmondta, hogy Isten országa olyan, mint a mustármag, amely bár most még nagy részben rejtve van előttünk, de egyszer nagyobb lesz mindennél.</a:t>
            </a:r>
          </a:p>
        </p:txBody>
      </p:sp>
      <p:sp>
        <p:nvSpPr>
          <p:cNvPr id="5" name="Szövegdoboz 4"/>
          <p:cNvSpPr txBox="1"/>
          <p:nvPr/>
        </p:nvSpPr>
        <p:spPr>
          <a:xfrm>
            <a:off x="6280879" y="5201588"/>
            <a:ext cx="5681272" cy="1200329"/>
          </a:xfrm>
          <a:prstGeom prst="rect">
            <a:avLst/>
          </a:prstGeom>
          <a:noFill/>
        </p:spPr>
        <p:txBody>
          <a:bodyPr wrap="square" rtlCol="0">
            <a:spAutoFit/>
          </a:bodyPr>
          <a:lstStyle/>
          <a:p>
            <a:r>
              <a:rPr lang="hu-HU" sz="2400" dirty="0">
                <a:solidFill>
                  <a:srgbClr val="B3880D"/>
                </a:solidFill>
              </a:rPr>
              <a:t>A nagy vacsora példázatában pedig arra hívta fel a figyelmet, hogy mennyire fontos figyelnünk Isten hívására.</a:t>
            </a:r>
          </a:p>
        </p:txBody>
      </p:sp>
      <p:pic>
        <p:nvPicPr>
          <p:cNvPr id="6" name="Kép 5"/>
          <p:cNvPicPr>
            <a:picLocks noChangeAspect="1"/>
          </p:cNvPicPr>
          <p:nvPr/>
        </p:nvPicPr>
        <p:blipFill rotWithShape="1">
          <a:blip r:embed="rId3">
            <a:extLst>
              <a:ext uri="{BEBA8EAE-BF5A-486C-A8C5-ECC9F3942E4B}">
                <a14:imgProps xmlns:a14="http://schemas.microsoft.com/office/drawing/2010/main">
                  <a14:imgLayer r:embed="rId4">
                    <a14:imgEffect>
                      <a14:backgroundRemoval t="0" b="86585" l="0" r="100000">
                        <a14:foregroundMark x1="15530" y1="75122" x2="15530" y2="75122"/>
                        <a14:foregroundMark x1="16793" y1="72195" x2="16793" y2="72195"/>
                        <a14:foregroundMark x1="87879" y1="75366" x2="87879" y2="75366"/>
                        <a14:foregroundMark x1="54293" y1="62927" x2="54293" y2="62927"/>
                        <a14:foregroundMark x1="83586" y1="55366" x2="83586" y2="55366"/>
                        <a14:foregroundMark x1="76894" y1="54390" x2="76894" y2="54390"/>
                        <a14:foregroundMark x1="75631" y1="56585" x2="75631" y2="56585"/>
                        <a14:foregroundMark x1="70707" y1="61220" x2="70707" y2="61220"/>
                        <a14:foregroundMark x1="85985" y1="59756" x2="85985" y2="59756"/>
                        <a14:foregroundMark x1="88005" y1="66098" x2="88005" y2="66098"/>
                        <a14:foregroundMark x1="89268" y1="69268" x2="89268" y2="69268"/>
                        <a14:foregroundMark x1="82449" y1="75854" x2="82449" y2="75854"/>
                        <a14:foregroundMark x1="81692" y1="68537" x2="81692" y2="68537"/>
                        <a14:foregroundMark x1="80429" y1="66829" x2="80429" y2="66829"/>
                        <a14:foregroundMark x1="79040" y1="61463" x2="79040" y2="61463"/>
                        <a14:foregroundMark x1="17803" y1="74634" x2="17803" y2="74634"/>
                        <a14:foregroundMark x1="88005" y1="63171" x2="88005" y2="63171"/>
                      </a14:backgroundRemoval>
                    </a14:imgEffect>
                  </a14:imgLayer>
                </a14:imgProps>
              </a:ext>
            </a:extLst>
          </a:blip>
          <a:srcRect t="3070" b="13301"/>
          <a:stretch/>
        </p:blipFill>
        <p:spPr>
          <a:xfrm>
            <a:off x="6305743" y="2777060"/>
            <a:ext cx="5631544" cy="2438047"/>
          </a:xfrm>
          <a:prstGeom prst="rect">
            <a:avLst/>
          </a:prstGeom>
        </p:spPr>
      </p:pic>
    </p:spTree>
    <p:extLst>
      <p:ext uri="{BB962C8B-B14F-4D97-AF65-F5344CB8AC3E}">
        <p14:creationId xmlns:p14="http://schemas.microsoft.com/office/powerpoint/2010/main" val="1513160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theme/theme1.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4252</TotalTime>
  <Words>971</Words>
  <Application>Microsoft Office PowerPoint</Application>
  <PresentationFormat>Szélesvásznú</PresentationFormat>
  <Paragraphs>88</Paragraphs>
  <Slides>19</Slides>
  <Notes>0</Notes>
  <HiddenSlides>0</HiddenSlides>
  <MMClips>1</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19</vt:i4>
      </vt:variant>
    </vt:vector>
  </HeadingPairs>
  <TitlesOfParts>
    <vt:vector size="24" baseType="lpstr">
      <vt:lpstr>Arial</vt:lpstr>
      <vt:lpstr>Comic Sans MS</vt:lpstr>
      <vt:lpstr>Times New Roman</vt:lpstr>
      <vt:lpstr>Wingdings 3</vt:lpstr>
      <vt:lpstr>1_Office-téma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RPI</dc:creator>
  <cp:lastModifiedBy>Noémi Zimányi</cp:lastModifiedBy>
  <cp:revision>279</cp:revision>
  <dcterms:created xsi:type="dcterms:W3CDTF">2020-05-13T08:47:20Z</dcterms:created>
  <dcterms:modified xsi:type="dcterms:W3CDTF">2021-10-06T10:12:30Z</dcterms:modified>
</cp:coreProperties>
</file>