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78" r:id="rId6"/>
    <p:sldId id="279" r:id="rId7"/>
    <p:sldId id="270" r:id="rId8"/>
    <p:sldId id="271" r:id="rId9"/>
    <p:sldId id="274" r:id="rId10"/>
    <p:sldId id="272" r:id="rId11"/>
    <p:sldId id="282" r:id="rId12"/>
    <p:sldId id="273" r:id="rId13"/>
    <p:sldId id="283" r:id="rId14"/>
    <p:sldId id="292" r:id="rId15"/>
    <p:sldId id="290" r:id="rId16"/>
    <p:sldId id="285" r:id="rId17"/>
    <p:sldId id="286" r:id="rId18"/>
    <p:sldId id="269" r:id="rId19"/>
    <p:sldId id="294" r:id="rId20"/>
    <p:sldId id="259" r:id="rId21"/>
    <p:sldId id="260" r:id="rId22"/>
    <p:sldId id="261" r:id="rId23"/>
    <p:sldId id="262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3C3B"/>
    <a:srgbClr val="A2825C"/>
    <a:srgbClr val="F7AE82"/>
    <a:srgbClr val="CE9509"/>
    <a:srgbClr val="7F0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0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0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68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3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94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02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51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57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712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4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67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6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9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74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1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538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40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39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254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71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71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12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19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44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30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39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6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4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1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3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5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7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www.freebibleimages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rpi-feladatbank.reformatus.hu/S24cpqKq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Ee_QmpvQt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hyperlink" Target="http://rpi-feladatbank.reformatus.hu/SQXPcLo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accent1">
                  <a:lumMod val="20000"/>
                  <a:lumOff val="80000"/>
                </a:schemeClr>
              </a:gs>
              <a:gs pos="60000">
                <a:srgbClr val="FBE1A8"/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79000">
                <a:srgbClr val="ECD89E"/>
              </a:gs>
              <a:gs pos="29000">
                <a:schemeClr val="accent1">
                  <a:lumMod val="20000"/>
                  <a:lumOff val="8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40000"/>
                  <a:lumOff val="60000"/>
                </a:schemeClr>
              </a:gs>
              <a:gs pos="83000">
                <a:srgbClr val="FBE1A8"/>
              </a:gs>
              <a:gs pos="96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Saul</a:t>
            </a:r>
            <a:r>
              <a:rPr kumimoji="0" lang="hu-HU" altLang="hu-HU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az első király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</a:schemeClr>
              </a:gs>
              <a:gs pos="65000">
                <a:srgbClr val="ECD89E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9" b="98132" l="12727" r="96768"/>
                    </a14:imgEffect>
                  </a14:imgLayer>
                </a14:imgProps>
              </a:ext>
            </a:extLst>
          </a:blip>
          <a:srcRect l="23782" t="3117" r="13972" b="57379"/>
          <a:stretch/>
        </p:blipFill>
        <p:spPr>
          <a:xfrm flipH="1">
            <a:off x="2265863" y="182880"/>
            <a:ext cx="986785" cy="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0" b="96133" l="8959" r="97337">
                        <a14:foregroundMark x1="89588" y1="83333" x2="89588" y2="83333"/>
                        <a14:foregroundMark x1="88136" y1="85467" x2="88136" y2="85467"/>
                      </a14:backgroundRemoval>
                    </a14:imgEffect>
                  </a14:imgLayer>
                </a14:imgProps>
              </a:ext>
            </a:extLst>
          </a:blip>
          <a:srcRect l="10383" t="3752" r="4246" b="4557"/>
          <a:stretch/>
        </p:blipFill>
        <p:spPr>
          <a:xfrm>
            <a:off x="130628" y="3088641"/>
            <a:ext cx="1932558" cy="376935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" b="98712" l="1838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1131" y="1685109"/>
            <a:ext cx="9287692" cy="517289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102429" y="404804"/>
            <a:ext cx="855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Képzeld el, hogy Saul jó barátja vagy, </a:t>
            </a:r>
          </a:p>
          <a:p>
            <a:pPr algn="r"/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látod hogyan él, miket cselekszik.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13463" y="2349976"/>
            <a:ext cx="416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Adj neki három jó tanácsot! Írd le a füzetedbe!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80515" y="2349976"/>
            <a:ext cx="3879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Azt is írd le, hogy szerinted mit válaszolt volna Saul ezekre a tanácsokra?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3" y="0"/>
            <a:ext cx="2052883" cy="2040406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 flipV="1">
            <a:off x="3448594" y="4010297"/>
            <a:ext cx="3122023" cy="130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3448594" y="4578698"/>
            <a:ext cx="3122023" cy="130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3448594" y="5147099"/>
            <a:ext cx="3122023" cy="130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7759336" y="3991259"/>
            <a:ext cx="3122023" cy="130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7759336" y="4591761"/>
            <a:ext cx="3122023" cy="130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7759336" y="5160162"/>
            <a:ext cx="3122023" cy="130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21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4075" cy="1724297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1977720" y="308849"/>
            <a:ext cx="5897461" cy="1412545"/>
          </a:xfrm>
          <a:prstGeom prst="roundRect">
            <a:avLst/>
          </a:prstGeom>
          <a:solidFill>
            <a:srgbClr val="F7AE8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</a:rPr>
              <a:t>Tudod-e?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Isten mindenkinek ad feladatot. 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És ez már így volt Saul király idejében is! 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8108826" y="308849"/>
            <a:ext cx="3734831" cy="1412545"/>
          </a:xfrm>
          <a:prstGeom prst="roundRect">
            <a:avLst/>
          </a:prstGeom>
          <a:solidFill>
            <a:srgbClr val="F7AE8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Tudod milyen feladatai lehettek akkor egy veled egyidős gyereknek?</a:t>
            </a: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4634140" y="2534195"/>
            <a:ext cx="2458992" cy="3357154"/>
            <a:chOff x="872037" y="2690949"/>
            <a:chExt cx="2458992" cy="335715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9" name="Szalagív 8"/>
            <p:cNvSpPr/>
            <p:nvPr/>
          </p:nvSpPr>
          <p:spPr>
            <a:xfrm rot="5400000">
              <a:off x="1731092" y="2893689"/>
              <a:ext cx="1710705" cy="1489165"/>
            </a:xfrm>
            <a:prstGeom prst="blockArc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grpSp>
          <p:nvGrpSpPr>
            <p:cNvPr id="12" name="Csoportba foglalás 11"/>
            <p:cNvGrpSpPr/>
            <p:nvPr/>
          </p:nvGrpSpPr>
          <p:grpSpPr>
            <a:xfrm>
              <a:off x="872037" y="2690949"/>
              <a:ext cx="2458992" cy="3357154"/>
              <a:chOff x="872037" y="2690949"/>
              <a:chExt cx="2458992" cy="3357154"/>
            </a:xfrm>
          </p:grpSpPr>
          <p:sp>
            <p:nvSpPr>
              <p:cNvPr id="4" name="Szalagív 3"/>
              <p:cNvSpPr/>
              <p:nvPr/>
            </p:nvSpPr>
            <p:spPr>
              <a:xfrm>
                <a:off x="872037" y="2690949"/>
                <a:ext cx="2458992" cy="1619794"/>
              </a:xfrm>
              <a:prstGeom prst="blockArc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Szalagív 9"/>
              <p:cNvSpPr/>
              <p:nvPr/>
            </p:nvSpPr>
            <p:spPr>
              <a:xfrm rot="19143821">
                <a:off x="1613910" y="4252371"/>
                <a:ext cx="1716113" cy="742684"/>
              </a:xfrm>
              <a:custGeom>
                <a:avLst/>
                <a:gdLst>
                  <a:gd name="connsiteX0" fmla="*/ 0 w 1710705"/>
                  <a:gd name="connsiteY0" fmla="*/ 744583 h 1489165"/>
                  <a:gd name="connsiteX1" fmla="*/ 855353 w 1710705"/>
                  <a:gd name="connsiteY1" fmla="*/ 0 h 1489165"/>
                  <a:gd name="connsiteX2" fmla="*/ 1710706 w 1710705"/>
                  <a:gd name="connsiteY2" fmla="*/ 744583 h 1489165"/>
                  <a:gd name="connsiteX3" fmla="*/ 1338414 w 1710705"/>
                  <a:gd name="connsiteY3" fmla="*/ 744583 h 1489165"/>
                  <a:gd name="connsiteX4" fmla="*/ 855353 w 1710705"/>
                  <a:gd name="connsiteY4" fmla="*/ 372292 h 1489165"/>
                  <a:gd name="connsiteX5" fmla="*/ 372292 w 1710705"/>
                  <a:gd name="connsiteY5" fmla="*/ 744583 h 1489165"/>
                  <a:gd name="connsiteX6" fmla="*/ 0 w 1710705"/>
                  <a:gd name="connsiteY6" fmla="*/ 744583 h 1489165"/>
                  <a:gd name="connsiteX0" fmla="*/ 0 w 1710706"/>
                  <a:gd name="connsiteY0" fmla="*/ 744583 h 744583"/>
                  <a:gd name="connsiteX1" fmla="*/ 855353 w 1710706"/>
                  <a:gd name="connsiteY1" fmla="*/ 0 h 744583"/>
                  <a:gd name="connsiteX2" fmla="*/ 1710706 w 1710706"/>
                  <a:gd name="connsiteY2" fmla="*/ 744583 h 744583"/>
                  <a:gd name="connsiteX3" fmla="*/ 1338414 w 1710706"/>
                  <a:gd name="connsiteY3" fmla="*/ 744583 h 744583"/>
                  <a:gd name="connsiteX4" fmla="*/ 855353 w 1710706"/>
                  <a:gd name="connsiteY4" fmla="*/ 372292 h 744583"/>
                  <a:gd name="connsiteX5" fmla="*/ 372292 w 1710706"/>
                  <a:gd name="connsiteY5" fmla="*/ 744583 h 744583"/>
                  <a:gd name="connsiteX6" fmla="*/ 0 w 1710706"/>
                  <a:gd name="connsiteY6" fmla="*/ 744583 h 744583"/>
                  <a:gd name="connsiteX0" fmla="*/ 0 w 1740210"/>
                  <a:gd name="connsiteY0" fmla="*/ 470731 h 755698"/>
                  <a:gd name="connsiteX1" fmla="*/ 884857 w 1740210"/>
                  <a:gd name="connsiteY1" fmla="*/ 11115 h 755698"/>
                  <a:gd name="connsiteX2" fmla="*/ 1740210 w 1740210"/>
                  <a:gd name="connsiteY2" fmla="*/ 755698 h 755698"/>
                  <a:gd name="connsiteX3" fmla="*/ 1367918 w 1740210"/>
                  <a:gd name="connsiteY3" fmla="*/ 755698 h 755698"/>
                  <a:gd name="connsiteX4" fmla="*/ 884857 w 1740210"/>
                  <a:gd name="connsiteY4" fmla="*/ 383407 h 755698"/>
                  <a:gd name="connsiteX5" fmla="*/ 401796 w 1740210"/>
                  <a:gd name="connsiteY5" fmla="*/ 755698 h 755698"/>
                  <a:gd name="connsiteX6" fmla="*/ 0 w 1740210"/>
                  <a:gd name="connsiteY6" fmla="*/ 470731 h 755698"/>
                  <a:gd name="connsiteX0" fmla="*/ 0 w 1740210"/>
                  <a:gd name="connsiteY0" fmla="*/ 465279 h 750246"/>
                  <a:gd name="connsiteX1" fmla="*/ 884857 w 1740210"/>
                  <a:gd name="connsiteY1" fmla="*/ 5663 h 750246"/>
                  <a:gd name="connsiteX2" fmla="*/ 1740210 w 1740210"/>
                  <a:gd name="connsiteY2" fmla="*/ 750246 h 750246"/>
                  <a:gd name="connsiteX3" fmla="*/ 1367918 w 1740210"/>
                  <a:gd name="connsiteY3" fmla="*/ 750246 h 750246"/>
                  <a:gd name="connsiteX4" fmla="*/ 884857 w 1740210"/>
                  <a:gd name="connsiteY4" fmla="*/ 377955 h 750246"/>
                  <a:gd name="connsiteX5" fmla="*/ 401796 w 1740210"/>
                  <a:gd name="connsiteY5" fmla="*/ 750246 h 750246"/>
                  <a:gd name="connsiteX6" fmla="*/ 0 w 1740210"/>
                  <a:gd name="connsiteY6" fmla="*/ 465279 h 750246"/>
                  <a:gd name="connsiteX0" fmla="*/ 0 w 1740210"/>
                  <a:gd name="connsiteY0" fmla="*/ 465279 h 750246"/>
                  <a:gd name="connsiteX1" fmla="*/ 884857 w 1740210"/>
                  <a:gd name="connsiteY1" fmla="*/ 5663 h 750246"/>
                  <a:gd name="connsiteX2" fmla="*/ 1740210 w 1740210"/>
                  <a:gd name="connsiteY2" fmla="*/ 750246 h 750246"/>
                  <a:gd name="connsiteX3" fmla="*/ 1367918 w 1740210"/>
                  <a:gd name="connsiteY3" fmla="*/ 750246 h 750246"/>
                  <a:gd name="connsiteX4" fmla="*/ 884857 w 1740210"/>
                  <a:gd name="connsiteY4" fmla="*/ 377955 h 750246"/>
                  <a:gd name="connsiteX5" fmla="*/ 401795 w 1740210"/>
                  <a:gd name="connsiteY5" fmla="*/ 750246 h 750246"/>
                  <a:gd name="connsiteX6" fmla="*/ 0 w 1740210"/>
                  <a:gd name="connsiteY6" fmla="*/ 465279 h 750246"/>
                  <a:gd name="connsiteX0" fmla="*/ 0 w 1740210"/>
                  <a:gd name="connsiteY0" fmla="*/ 465279 h 750246"/>
                  <a:gd name="connsiteX1" fmla="*/ 884857 w 1740210"/>
                  <a:gd name="connsiteY1" fmla="*/ 5663 h 750246"/>
                  <a:gd name="connsiteX2" fmla="*/ 1740210 w 1740210"/>
                  <a:gd name="connsiteY2" fmla="*/ 750246 h 750246"/>
                  <a:gd name="connsiteX3" fmla="*/ 1367918 w 1740210"/>
                  <a:gd name="connsiteY3" fmla="*/ 750246 h 750246"/>
                  <a:gd name="connsiteX4" fmla="*/ 884857 w 1740210"/>
                  <a:gd name="connsiteY4" fmla="*/ 377955 h 750246"/>
                  <a:gd name="connsiteX5" fmla="*/ 401795 w 1740210"/>
                  <a:gd name="connsiteY5" fmla="*/ 750246 h 750246"/>
                  <a:gd name="connsiteX6" fmla="*/ 0 w 1740210"/>
                  <a:gd name="connsiteY6" fmla="*/ 465279 h 750246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367918 w 1715942"/>
                  <a:gd name="connsiteY3" fmla="*/ 745065 h 745065"/>
                  <a:gd name="connsiteX4" fmla="*/ 884857 w 1715942"/>
                  <a:gd name="connsiteY4" fmla="*/ 372774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160687 w 1715942"/>
                  <a:gd name="connsiteY3" fmla="*/ 565325 h 745065"/>
                  <a:gd name="connsiteX4" fmla="*/ 884857 w 1715942"/>
                  <a:gd name="connsiteY4" fmla="*/ 372774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160687 w 1715942"/>
                  <a:gd name="connsiteY3" fmla="*/ 565325 h 745065"/>
                  <a:gd name="connsiteX4" fmla="*/ 884857 w 1715942"/>
                  <a:gd name="connsiteY4" fmla="*/ 372774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160687 w 1715942"/>
                  <a:gd name="connsiteY3" fmla="*/ 565325 h 745065"/>
                  <a:gd name="connsiteX4" fmla="*/ 884857 w 1715942"/>
                  <a:gd name="connsiteY4" fmla="*/ 372774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160687 w 1715942"/>
                  <a:gd name="connsiteY3" fmla="*/ 565325 h 745065"/>
                  <a:gd name="connsiteX4" fmla="*/ 843371 w 1715942"/>
                  <a:gd name="connsiteY4" fmla="*/ 440542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160687 w 1715942"/>
                  <a:gd name="connsiteY3" fmla="*/ 565325 h 745065"/>
                  <a:gd name="connsiteX4" fmla="*/ 843371 w 1715942"/>
                  <a:gd name="connsiteY4" fmla="*/ 440542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160687 w 1715942"/>
                  <a:gd name="connsiteY3" fmla="*/ 565325 h 745065"/>
                  <a:gd name="connsiteX4" fmla="*/ 843371 w 1715942"/>
                  <a:gd name="connsiteY4" fmla="*/ 440542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42"/>
                  <a:gd name="connsiteY0" fmla="*/ 460098 h 745065"/>
                  <a:gd name="connsiteX1" fmla="*/ 884857 w 1715942"/>
                  <a:gd name="connsiteY1" fmla="*/ 482 h 745065"/>
                  <a:gd name="connsiteX2" fmla="*/ 1715942 w 1715942"/>
                  <a:gd name="connsiteY2" fmla="*/ 533806 h 745065"/>
                  <a:gd name="connsiteX3" fmla="*/ 1160687 w 1715942"/>
                  <a:gd name="connsiteY3" fmla="*/ 565325 h 745065"/>
                  <a:gd name="connsiteX4" fmla="*/ 843371 w 1715942"/>
                  <a:gd name="connsiteY4" fmla="*/ 440542 h 745065"/>
                  <a:gd name="connsiteX5" fmla="*/ 401795 w 1715942"/>
                  <a:gd name="connsiteY5" fmla="*/ 745065 h 745065"/>
                  <a:gd name="connsiteX6" fmla="*/ 0 w 1715942"/>
                  <a:gd name="connsiteY6" fmla="*/ 460098 h 745065"/>
                  <a:gd name="connsiteX0" fmla="*/ 0 w 1715980"/>
                  <a:gd name="connsiteY0" fmla="*/ 511963 h 796930"/>
                  <a:gd name="connsiteX1" fmla="*/ 884857 w 1715980"/>
                  <a:gd name="connsiteY1" fmla="*/ 52347 h 796930"/>
                  <a:gd name="connsiteX2" fmla="*/ 1187865 w 1715980"/>
                  <a:gd name="connsiteY2" fmla="*/ 70028 h 796930"/>
                  <a:gd name="connsiteX3" fmla="*/ 1715942 w 1715980"/>
                  <a:gd name="connsiteY3" fmla="*/ 585671 h 796930"/>
                  <a:gd name="connsiteX4" fmla="*/ 1160687 w 1715980"/>
                  <a:gd name="connsiteY4" fmla="*/ 617190 h 796930"/>
                  <a:gd name="connsiteX5" fmla="*/ 843371 w 1715980"/>
                  <a:gd name="connsiteY5" fmla="*/ 492407 h 796930"/>
                  <a:gd name="connsiteX6" fmla="*/ 401795 w 1715980"/>
                  <a:gd name="connsiteY6" fmla="*/ 796930 h 796930"/>
                  <a:gd name="connsiteX7" fmla="*/ 0 w 1715980"/>
                  <a:gd name="connsiteY7" fmla="*/ 511963 h 796930"/>
                  <a:gd name="connsiteX0" fmla="*/ 0 w 1715993"/>
                  <a:gd name="connsiteY0" fmla="*/ 511963 h 796930"/>
                  <a:gd name="connsiteX1" fmla="*/ 884857 w 1715993"/>
                  <a:gd name="connsiteY1" fmla="*/ 52347 h 796930"/>
                  <a:gd name="connsiteX2" fmla="*/ 1187865 w 1715993"/>
                  <a:gd name="connsiteY2" fmla="*/ 70028 h 796930"/>
                  <a:gd name="connsiteX3" fmla="*/ 1715942 w 1715993"/>
                  <a:gd name="connsiteY3" fmla="*/ 585671 h 796930"/>
                  <a:gd name="connsiteX4" fmla="*/ 1160687 w 1715993"/>
                  <a:gd name="connsiteY4" fmla="*/ 617190 h 796930"/>
                  <a:gd name="connsiteX5" fmla="*/ 843371 w 1715993"/>
                  <a:gd name="connsiteY5" fmla="*/ 492407 h 796930"/>
                  <a:gd name="connsiteX6" fmla="*/ 401795 w 1715993"/>
                  <a:gd name="connsiteY6" fmla="*/ 796930 h 796930"/>
                  <a:gd name="connsiteX7" fmla="*/ 0 w 1715993"/>
                  <a:gd name="connsiteY7" fmla="*/ 511963 h 796930"/>
                  <a:gd name="connsiteX0" fmla="*/ 0 w 1715993"/>
                  <a:gd name="connsiteY0" fmla="*/ 503948 h 788915"/>
                  <a:gd name="connsiteX1" fmla="*/ 663731 w 1715993"/>
                  <a:gd name="connsiteY1" fmla="*/ 60042 h 788915"/>
                  <a:gd name="connsiteX2" fmla="*/ 1187865 w 1715993"/>
                  <a:gd name="connsiteY2" fmla="*/ 62013 h 788915"/>
                  <a:gd name="connsiteX3" fmla="*/ 1715942 w 1715993"/>
                  <a:gd name="connsiteY3" fmla="*/ 577656 h 788915"/>
                  <a:gd name="connsiteX4" fmla="*/ 1160687 w 1715993"/>
                  <a:gd name="connsiteY4" fmla="*/ 609175 h 788915"/>
                  <a:gd name="connsiteX5" fmla="*/ 843371 w 1715993"/>
                  <a:gd name="connsiteY5" fmla="*/ 484392 h 788915"/>
                  <a:gd name="connsiteX6" fmla="*/ 401795 w 1715993"/>
                  <a:gd name="connsiteY6" fmla="*/ 788915 h 788915"/>
                  <a:gd name="connsiteX7" fmla="*/ 0 w 1715993"/>
                  <a:gd name="connsiteY7" fmla="*/ 503948 h 788915"/>
                  <a:gd name="connsiteX0" fmla="*/ 0 w 1715993"/>
                  <a:gd name="connsiteY0" fmla="*/ 486122 h 771089"/>
                  <a:gd name="connsiteX1" fmla="*/ 663731 w 1715993"/>
                  <a:gd name="connsiteY1" fmla="*/ 42216 h 771089"/>
                  <a:gd name="connsiteX2" fmla="*/ 1187865 w 1715993"/>
                  <a:gd name="connsiteY2" fmla="*/ 44187 h 771089"/>
                  <a:gd name="connsiteX3" fmla="*/ 1715942 w 1715993"/>
                  <a:gd name="connsiteY3" fmla="*/ 559830 h 771089"/>
                  <a:gd name="connsiteX4" fmla="*/ 1160687 w 1715993"/>
                  <a:gd name="connsiteY4" fmla="*/ 591349 h 771089"/>
                  <a:gd name="connsiteX5" fmla="*/ 843371 w 1715993"/>
                  <a:gd name="connsiteY5" fmla="*/ 466566 h 771089"/>
                  <a:gd name="connsiteX6" fmla="*/ 401795 w 1715993"/>
                  <a:gd name="connsiteY6" fmla="*/ 771089 h 771089"/>
                  <a:gd name="connsiteX7" fmla="*/ 0 w 1715993"/>
                  <a:gd name="connsiteY7" fmla="*/ 486122 h 771089"/>
                  <a:gd name="connsiteX0" fmla="*/ 0 w 1715993"/>
                  <a:gd name="connsiteY0" fmla="*/ 493807 h 778774"/>
                  <a:gd name="connsiteX1" fmla="*/ 663731 w 1715993"/>
                  <a:gd name="connsiteY1" fmla="*/ 49901 h 778774"/>
                  <a:gd name="connsiteX2" fmla="*/ 1189175 w 1715993"/>
                  <a:gd name="connsiteY2" fmla="*/ 70299 h 778774"/>
                  <a:gd name="connsiteX3" fmla="*/ 1715942 w 1715993"/>
                  <a:gd name="connsiteY3" fmla="*/ 567515 h 778774"/>
                  <a:gd name="connsiteX4" fmla="*/ 1160687 w 1715993"/>
                  <a:gd name="connsiteY4" fmla="*/ 599034 h 778774"/>
                  <a:gd name="connsiteX5" fmla="*/ 843371 w 1715993"/>
                  <a:gd name="connsiteY5" fmla="*/ 474251 h 778774"/>
                  <a:gd name="connsiteX6" fmla="*/ 401795 w 1715993"/>
                  <a:gd name="connsiteY6" fmla="*/ 778774 h 778774"/>
                  <a:gd name="connsiteX7" fmla="*/ 0 w 1715993"/>
                  <a:gd name="connsiteY7" fmla="*/ 493807 h 778774"/>
                  <a:gd name="connsiteX0" fmla="*/ 0 w 1715993"/>
                  <a:gd name="connsiteY0" fmla="*/ 507974 h 792941"/>
                  <a:gd name="connsiteX1" fmla="*/ 663731 w 1715993"/>
                  <a:gd name="connsiteY1" fmla="*/ 64068 h 792941"/>
                  <a:gd name="connsiteX2" fmla="*/ 1189175 w 1715993"/>
                  <a:gd name="connsiteY2" fmla="*/ 84466 h 792941"/>
                  <a:gd name="connsiteX3" fmla="*/ 1715942 w 1715993"/>
                  <a:gd name="connsiteY3" fmla="*/ 581682 h 792941"/>
                  <a:gd name="connsiteX4" fmla="*/ 1160687 w 1715993"/>
                  <a:gd name="connsiteY4" fmla="*/ 613201 h 792941"/>
                  <a:gd name="connsiteX5" fmla="*/ 843371 w 1715993"/>
                  <a:gd name="connsiteY5" fmla="*/ 488418 h 792941"/>
                  <a:gd name="connsiteX6" fmla="*/ 401795 w 1715993"/>
                  <a:gd name="connsiteY6" fmla="*/ 792941 h 792941"/>
                  <a:gd name="connsiteX7" fmla="*/ 0 w 1715993"/>
                  <a:gd name="connsiteY7" fmla="*/ 507974 h 792941"/>
                  <a:gd name="connsiteX0" fmla="*/ 0 w 1715993"/>
                  <a:gd name="connsiteY0" fmla="*/ 511483 h 796450"/>
                  <a:gd name="connsiteX1" fmla="*/ 635436 w 1715993"/>
                  <a:gd name="connsiteY1" fmla="*/ 60327 h 796450"/>
                  <a:gd name="connsiteX2" fmla="*/ 1189175 w 1715993"/>
                  <a:gd name="connsiteY2" fmla="*/ 87975 h 796450"/>
                  <a:gd name="connsiteX3" fmla="*/ 1715942 w 1715993"/>
                  <a:gd name="connsiteY3" fmla="*/ 585191 h 796450"/>
                  <a:gd name="connsiteX4" fmla="*/ 1160687 w 1715993"/>
                  <a:gd name="connsiteY4" fmla="*/ 616710 h 796450"/>
                  <a:gd name="connsiteX5" fmla="*/ 843371 w 1715993"/>
                  <a:gd name="connsiteY5" fmla="*/ 491927 h 796450"/>
                  <a:gd name="connsiteX6" fmla="*/ 401795 w 1715993"/>
                  <a:gd name="connsiteY6" fmla="*/ 796450 h 796450"/>
                  <a:gd name="connsiteX7" fmla="*/ 0 w 1715993"/>
                  <a:gd name="connsiteY7" fmla="*/ 511483 h 796450"/>
                  <a:gd name="connsiteX0" fmla="*/ 0 w 1715993"/>
                  <a:gd name="connsiteY0" fmla="*/ 490112 h 775079"/>
                  <a:gd name="connsiteX1" fmla="*/ 635436 w 1715993"/>
                  <a:gd name="connsiteY1" fmla="*/ 38956 h 775079"/>
                  <a:gd name="connsiteX2" fmla="*/ 1189175 w 1715993"/>
                  <a:gd name="connsiteY2" fmla="*/ 66604 h 775079"/>
                  <a:gd name="connsiteX3" fmla="*/ 1715942 w 1715993"/>
                  <a:gd name="connsiteY3" fmla="*/ 563820 h 775079"/>
                  <a:gd name="connsiteX4" fmla="*/ 1160687 w 1715993"/>
                  <a:gd name="connsiteY4" fmla="*/ 595339 h 775079"/>
                  <a:gd name="connsiteX5" fmla="*/ 843371 w 1715993"/>
                  <a:gd name="connsiteY5" fmla="*/ 470556 h 775079"/>
                  <a:gd name="connsiteX6" fmla="*/ 401795 w 1715993"/>
                  <a:gd name="connsiteY6" fmla="*/ 775079 h 775079"/>
                  <a:gd name="connsiteX7" fmla="*/ 0 w 1715993"/>
                  <a:gd name="connsiteY7" fmla="*/ 490112 h 775079"/>
                  <a:gd name="connsiteX0" fmla="*/ 0 w 1715993"/>
                  <a:gd name="connsiteY0" fmla="*/ 501788 h 786755"/>
                  <a:gd name="connsiteX1" fmla="*/ 635436 w 1715993"/>
                  <a:gd name="connsiteY1" fmla="*/ 50632 h 786755"/>
                  <a:gd name="connsiteX2" fmla="*/ 1189175 w 1715993"/>
                  <a:gd name="connsiteY2" fmla="*/ 78280 h 786755"/>
                  <a:gd name="connsiteX3" fmla="*/ 1715942 w 1715993"/>
                  <a:gd name="connsiteY3" fmla="*/ 575496 h 786755"/>
                  <a:gd name="connsiteX4" fmla="*/ 1160687 w 1715993"/>
                  <a:gd name="connsiteY4" fmla="*/ 607015 h 786755"/>
                  <a:gd name="connsiteX5" fmla="*/ 843371 w 1715993"/>
                  <a:gd name="connsiteY5" fmla="*/ 482232 h 786755"/>
                  <a:gd name="connsiteX6" fmla="*/ 401795 w 1715993"/>
                  <a:gd name="connsiteY6" fmla="*/ 786755 h 786755"/>
                  <a:gd name="connsiteX7" fmla="*/ 0 w 1715993"/>
                  <a:gd name="connsiteY7" fmla="*/ 501788 h 786755"/>
                  <a:gd name="connsiteX0" fmla="*/ 0 w 1715993"/>
                  <a:gd name="connsiteY0" fmla="*/ 475184 h 760151"/>
                  <a:gd name="connsiteX1" fmla="*/ 595259 w 1715993"/>
                  <a:gd name="connsiteY1" fmla="*/ 110223 h 760151"/>
                  <a:gd name="connsiteX2" fmla="*/ 1189175 w 1715993"/>
                  <a:gd name="connsiteY2" fmla="*/ 51676 h 760151"/>
                  <a:gd name="connsiteX3" fmla="*/ 1715942 w 1715993"/>
                  <a:gd name="connsiteY3" fmla="*/ 548892 h 760151"/>
                  <a:gd name="connsiteX4" fmla="*/ 1160687 w 1715993"/>
                  <a:gd name="connsiteY4" fmla="*/ 580411 h 760151"/>
                  <a:gd name="connsiteX5" fmla="*/ 843371 w 1715993"/>
                  <a:gd name="connsiteY5" fmla="*/ 455628 h 760151"/>
                  <a:gd name="connsiteX6" fmla="*/ 401795 w 1715993"/>
                  <a:gd name="connsiteY6" fmla="*/ 760151 h 760151"/>
                  <a:gd name="connsiteX7" fmla="*/ 0 w 1715993"/>
                  <a:gd name="connsiteY7" fmla="*/ 475184 h 760151"/>
                  <a:gd name="connsiteX0" fmla="*/ 0 w 1715987"/>
                  <a:gd name="connsiteY0" fmla="*/ 493183 h 778150"/>
                  <a:gd name="connsiteX1" fmla="*/ 595259 w 1715987"/>
                  <a:gd name="connsiteY1" fmla="*/ 128222 h 778150"/>
                  <a:gd name="connsiteX2" fmla="*/ 1151011 w 1715987"/>
                  <a:gd name="connsiteY2" fmla="*/ 53866 h 778150"/>
                  <a:gd name="connsiteX3" fmla="*/ 1715942 w 1715987"/>
                  <a:gd name="connsiteY3" fmla="*/ 566891 h 778150"/>
                  <a:gd name="connsiteX4" fmla="*/ 1160687 w 1715987"/>
                  <a:gd name="connsiteY4" fmla="*/ 598410 h 778150"/>
                  <a:gd name="connsiteX5" fmla="*/ 843371 w 1715987"/>
                  <a:gd name="connsiteY5" fmla="*/ 473627 h 778150"/>
                  <a:gd name="connsiteX6" fmla="*/ 401795 w 1715987"/>
                  <a:gd name="connsiteY6" fmla="*/ 778150 h 778150"/>
                  <a:gd name="connsiteX7" fmla="*/ 0 w 1715987"/>
                  <a:gd name="connsiteY7" fmla="*/ 493183 h 778150"/>
                  <a:gd name="connsiteX0" fmla="*/ 0 w 1715987"/>
                  <a:gd name="connsiteY0" fmla="*/ 439317 h 724284"/>
                  <a:gd name="connsiteX1" fmla="*/ 595259 w 1715987"/>
                  <a:gd name="connsiteY1" fmla="*/ 74356 h 724284"/>
                  <a:gd name="connsiteX2" fmla="*/ 1151011 w 1715987"/>
                  <a:gd name="connsiteY2" fmla="*/ 0 h 724284"/>
                  <a:gd name="connsiteX3" fmla="*/ 1715942 w 1715987"/>
                  <a:gd name="connsiteY3" fmla="*/ 513025 h 724284"/>
                  <a:gd name="connsiteX4" fmla="*/ 1160687 w 1715987"/>
                  <a:gd name="connsiteY4" fmla="*/ 544544 h 724284"/>
                  <a:gd name="connsiteX5" fmla="*/ 843371 w 1715987"/>
                  <a:gd name="connsiteY5" fmla="*/ 419761 h 724284"/>
                  <a:gd name="connsiteX6" fmla="*/ 401795 w 1715987"/>
                  <a:gd name="connsiteY6" fmla="*/ 724284 h 724284"/>
                  <a:gd name="connsiteX7" fmla="*/ 0 w 1715987"/>
                  <a:gd name="connsiteY7" fmla="*/ 439317 h 724284"/>
                  <a:gd name="connsiteX0" fmla="*/ 0 w 1715968"/>
                  <a:gd name="connsiteY0" fmla="*/ 403871 h 688838"/>
                  <a:gd name="connsiteX1" fmla="*/ 595259 w 1715968"/>
                  <a:gd name="connsiteY1" fmla="*/ 38910 h 688838"/>
                  <a:gd name="connsiteX2" fmla="*/ 912765 w 1715968"/>
                  <a:gd name="connsiteY2" fmla="*/ 0 h 688838"/>
                  <a:gd name="connsiteX3" fmla="*/ 1715942 w 1715968"/>
                  <a:gd name="connsiteY3" fmla="*/ 477579 h 688838"/>
                  <a:gd name="connsiteX4" fmla="*/ 1160687 w 1715968"/>
                  <a:gd name="connsiteY4" fmla="*/ 509098 h 688838"/>
                  <a:gd name="connsiteX5" fmla="*/ 843371 w 1715968"/>
                  <a:gd name="connsiteY5" fmla="*/ 384315 h 688838"/>
                  <a:gd name="connsiteX6" fmla="*/ 401795 w 1715968"/>
                  <a:gd name="connsiteY6" fmla="*/ 688838 h 688838"/>
                  <a:gd name="connsiteX7" fmla="*/ 0 w 1715968"/>
                  <a:gd name="connsiteY7" fmla="*/ 403871 h 688838"/>
                  <a:gd name="connsiteX0" fmla="*/ 0 w 1715965"/>
                  <a:gd name="connsiteY0" fmla="*/ 403936 h 688903"/>
                  <a:gd name="connsiteX1" fmla="*/ 595259 w 1715965"/>
                  <a:gd name="connsiteY1" fmla="*/ 38975 h 688903"/>
                  <a:gd name="connsiteX2" fmla="*/ 912765 w 1715965"/>
                  <a:gd name="connsiteY2" fmla="*/ 65 h 688903"/>
                  <a:gd name="connsiteX3" fmla="*/ 1715942 w 1715965"/>
                  <a:gd name="connsiteY3" fmla="*/ 477644 h 688903"/>
                  <a:gd name="connsiteX4" fmla="*/ 1160687 w 1715965"/>
                  <a:gd name="connsiteY4" fmla="*/ 509163 h 688903"/>
                  <a:gd name="connsiteX5" fmla="*/ 843371 w 1715965"/>
                  <a:gd name="connsiteY5" fmla="*/ 384380 h 688903"/>
                  <a:gd name="connsiteX6" fmla="*/ 401795 w 1715965"/>
                  <a:gd name="connsiteY6" fmla="*/ 688903 h 688903"/>
                  <a:gd name="connsiteX7" fmla="*/ 0 w 1715965"/>
                  <a:gd name="connsiteY7" fmla="*/ 403936 h 688903"/>
                  <a:gd name="connsiteX0" fmla="*/ 0 w 1716113"/>
                  <a:gd name="connsiteY0" fmla="*/ 413299 h 698266"/>
                  <a:gd name="connsiteX1" fmla="*/ 595259 w 1716113"/>
                  <a:gd name="connsiteY1" fmla="*/ 48338 h 698266"/>
                  <a:gd name="connsiteX2" fmla="*/ 912765 w 1716113"/>
                  <a:gd name="connsiteY2" fmla="*/ 9428 h 698266"/>
                  <a:gd name="connsiteX3" fmla="*/ 1232575 w 1716113"/>
                  <a:gd name="connsiteY3" fmla="*/ 79310 h 698266"/>
                  <a:gd name="connsiteX4" fmla="*/ 1715942 w 1716113"/>
                  <a:gd name="connsiteY4" fmla="*/ 487007 h 698266"/>
                  <a:gd name="connsiteX5" fmla="*/ 1160687 w 1716113"/>
                  <a:gd name="connsiteY5" fmla="*/ 518526 h 698266"/>
                  <a:gd name="connsiteX6" fmla="*/ 843371 w 1716113"/>
                  <a:gd name="connsiteY6" fmla="*/ 393743 h 698266"/>
                  <a:gd name="connsiteX7" fmla="*/ 401795 w 1716113"/>
                  <a:gd name="connsiteY7" fmla="*/ 698266 h 698266"/>
                  <a:gd name="connsiteX8" fmla="*/ 0 w 1716113"/>
                  <a:gd name="connsiteY8" fmla="*/ 413299 h 698266"/>
                  <a:gd name="connsiteX0" fmla="*/ 0 w 1716113"/>
                  <a:gd name="connsiteY0" fmla="*/ 413299 h 698266"/>
                  <a:gd name="connsiteX1" fmla="*/ 595259 w 1716113"/>
                  <a:gd name="connsiteY1" fmla="*/ 48338 h 698266"/>
                  <a:gd name="connsiteX2" fmla="*/ 912765 w 1716113"/>
                  <a:gd name="connsiteY2" fmla="*/ 9428 h 698266"/>
                  <a:gd name="connsiteX3" fmla="*/ 1232575 w 1716113"/>
                  <a:gd name="connsiteY3" fmla="*/ 79310 h 698266"/>
                  <a:gd name="connsiteX4" fmla="*/ 1715942 w 1716113"/>
                  <a:gd name="connsiteY4" fmla="*/ 487007 h 698266"/>
                  <a:gd name="connsiteX5" fmla="*/ 1159378 w 1716113"/>
                  <a:gd name="connsiteY5" fmla="*/ 500099 h 698266"/>
                  <a:gd name="connsiteX6" fmla="*/ 843371 w 1716113"/>
                  <a:gd name="connsiteY6" fmla="*/ 393743 h 698266"/>
                  <a:gd name="connsiteX7" fmla="*/ 401795 w 1716113"/>
                  <a:gd name="connsiteY7" fmla="*/ 698266 h 698266"/>
                  <a:gd name="connsiteX8" fmla="*/ 0 w 1716113"/>
                  <a:gd name="connsiteY8" fmla="*/ 413299 h 698266"/>
                  <a:gd name="connsiteX0" fmla="*/ 0 w 1716113"/>
                  <a:gd name="connsiteY0" fmla="*/ 408376 h 693343"/>
                  <a:gd name="connsiteX1" fmla="*/ 494563 w 1716113"/>
                  <a:gd name="connsiteY1" fmla="*/ 59828 h 693343"/>
                  <a:gd name="connsiteX2" fmla="*/ 912765 w 1716113"/>
                  <a:gd name="connsiteY2" fmla="*/ 4505 h 693343"/>
                  <a:gd name="connsiteX3" fmla="*/ 1232575 w 1716113"/>
                  <a:gd name="connsiteY3" fmla="*/ 74387 h 693343"/>
                  <a:gd name="connsiteX4" fmla="*/ 1715942 w 1716113"/>
                  <a:gd name="connsiteY4" fmla="*/ 482084 h 693343"/>
                  <a:gd name="connsiteX5" fmla="*/ 1159378 w 1716113"/>
                  <a:gd name="connsiteY5" fmla="*/ 495176 h 693343"/>
                  <a:gd name="connsiteX6" fmla="*/ 843371 w 1716113"/>
                  <a:gd name="connsiteY6" fmla="*/ 388820 h 693343"/>
                  <a:gd name="connsiteX7" fmla="*/ 401795 w 1716113"/>
                  <a:gd name="connsiteY7" fmla="*/ 693343 h 693343"/>
                  <a:gd name="connsiteX8" fmla="*/ 0 w 1716113"/>
                  <a:gd name="connsiteY8" fmla="*/ 408376 h 693343"/>
                  <a:gd name="connsiteX0" fmla="*/ 0 w 1716113"/>
                  <a:gd name="connsiteY0" fmla="*/ 408376 h 742684"/>
                  <a:gd name="connsiteX1" fmla="*/ 494563 w 1716113"/>
                  <a:gd name="connsiteY1" fmla="*/ 59828 h 742684"/>
                  <a:gd name="connsiteX2" fmla="*/ 912765 w 1716113"/>
                  <a:gd name="connsiteY2" fmla="*/ 4505 h 742684"/>
                  <a:gd name="connsiteX3" fmla="*/ 1232575 w 1716113"/>
                  <a:gd name="connsiteY3" fmla="*/ 74387 h 742684"/>
                  <a:gd name="connsiteX4" fmla="*/ 1715942 w 1716113"/>
                  <a:gd name="connsiteY4" fmla="*/ 482084 h 742684"/>
                  <a:gd name="connsiteX5" fmla="*/ 1159378 w 1716113"/>
                  <a:gd name="connsiteY5" fmla="*/ 495176 h 742684"/>
                  <a:gd name="connsiteX6" fmla="*/ 843371 w 1716113"/>
                  <a:gd name="connsiteY6" fmla="*/ 388820 h 742684"/>
                  <a:gd name="connsiteX7" fmla="*/ 359000 w 1716113"/>
                  <a:gd name="connsiteY7" fmla="*/ 742684 h 742684"/>
                  <a:gd name="connsiteX8" fmla="*/ 0 w 1716113"/>
                  <a:gd name="connsiteY8" fmla="*/ 408376 h 742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113" h="742684">
                    <a:moveTo>
                      <a:pt x="0" y="408376"/>
                    </a:moveTo>
                    <a:cubicBezTo>
                      <a:pt x="169068" y="161087"/>
                      <a:pt x="342435" y="127140"/>
                      <a:pt x="494563" y="59828"/>
                    </a:cubicBezTo>
                    <a:cubicBezTo>
                      <a:pt x="646691" y="-7484"/>
                      <a:pt x="809399" y="-3946"/>
                      <a:pt x="912765" y="4505"/>
                    </a:cubicBezTo>
                    <a:cubicBezTo>
                      <a:pt x="1016131" y="12956"/>
                      <a:pt x="1098712" y="-5209"/>
                      <a:pt x="1232575" y="74387"/>
                    </a:cubicBezTo>
                    <a:cubicBezTo>
                      <a:pt x="1366438" y="153983"/>
                      <a:pt x="1725070" y="412171"/>
                      <a:pt x="1715942" y="482084"/>
                    </a:cubicBezTo>
                    <a:lnTo>
                      <a:pt x="1159378" y="495176"/>
                    </a:lnTo>
                    <a:cubicBezTo>
                      <a:pt x="746727" y="346662"/>
                      <a:pt x="1126573" y="489515"/>
                      <a:pt x="843371" y="388820"/>
                    </a:cubicBezTo>
                    <a:cubicBezTo>
                      <a:pt x="576584" y="388820"/>
                      <a:pt x="422137" y="643708"/>
                      <a:pt x="359000" y="742684"/>
                    </a:cubicBezTo>
                    <a:lnTo>
                      <a:pt x="0" y="40837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églalap 6"/>
              <p:cNvSpPr/>
              <p:nvPr/>
            </p:nvSpPr>
            <p:spPr>
              <a:xfrm>
                <a:off x="1841862" y="5538651"/>
                <a:ext cx="509452" cy="5094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6779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0000"/>
                <a:lumOff val="40000"/>
              </a:schemeClr>
            </a:gs>
            <a:gs pos="30000">
              <a:schemeClr val="accent1">
                <a:lumMod val="20000"/>
                <a:lumOff val="80000"/>
              </a:schemeClr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doboz 16"/>
          <p:cNvSpPr txBox="1"/>
          <p:nvPr/>
        </p:nvSpPr>
        <p:spPr>
          <a:xfrm>
            <a:off x="0" y="6377885"/>
            <a:ext cx="169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2"/>
              </a:rPr>
              <a:t>Képek forrása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83" y="122622"/>
            <a:ext cx="4080373" cy="34472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166" y="119099"/>
            <a:ext cx="3606458" cy="280345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711" y="119099"/>
            <a:ext cx="4441289" cy="34472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59" y="3443558"/>
            <a:ext cx="4003483" cy="31189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9166" y="2759201"/>
            <a:ext cx="3132064" cy="228269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755" y="3443558"/>
            <a:ext cx="4070245" cy="350588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6507" y="4898923"/>
            <a:ext cx="3847769" cy="1959077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2778586" y="2574535"/>
            <a:ext cx="6701246" cy="1763486"/>
          </a:xfrm>
          <a:prstGeom prst="roundRect">
            <a:avLst/>
          </a:prstGeom>
          <a:solidFill>
            <a:srgbClr val="9A3C3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Szerinted könnyű, vagy nehéz feladatok voltak ezek?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7119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4075" cy="1724297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2230539" y="311752"/>
            <a:ext cx="9511517" cy="1699928"/>
          </a:xfrm>
          <a:prstGeom prst="roundRect">
            <a:avLst/>
          </a:prstGeom>
          <a:solidFill>
            <a:srgbClr val="F7AE8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</a:rPr>
              <a:t>Tudod-e?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Isten neked is ad feladatot! 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Gyermekként olyan mindennapi feladataid vannak, mint a tanulás, edzés, </a:t>
            </a:r>
            <a:r>
              <a:rPr lang="hu-HU" sz="2400" smtClean="0">
                <a:solidFill>
                  <a:schemeClr val="accent2">
                    <a:lumMod val="50000"/>
                  </a:schemeClr>
                </a:solidFill>
              </a:rPr>
              <a:t>zeneiskolába járás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vagy a házimunka. 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6" b="98960" l="2243" r="98505">
                        <a14:foregroundMark x1="5814" y1="15453" x2="5814" y2="15453"/>
                        <a14:foregroundMark x1="10797" y1="16493" x2="10797" y2="16493"/>
                        <a14:foregroundMark x1="25332" y1="7578" x2="25332" y2="7578"/>
                        <a14:foregroundMark x1="71512" y1="10550" x2="71512" y2="10550"/>
                        <a14:foregroundMark x1="24668" y1="38484" x2="24668" y2="38484"/>
                        <a14:foregroundMark x1="92774" y1="29569" x2="92774" y2="29569"/>
                        <a14:foregroundMark x1="92359" y1="60921" x2="92359" y2="60921"/>
                        <a14:foregroundMark x1="76080" y1="79346" x2="76080" y2="79346"/>
                        <a14:foregroundMark x1="74585" y1="81724" x2="74585" y2="81724"/>
                        <a14:foregroundMark x1="70432" y1="83358" x2="70432" y2="83358"/>
                        <a14:foregroundMark x1="61213" y1="82021" x2="61213" y2="82021"/>
                        <a14:foregroundMark x1="59136" y1="78158" x2="59136" y2="78158"/>
                        <a14:foregroundMark x1="63787" y1="87667" x2="63787" y2="87667"/>
                        <a14:foregroundMark x1="79236" y1="78752" x2="79236" y2="78752"/>
                        <a14:foregroundMark x1="73671" y1="80832" x2="73671" y2="80832"/>
                        <a14:foregroundMark x1="47508" y1="65825" x2="47508" y2="65825"/>
                        <a14:foregroundMark x1="50249" y1="73254" x2="50249" y2="73254"/>
                        <a14:foregroundMark x1="40615" y1="81724" x2="40615" y2="81724"/>
                        <a14:foregroundMark x1="36213" y1="87964" x2="36213" y2="87964"/>
                        <a14:foregroundMark x1="41279" y1="87519" x2="41279" y2="87519"/>
                        <a14:foregroundMark x1="17442" y1="67013" x2="17442" y2="67013"/>
                        <a14:foregroundMark x1="20432" y1="57801" x2="20432" y2="57801"/>
                        <a14:foregroundMark x1="15947" y1="52897" x2="15947" y2="52897"/>
                        <a14:foregroundMark x1="10133" y1="77712" x2="10133" y2="77712"/>
                        <a14:foregroundMark x1="5150" y1="24368" x2="5150" y2="24368"/>
                        <a14:foregroundMark x1="38040" y1="91530" x2="38040" y2="91530"/>
                        <a14:foregroundMark x1="13372" y1="79049" x2="13372" y2="79049"/>
                        <a14:foregroundMark x1="53488" y1="5349" x2="53488" y2="5349"/>
                        <a14:foregroundMark x1="16279" y1="54532" x2="16279" y2="54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791" y="2514425"/>
            <a:ext cx="7511012" cy="41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6" b="98960" l="2243" r="98505">
                        <a14:foregroundMark x1="5814" y1="15453" x2="5814" y2="15453"/>
                        <a14:foregroundMark x1="10797" y1="16493" x2="10797" y2="16493"/>
                        <a14:foregroundMark x1="25332" y1="7578" x2="25332" y2="7578"/>
                        <a14:foregroundMark x1="71512" y1="10550" x2="71512" y2="10550"/>
                        <a14:foregroundMark x1="24668" y1="38484" x2="24668" y2="38484"/>
                        <a14:foregroundMark x1="92774" y1="29569" x2="92774" y2="29569"/>
                        <a14:foregroundMark x1="92359" y1="60921" x2="92359" y2="60921"/>
                        <a14:foregroundMark x1="76080" y1="79346" x2="76080" y2="79346"/>
                        <a14:foregroundMark x1="74585" y1="81724" x2="74585" y2="81724"/>
                        <a14:foregroundMark x1="70432" y1="83358" x2="70432" y2="83358"/>
                        <a14:foregroundMark x1="61213" y1="82021" x2="61213" y2="82021"/>
                        <a14:foregroundMark x1="59136" y1="78158" x2="59136" y2="78158"/>
                        <a14:foregroundMark x1="63787" y1="87667" x2="63787" y2="87667"/>
                        <a14:foregroundMark x1="79236" y1="78752" x2="79236" y2="78752"/>
                        <a14:foregroundMark x1="73671" y1="80832" x2="73671" y2="80832"/>
                        <a14:foregroundMark x1="47508" y1="65825" x2="47508" y2="65825"/>
                        <a14:foregroundMark x1="50249" y1="73254" x2="50249" y2="73254"/>
                        <a14:foregroundMark x1="40615" y1="81724" x2="40615" y2="81724"/>
                        <a14:foregroundMark x1="36213" y1="87964" x2="36213" y2="87964"/>
                        <a14:foregroundMark x1="41279" y1="87519" x2="41279" y2="87519"/>
                        <a14:foregroundMark x1="17442" y1="67013" x2="17442" y2="67013"/>
                        <a14:foregroundMark x1="20432" y1="57801" x2="20432" y2="57801"/>
                        <a14:foregroundMark x1="15947" y1="52897" x2="15947" y2="52897"/>
                        <a14:foregroundMark x1="10133" y1="77712" x2="10133" y2="77712"/>
                        <a14:foregroundMark x1="5150" y1="24368" x2="5150" y2="24368"/>
                        <a14:foregroundMark x1="38040" y1="91530" x2="38040" y2="91530"/>
                        <a14:foregroundMark x1="13372" y1="79049" x2="13372" y2="79049"/>
                        <a14:foregroundMark x1="53488" y1="5349" x2="53488" y2="5349"/>
                        <a14:foregroundMark x1="16279" y1="54532" x2="16279" y2="54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791" y="2514425"/>
            <a:ext cx="7511012" cy="41984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98030" cy="177074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13430" y="469872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Milyen feladatokat jelenítenek meg a rajzok?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848101" y="469872"/>
            <a:ext cx="296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Milyen lelkülettel lehet végezni őket?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125220" y="1676814"/>
            <a:ext cx="4746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Neked milyen feladataid vannak?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84235" y="2984299"/>
            <a:ext cx="302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Melyeknek állsz neki lelkesen?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84235" y="4017581"/>
            <a:ext cx="2815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Melyeket csinálod kötelességből?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84235" y="5050863"/>
            <a:ext cx="33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Melyeket nem végzed szívesen?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730137" y="2260676"/>
            <a:ext cx="8382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A2825C"/>
                </a:solidFill>
                <a:hlinkClick r:id="rId2"/>
              </a:rPr>
              <a:t>Kattints ide</a:t>
            </a:r>
            <a:r>
              <a:rPr lang="hu-HU" sz="2400" dirty="0" smtClean="0">
                <a:solidFill>
                  <a:srgbClr val="A2825C"/>
                </a:solidFill>
              </a:rPr>
              <a:t> és kösd </a:t>
            </a:r>
            <a:r>
              <a:rPr lang="hu-HU" sz="2400" dirty="0">
                <a:solidFill>
                  <a:srgbClr val="A2825C"/>
                </a:solidFill>
              </a:rPr>
              <a:t>össze az egymáshoz tartozó részeket!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" y="0"/>
            <a:ext cx="1772061" cy="174171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730137" y="397835"/>
            <a:ext cx="820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A3C3B"/>
                </a:solidFill>
              </a:rPr>
              <a:t>Te hogyan szoktad elvégezni a rád bízott feladatokat?</a:t>
            </a:r>
            <a:endParaRPr lang="hu-HU" sz="2400" dirty="0">
              <a:solidFill>
                <a:srgbClr val="9A3C3B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730137" y="1147715"/>
            <a:ext cx="855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A2825C"/>
                </a:solidFill>
              </a:rPr>
              <a:t>Van néhány szólásunk, közmondásunk is, amely a munkára vonatkozik. Ezek keveredtek össze a következő feladatban.</a:t>
            </a:r>
            <a:endParaRPr lang="hu-HU" sz="2400" dirty="0">
              <a:solidFill>
                <a:srgbClr val="A2825C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730137" y="2701790"/>
            <a:ext cx="8072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A3C3B"/>
                </a:solidFill>
              </a:rPr>
              <a:t>A megfejtések közül </a:t>
            </a:r>
            <a:r>
              <a:rPr lang="hu-HU" sz="2400" dirty="0" err="1" smtClean="0">
                <a:solidFill>
                  <a:srgbClr val="9A3C3B"/>
                </a:solidFill>
              </a:rPr>
              <a:t>válassz</a:t>
            </a:r>
            <a:r>
              <a:rPr lang="hu-HU" sz="2400" dirty="0" smtClean="0">
                <a:solidFill>
                  <a:srgbClr val="9A3C3B"/>
                </a:solidFill>
              </a:rPr>
              <a:t> ki egyet, amellyel meg tudod válaszolni az első kérdést!</a:t>
            </a:r>
            <a:endParaRPr lang="hu-HU" sz="2400" dirty="0">
              <a:solidFill>
                <a:srgbClr val="9A3C3B"/>
              </a:solidFill>
            </a:endParaRPr>
          </a:p>
        </p:txBody>
      </p:sp>
      <p:sp>
        <p:nvSpPr>
          <p:cNvPr id="14" name="Szalagnyíl jobbra 13"/>
          <p:cNvSpPr/>
          <p:nvPr/>
        </p:nvSpPr>
        <p:spPr>
          <a:xfrm flipH="1" flipV="1">
            <a:off x="10770920" y="426766"/>
            <a:ext cx="1197514" cy="2830239"/>
          </a:xfrm>
          <a:prstGeom prst="curvedRightArrow">
            <a:avLst>
              <a:gd name="adj1" fmla="val 12580"/>
              <a:gd name="adj2" fmla="val 36561"/>
              <a:gd name="adj3" fmla="val 25000"/>
            </a:avLst>
          </a:prstGeom>
          <a:solidFill>
            <a:srgbClr val="9A3C3B"/>
          </a:solidFill>
          <a:ln>
            <a:solidFill>
              <a:srgbClr val="9A3C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6" b="98960" l="2243" r="98505">
                        <a14:foregroundMark x1="5814" y1="15453" x2="5814" y2="15453"/>
                        <a14:foregroundMark x1="10797" y1="16493" x2="10797" y2="16493"/>
                        <a14:foregroundMark x1="25332" y1="7578" x2="25332" y2="7578"/>
                        <a14:foregroundMark x1="71512" y1="10550" x2="71512" y2="10550"/>
                        <a14:foregroundMark x1="24668" y1="38484" x2="24668" y2="38484"/>
                        <a14:foregroundMark x1="92774" y1="29569" x2="92774" y2="29569"/>
                        <a14:foregroundMark x1="92359" y1="60921" x2="92359" y2="60921"/>
                        <a14:foregroundMark x1="76080" y1="79346" x2="76080" y2="79346"/>
                        <a14:foregroundMark x1="74585" y1="81724" x2="74585" y2="81724"/>
                        <a14:foregroundMark x1="70432" y1="83358" x2="70432" y2="83358"/>
                        <a14:foregroundMark x1="61213" y1="82021" x2="61213" y2="82021"/>
                        <a14:foregroundMark x1="59136" y1="78158" x2="59136" y2="78158"/>
                        <a14:foregroundMark x1="63787" y1="87667" x2="63787" y2="87667"/>
                        <a14:foregroundMark x1="79236" y1="78752" x2="79236" y2="78752"/>
                        <a14:foregroundMark x1="73671" y1="80832" x2="73671" y2="80832"/>
                        <a14:foregroundMark x1="47508" y1="65825" x2="47508" y2="65825"/>
                        <a14:foregroundMark x1="50249" y1="73254" x2="50249" y2="73254"/>
                        <a14:foregroundMark x1="40615" y1="81724" x2="40615" y2="81724"/>
                        <a14:foregroundMark x1="36213" y1="87964" x2="36213" y2="87964"/>
                        <a14:foregroundMark x1="41279" y1="87519" x2="41279" y2="87519"/>
                        <a14:foregroundMark x1="17442" y1="67013" x2="17442" y2="67013"/>
                        <a14:foregroundMark x1="20432" y1="57801" x2="20432" y2="57801"/>
                        <a14:foregroundMark x1="15947" y1="52897" x2="15947" y2="52897"/>
                        <a14:foregroundMark x1="10133" y1="77712" x2="10133" y2="77712"/>
                        <a14:foregroundMark x1="5150" y1="24368" x2="5150" y2="24368"/>
                        <a14:foregroundMark x1="38040" y1="91530" x2="38040" y2="91530"/>
                        <a14:foregroundMark x1="13372" y1="79049" x2="13372" y2="79049"/>
                        <a14:foregroundMark x1="53488" y1="5349" x2="53488" y2="5349"/>
                        <a14:foregroundMark x1="16279" y1="54532" x2="16279" y2="54532"/>
                      </a14:backgroundRemoval>
                    </a14:imgEffect>
                  </a14:imgLayer>
                </a14:imgProps>
              </a:ext>
            </a:extLst>
          </a:blip>
          <a:srcRect l="18050" r="61080" b="48572"/>
          <a:stretch/>
        </p:blipFill>
        <p:spPr>
          <a:xfrm>
            <a:off x="2173553" y="3452264"/>
            <a:ext cx="2357211" cy="324688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6" b="98960" l="2243" r="98505">
                        <a14:foregroundMark x1="5814" y1="15453" x2="5814" y2="15453"/>
                        <a14:foregroundMark x1="10797" y1="16493" x2="10797" y2="16493"/>
                        <a14:foregroundMark x1="25332" y1="7578" x2="25332" y2="7578"/>
                        <a14:foregroundMark x1="71512" y1="10550" x2="71512" y2="10550"/>
                        <a14:foregroundMark x1="24668" y1="38484" x2="24668" y2="38484"/>
                        <a14:foregroundMark x1="92774" y1="29569" x2="92774" y2="29569"/>
                        <a14:foregroundMark x1="92359" y1="60921" x2="92359" y2="60921"/>
                        <a14:foregroundMark x1="76080" y1="79346" x2="76080" y2="79346"/>
                        <a14:foregroundMark x1="74585" y1="81724" x2="74585" y2="81724"/>
                        <a14:foregroundMark x1="70432" y1="83358" x2="70432" y2="83358"/>
                        <a14:foregroundMark x1="61213" y1="82021" x2="61213" y2="82021"/>
                        <a14:foregroundMark x1="59136" y1="78158" x2="59136" y2="78158"/>
                        <a14:foregroundMark x1="63787" y1="87667" x2="63787" y2="87667"/>
                        <a14:foregroundMark x1="79236" y1="78752" x2="79236" y2="78752"/>
                        <a14:foregroundMark x1="73671" y1="80832" x2="73671" y2="80832"/>
                        <a14:foregroundMark x1="47508" y1="65825" x2="47508" y2="65825"/>
                        <a14:foregroundMark x1="50249" y1="73254" x2="50249" y2="73254"/>
                        <a14:foregroundMark x1="40615" y1="81724" x2="40615" y2="81724"/>
                        <a14:foregroundMark x1="36213" y1="87964" x2="36213" y2="87964"/>
                        <a14:foregroundMark x1="41279" y1="87519" x2="41279" y2="87519"/>
                        <a14:foregroundMark x1="17442" y1="67013" x2="17442" y2="67013"/>
                        <a14:foregroundMark x1="20432" y1="57801" x2="20432" y2="57801"/>
                        <a14:foregroundMark x1="15947" y1="52897" x2="15947" y2="52897"/>
                        <a14:foregroundMark x1="10133" y1="77712" x2="10133" y2="77712"/>
                        <a14:foregroundMark x1="5150" y1="24368" x2="5150" y2="24368"/>
                        <a14:foregroundMark x1="38040" y1="91530" x2="38040" y2="91530"/>
                        <a14:foregroundMark x1="13372" y1="79049" x2="13372" y2="79049"/>
                        <a14:foregroundMark x1="53488" y1="5349" x2="53488" y2="5349"/>
                        <a14:foregroundMark x1="16279" y1="54532" x2="16279" y2="54532"/>
                      </a14:backgroundRemoval>
                    </a14:imgEffect>
                  </a14:imgLayer>
                </a14:imgProps>
              </a:ext>
            </a:extLst>
          </a:blip>
          <a:srcRect l="64452" r="15476" b="48572"/>
          <a:stretch/>
        </p:blipFill>
        <p:spPr>
          <a:xfrm>
            <a:off x="6921138" y="3337500"/>
            <a:ext cx="2366553" cy="338922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6" b="98960" l="2243" r="98505">
                        <a14:foregroundMark x1="5814" y1="15453" x2="5814" y2="15453"/>
                        <a14:foregroundMark x1="10797" y1="16493" x2="10797" y2="16493"/>
                        <a14:foregroundMark x1="25332" y1="7578" x2="25332" y2="7578"/>
                        <a14:foregroundMark x1="71512" y1="10550" x2="71512" y2="10550"/>
                        <a14:foregroundMark x1="24668" y1="38484" x2="24668" y2="38484"/>
                        <a14:foregroundMark x1="92774" y1="29569" x2="92774" y2="29569"/>
                        <a14:foregroundMark x1="92359" y1="60921" x2="92359" y2="60921"/>
                        <a14:foregroundMark x1="76080" y1="79346" x2="76080" y2="79346"/>
                        <a14:foregroundMark x1="74585" y1="81724" x2="74585" y2="81724"/>
                        <a14:foregroundMark x1="70432" y1="83358" x2="70432" y2="83358"/>
                        <a14:foregroundMark x1="61213" y1="82021" x2="61213" y2="82021"/>
                        <a14:foregroundMark x1="59136" y1="78158" x2="59136" y2="78158"/>
                        <a14:foregroundMark x1="63787" y1="87667" x2="63787" y2="87667"/>
                        <a14:foregroundMark x1="79236" y1="78752" x2="79236" y2="78752"/>
                        <a14:foregroundMark x1="73671" y1="80832" x2="73671" y2="80832"/>
                        <a14:foregroundMark x1="47508" y1="65825" x2="47508" y2="65825"/>
                        <a14:foregroundMark x1="50249" y1="73254" x2="50249" y2="73254"/>
                        <a14:foregroundMark x1="40615" y1="81724" x2="40615" y2="81724"/>
                        <a14:foregroundMark x1="36213" y1="87964" x2="36213" y2="87964"/>
                        <a14:foregroundMark x1="41279" y1="87519" x2="41279" y2="87519"/>
                        <a14:foregroundMark x1="17442" y1="67013" x2="17442" y2="67013"/>
                        <a14:foregroundMark x1="20432" y1="57801" x2="20432" y2="57801"/>
                        <a14:foregroundMark x1="15947" y1="52897" x2="15947" y2="52897"/>
                        <a14:foregroundMark x1="10133" y1="77712" x2="10133" y2="77712"/>
                        <a14:foregroundMark x1="5150" y1="24368" x2="5150" y2="24368"/>
                        <a14:foregroundMark x1="38040" y1="91530" x2="38040" y2="91530"/>
                        <a14:foregroundMark x1="13372" y1="79049" x2="13372" y2="79049"/>
                        <a14:foregroundMark x1="53488" y1="5349" x2="53488" y2="5349"/>
                        <a14:foregroundMark x1="16279" y1="54532" x2="16279" y2="54532"/>
                      </a14:backgroundRemoval>
                    </a14:imgEffect>
                  </a14:imgLayer>
                </a14:imgProps>
              </a:ext>
            </a:extLst>
          </a:blip>
          <a:srcRect l="40572" r="36239" b="48572"/>
          <a:stretch/>
        </p:blipFill>
        <p:spPr>
          <a:xfrm>
            <a:off x="4497601" y="3452265"/>
            <a:ext cx="2619120" cy="32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0000"/>
                <a:lumOff val="40000"/>
              </a:schemeClr>
            </a:gs>
            <a:gs pos="30000">
              <a:schemeClr val="accent1">
                <a:lumMod val="20000"/>
                <a:lumOff val="80000"/>
              </a:schemeClr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214846" y="2430472"/>
            <a:ext cx="9771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rgbClr val="9A3C3B"/>
                </a:solidFill>
              </a:rPr>
              <a:t>Szerinted hogyan lehet </a:t>
            </a:r>
          </a:p>
          <a:p>
            <a:pPr algn="ctr"/>
            <a:r>
              <a:rPr lang="hu-HU" sz="4800" dirty="0" smtClean="0">
                <a:solidFill>
                  <a:srgbClr val="9A3C3B"/>
                </a:solidFill>
              </a:rPr>
              <a:t>Isten akarata szerint elvégezni </a:t>
            </a:r>
          </a:p>
          <a:p>
            <a:pPr algn="ctr"/>
            <a:r>
              <a:rPr lang="hu-HU" sz="4800" dirty="0" smtClean="0">
                <a:solidFill>
                  <a:srgbClr val="9A3C3B"/>
                </a:solidFill>
              </a:rPr>
              <a:t>a ránk bízott feladatot?</a:t>
            </a:r>
            <a:endParaRPr lang="hu-HU" sz="4800" dirty="0">
              <a:solidFill>
                <a:srgbClr val="9A3C3B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6549" cy="174958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416050" y="133408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0" name="Téglalap 9"/>
          <p:cNvSpPr/>
          <p:nvPr/>
        </p:nvSpPr>
        <p:spPr>
          <a:xfrm>
            <a:off x="6023117" y="3453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1" name="Téglalap 10"/>
          <p:cNvSpPr/>
          <p:nvPr/>
        </p:nvSpPr>
        <p:spPr>
          <a:xfrm>
            <a:off x="8638679" y="67648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2" name="Téglalap 11"/>
          <p:cNvSpPr/>
          <p:nvPr/>
        </p:nvSpPr>
        <p:spPr>
          <a:xfrm>
            <a:off x="10458154" y="31641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3" name="Téglalap 12"/>
          <p:cNvSpPr/>
          <p:nvPr/>
        </p:nvSpPr>
        <p:spPr>
          <a:xfrm>
            <a:off x="876352" y="519086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4" name="Téglalap 13"/>
          <p:cNvSpPr/>
          <p:nvPr/>
        </p:nvSpPr>
        <p:spPr>
          <a:xfrm>
            <a:off x="2438700" y="31126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5" name="Téglalap 14"/>
          <p:cNvSpPr/>
          <p:nvPr/>
        </p:nvSpPr>
        <p:spPr>
          <a:xfrm>
            <a:off x="688277" y="286115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6" name="Téglalap 15"/>
          <p:cNvSpPr/>
          <p:nvPr/>
        </p:nvSpPr>
        <p:spPr>
          <a:xfrm>
            <a:off x="3557752" y="534326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7" name="Téglalap 16"/>
          <p:cNvSpPr/>
          <p:nvPr/>
        </p:nvSpPr>
        <p:spPr>
          <a:xfrm>
            <a:off x="6127620" y="602700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8" name="Téglalap 17"/>
          <p:cNvSpPr/>
          <p:nvPr/>
        </p:nvSpPr>
        <p:spPr>
          <a:xfrm>
            <a:off x="8110970" y="492720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19" name="Téglalap 18"/>
          <p:cNvSpPr/>
          <p:nvPr/>
        </p:nvSpPr>
        <p:spPr>
          <a:xfrm>
            <a:off x="10680838" y="55774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  <p:sp>
        <p:nvSpPr>
          <p:cNvPr id="20" name="Téglalap 19"/>
          <p:cNvSpPr/>
          <p:nvPr/>
        </p:nvSpPr>
        <p:spPr>
          <a:xfrm>
            <a:off x="10985863" y="293287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dirty="0">
                <a:solidFill>
                  <a:srgbClr val="9A3C3B"/>
                </a:solidFill>
              </a:rPr>
              <a:t>?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13762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0000"/>
                <a:lumOff val="40000"/>
              </a:schemeClr>
            </a:gs>
            <a:gs pos="30000">
              <a:schemeClr val="accent1">
                <a:lumMod val="20000"/>
                <a:lumOff val="80000"/>
              </a:schemeClr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11148" y="2740254"/>
            <a:ext cx="8249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9A3C3B"/>
                </a:solidFill>
              </a:rPr>
              <a:t>Saul </a:t>
            </a:r>
            <a:r>
              <a:rPr lang="hu-HU" sz="2400" dirty="0" smtClean="0">
                <a:solidFill>
                  <a:srgbClr val="9A3C3B"/>
                </a:solidFill>
              </a:rPr>
              <a:t>király történetén keresztül, </a:t>
            </a:r>
            <a:r>
              <a:rPr lang="hu-HU" sz="2400" dirty="0">
                <a:solidFill>
                  <a:srgbClr val="9A3C3B"/>
                </a:solidFill>
              </a:rPr>
              <a:t>Isten arra figyelmeztet minket, hogy a kiválasztottság nem </a:t>
            </a:r>
            <a:r>
              <a:rPr lang="hu-HU" sz="2400" dirty="0" smtClean="0">
                <a:solidFill>
                  <a:srgbClr val="9A3C3B"/>
                </a:solidFill>
              </a:rPr>
              <a:t>elég. </a:t>
            </a:r>
          </a:p>
          <a:p>
            <a:r>
              <a:rPr lang="hu-HU" sz="2400" dirty="0" smtClean="0">
                <a:solidFill>
                  <a:srgbClr val="9A3C3B"/>
                </a:solidFill>
              </a:rPr>
              <a:t>Hűségesnek </a:t>
            </a:r>
            <a:r>
              <a:rPr lang="hu-HU" sz="2400" dirty="0">
                <a:solidFill>
                  <a:srgbClr val="9A3C3B"/>
                </a:solidFill>
              </a:rPr>
              <a:t>kell </a:t>
            </a:r>
            <a:r>
              <a:rPr lang="hu-HU" sz="2400" dirty="0" smtClean="0">
                <a:solidFill>
                  <a:srgbClr val="9A3C3B"/>
                </a:solidFill>
              </a:rPr>
              <a:t>maradnunk Istenhez!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4075" cy="172429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9" b="98132" l="12727" r="96768"/>
                    </a14:imgEffect>
                  </a14:imgLayer>
                </a14:imgProps>
              </a:ext>
            </a:extLst>
          </a:blip>
          <a:srcRect l="13324" t="3015" r="2812" b="1081"/>
          <a:stretch/>
        </p:blipFill>
        <p:spPr>
          <a:xfrm>
            <a:off x="8541190" y="78377"/>
            <a:ext cx="1490002" cy="266187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6" b="98960" l="2243" r="98505">
                        <a14:foregroundMark x1="5814" y1="15453" x2="5814" y2="15453"/>
                        <a14:foregroundMark x1="10797" y1="16493" x2="10797" y2="16493"/>
                        <a14:foregroundMark x1="25332" y1="7578" x2="25332" y2="7578"/>
                        <a14:foregroundMark x1="71512" y1="10550" x2="71512" y2="10550"/>
                        <a14:foregroundMark x1="24668" y1="38484" x2="24668" y2="38484"/>
                        <a14:foregroundMark x1="92774" y1="29569" x2="92774" y2="29569"/>
                        <a14:foregroundMark x1="92359" y1="60921" x2="92359" y2="60921"/>
                        <a14:foregroundMark x1="76080" y1="79346" x2="76080" y2="79346"/>
                        <a14:foregroundMark x1="74585" y1="81724" x2="74585" y2="81724"/>
                        <a14:foregroundMark x1="70432" y1="83358" x2="70432" y2="83358"/>
                        <a14:foregroundMark x1="61213" y1="82021" x2="61213" y2="82021"/>
                        <a14:foregroundMark x1="59136" y1="78158" x2="59136" y2="78158"/>
                        <a14:foregroundMark x1="63787" y1="87667" x2="63787" y2="87667"/>
                        <a14:foregroundMark x1="79236" y1="78752" x2="79236" y2="78752"/>
                        <a14:foregroundMark x1="73671" y1="80832" x2="73671" y2="80832"/>
                        <a14:foregroundMark x1="47508" y1="65825" x2="47508" y2="65825"/>
                        <a14:foregroundMark x1="50249" y1="73254" x2="50249" y2="73254"/>
                        <a14:foregroundMark x1="40615" y1="81724" x2="40615" y2="81724"/>
                        <a14:foregroundMark x1="36213" y1="87964" x2="36213" y2="87964"/>
                        <a14:foregroundMark x1="41279" y1="87519" x2="41279" y2="87519"/>
                        <a14:foregroundMark x1="17442" y1="67013" x2="17442" y2="67013"/>
                        <a14:foregroundMark x1="20432" y1="57801" x2="20432" y2="57801"/>
                        <a14:foregroundMark x1="15947" y1="52897" x2="15947" y2="52897"/>
                        <a14:foregroundMark x1="10133" y1="77712" x2="10133" y2="77712"/>
                        <a14:foregroundMark x1="5150" y1="24368" x2="5150" y2="24368"/>
                        <a14:foregroundMark x1="38040" y1="91530" x2="38040" y2="91530"/>
                        <a14:foregroundMark x1="13372" y1="79049" x2="13372" y2="79049"/>
                        <a14:foregroundMark x1="53488" y1="5349" x2="53488" y2="5349"/>
                        <a14:foregroundMark x1="16279" y1="54532" x2="16279" y2="54532"/>
                      </a14:backgroundRemoval>
                    </a14:imgEffect>
                  </a14:imgLayer>
                </a14:imgProps>
              </a:ext>
            </a:extLst>
          </a:blip>
          <a:srcRect l="40572" r="36239" b="48572"/>
          <a:stretch/>
        </p:blipFill>
        <p:spPr>
          <a:xfrm>
            <a:off x="10015388" y="2998279"/>
            <a:ext cx="2158955" cy="2676423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271019" y="731519"/>
            <a:ext cx="6270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A3C3B"/>
                </a:solidFill>
              </a:rPr>
              <a:t>Akár királyok vagyunk, akár felnőttek vagy gyerekek, mindannyian munkát végzünk.</a:t>
            </a:r>
            <a:endParaRPr lang="hu-HU" sz="2400" dirty="0">
              <a:solidFill>
                <a:srgbClr val="9A3C3B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575659" y="4978204"/>
            <a:ext cx="512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9A3C3B"/>
                </a:solidFill>
              </a:rPr>
              <a:t>Járjunk az Isten útján!</a:t>
            </a:r>
          </a:p>
          <a:p>
            <a:r>
              <a:rPr lang="hu-HU" sz="2400" dirty="0" smtClean="0">
                <a:solidFill>
                  <a:srgbClr val="9A3C3B"/>
                </a:solidFill>
              </a:rPr>
              <a:t>Éljünk az Ő tanításai szerint! </a:t>
            </a:r>
          </a:p>
          <a:p>
            <a:r>
              <a:rPr lang="hu-HU" sz="2400" dirty="0" smtClean="0">
                <a:solidFill>
                  <a:srgbClr val="9A3C3B"/>
                </a:solidFill>
              </a:rPr>
              <a:t>Végezzük feladatainkat örömmel!</a:t>
            </a:r>
            <a:endParaRPr lang="hu-HU" sz="2400" dirty="0">
              <a:solidFill>
                <a:srgbClr val="9A3C3B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252" y="3422296"/>
            <a:ext cx="3801291" cy="31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0000"/>
                <a:lumOff val="40000"/>
              </a:schemeClr>
            </a:gs>
            <a:gs pos="30000">
              <a:schemeClr val="accent1">
                <a:lumMod val="20000"/>
                <a:lumOff val="80000"/>
              </a:schemeClr>
            </a:gs>
            <a:gs pos="73000">
              <a:srgbClr val="F7E4A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29" y="108857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Lekerekített téglalap 5"/>
          <p:cNvSpPr/>
          <p:nvPr/>
        </p:nvSpPr>
        <p:spPr>
          <a:xfrm>
            <a:off x="2278743" y="365547"/>
            <a:ext cx="6886729" cy="109171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kérjük Istent, hogy segítsen az Ő útján járnunk!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/>
          <a:srcRect r="30042" b="40128"/>
          <a:stretch/>
        </p:blipFill>
        <p:spPr>
          <a:xfrm>
            <a:off x="2278743" y="1741714"/>
            <a:ext cx="6879770" cy="49055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sten élő Lelke, jöjj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59" y="3606364"/>
            <a:ext cx="1183214" cy="118321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/>
          <a:srcRect l="68249"/>
          <a:stretch/>
        </p:blipFill>
        <p:spPr>
          <a:xfrm>
            <a:off x="9416771" y="365547"/>
            <a:ext cx="2393896" cy="6281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65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0000"/>
                <a:lumOff val="40000"/>
              </a:schemeClr>
            </a:gs>
            <a:gs pos="30000">
              <a:schemeClr val="accent1">
                <a:lumMod val="20000"/>
                <a:lumOff val="80000"/>
              </a:schemeClr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34901" y="2278207"/>
            <a:ext cx="5624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„Mert megáldja Istened, az Úr minden termésedet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kezed minden munkáját,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örvendezz hát!”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Mózes ötödik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könyve 16,15)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8356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0375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0514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tx2">
                <a:lumMod val="20000"/>
                <a:lumOff val="80000"/>
              </a:schemeClr>
            </a:gs>
            <a:gs pos="64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93" y="196515"/>
            <a:ext cx="1780793" cy="17768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Szövegdoboz 20"/>
          <p:cNvSpPr txBox="1"/>
          <p:nvPr/>
        </p:nvSpPr>
        <p:spPr>
          <a:xfrm>
            <a:off x="4281714" y="754991"/>
            <a:ext cx="473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>
                <a:solidFill>
                  <a:srgbClr val="7F065E"/>
                </a:solidFill>
                <a:latin typeface="Comic Sans MS" panose="030F0702030302020204" pitchFamily="66" charset="0"/>
              </a:rPr>
              <a:t>JÁTSSZUNK!</a:t>
            </a:r>
            <a:endParaRPr lang="hu-HU" sz="5400" dirty="0">
              <a:solidFill>
                <a:srgbClr val="7F065E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Szabadkézi sokszög 25"/>
          <p:cNvSpPr/>
          <p:nvPr/>
        </p:nvSpPr>
        <p:spPr>
          <a:xfrm>
            <a:off x="11146980" y="0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Szabadkézi sokszög 26"/>
          <p:cNvSpPr/>
          <p:nvPr/>
        </p:nvSpPr>
        <p:spPr>
          <a:xfrm>
            <a:off x="11146971" y="6076703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Szabadkézi sokszög 27"/>
          <p:cNvSpPr/>
          <p:nvPr/>
        </p:nvSpPr>
        <p:spPr>
          <a:xfrm>
            <a:off x="11146980" y="982766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Szabadkézi sokszög 28"/>
          <p:cNvSpPr/>
          <p:nvPr/>
        </p:nvSpPr>
        <p:spPr>
          <a:xfrm>
            <a:off x="11146971" y="1965532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Szabadkézi sokszög 29"/>
          <p:cNvSpPr/>
          <p:nvPr/>
        </p:nvSpPr>
        <p:spPr>
          <a:xfrm>
            <a:off x="11146971" y="2986977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Szabadkézi sokszög 30"/>
          <p:cNvSpPr/>
          <p:nvPr/>
        </p:nvSpPr>
        <p:spPr>
          <a:xfrm>
            <a:off x="11146971" y="4018972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Szabadkézi sokszög 31"/>
          <p:cNvSpPr/>
          <p:nvPr/>
        </p:nvSpPr>
        <p:spPr>
          <a:xfrm>
            <a:off x="11146971" y="5044708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Szabadkézi sokszög 32"/>
          <p:cNvSpPr/>
          <p:nvPr/>
        </p:nvSpPr>
        <p:spPr>
          <a:xfrm>
            <a:off x="-5" y="-26306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Szabadkézi sokszög 33"/>
          <p:cNvSpPr/>
          <p:nvPr/>
        </p:nvSpPr>
        <p:spPr>
          <a:xfrm>
            <a:off x="-5" y="982765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5" name="Szabadkézi sokszög 34"/>
          <p:cNvSpPr/>
          <p:nvPr/>
        </p:nvSpPr>
        <p:spPr>
          <a:xfrm>
            <a:off x="-5" y="1965531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Szabadkézi sokszög 35"/>
          <p:cNvSpPr/>
          <p:nvPr/>
        </p:nvSpPr>
        <p:spPr>
          <a:xfrm>
            <a:off x="0" y="2986976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7" name="Szabadkézi sokszög 36"/>
          <p:cNvSpPr/>
          <p:nvPr/>
        </p:nvSpPr>
        <p:spPr>
          <a:xfrm>
            <a:off x="0" y="4018972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Szabadkézi sokszög 37"/>
          <p:cNvSpPr/>
          <p:nvPr/>
        </p:nvSpPr>
        <p:spPr>
          <a:xfrm>
            <a:off x="0" y="5044708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9" name="Szabadkézi sokszög 38"/>
          <p:cNvSpPr/>
          <p:nvPr/>
        </p:nvSpPr>
        <p:spPr>
          <a:xfrm>
            <a:off x="0" y="6076703"/>
            <a:ext cx="1045020" cy="781297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2601676" y="2351067"/>
            <a:ext cx="6988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Járj úgy, mint egy: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anácstalan gyerek, akit királynak választanak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 erős, bátor király, aki csatába megy lován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 gondolkodó király, aki nehéz döntés előtt áll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csatát nyert, hazaérkező király</a:t>
            </a:r>
            <a:endParaRPr lang="hu-HU" sz="2400" dirty="0">
              <a:solidFill>
                <a:srgbClr val="7F0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zövegdoboz 41"/>
          <p:cNvSpPr txBox="1"/>
          <p:nvPr/>
        </p:nvSpPr>
        <p:spPr>
          <a:xfrm>
            <a:off x="2601676" y="4507043"/>
            <a:ext cx="6740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Ülj úgy, mint: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 trónon ülő bölcs, igazságos király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400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eggeliző király, aki késsel-villával eszik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400" dirty="0" smtClean="0">
                <a:solidFill>
                  <a:srgbClr val="7F0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eveleit olvasó király</a:t>
            </a:r>
            <a:endParaRPr lang="hu-HU" sz="2400" dirty="0">
              <a:solidFill>
                <a:srgbClr val="7F0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tx2">
                <a:lumMod val="20000"/>
                <a:lumOff val="80000"/>
              </a:schemeClr>
            </a:gs>
            <a:gs pos="64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/>
          <p:cNvSpPr/>
          <p:nvPr/>
        </p:nvSpPr>
        <p:spPr>
          <a:xfrm>
            <a:off x="1720805" y="1488530"/>
            <a:ext cx="8563429" cy="4103098"/>
          </a:xfrm>
          <a:custGeom>
            <a:avLst/>
            <a:gdLst>
              <a:gd name="connsiteX0" fmla="*/ 7068458 w 8447315"/>
              <a:gd name="connsiteY0" fmla="*/ 0 h 4354286"/>
              <a:gd name="connsiteX1" fmla="*/ 8447315 w 8447315"/>
              <a:gd name="connsiteY1" fmla="*/ 1727200 h 4354286"/>
              <a:gd name="connsiteX2" fmla="*/ 8447315 w 8447315"/>
              <a:gd name="connsiteY2" fmla="*/ 4354286 h 4354286"/>
              <a:gd name="connsiteX3" fmla="*/ 1 w 8447315"/>
              <a:gd name="connsiteY3" fmla="*/ 4354286 h 4354286"/>
              <a:gd name="connsiteX4" fmla="*/ 1 w 8447315"/>
              <a:gd name="connsiteY4" fmla="*/ 1734457 h 4354286"/>
              <a:gd name="connsiteX5" fmla="*/ 0 w 8447315"/>
              <a:gd name="connsiteY5" fmla="*/ 1734457 h 4354286"/>
              <a:gd name="connsiteX6" fmla="*/ 1 w 8447315"/>
              <a:gd name="connsiteY6" fmla="*/ 1734456 h 4354286"/>
              <a:gd name="connsiteX7" fmla="*/ 1 w 8447315"/>
              <a:gd name="connsiteY7" fmla="*/ 1727200 h 4354286"/>
              <a:gd name="connsiteX8" fmla="*/ 6086 w 8447315"/>
              <a:gd name="connsiteY8" fmla="*/ 1727200 h 4354286"/>
              <a:gd name="connsiteX9" fmla="*/ 1357086 w 8447315"/>
              <a:gd name="connsiteY9" fmla="*/ 116114 h 4354286"/>
              <a:gd name="connsiteX10" fmla="*/ 2708086 w 8447315"/>
              <a:gd name="connsiteY10" fmla="*/ 1727200 h 4354286"/>
              <a:gd name="connsiteX11" fmla="*/ 2751834 w 8447315"/>
              <a:gd name="connsiteY11" fmla="*/ 1727200 h 4354286"/>
              <a:gd name="connsiteX12" fmla="*/ 4201886 w 8447315"/>
              <a:gd name="connsiteY12" fmla="*/ 50799 h 4354286"/>
              <a:gd name="connsiteX13" fmla="*/ 5651937 w 8447315"/>
              <a:gd name="connsiteY13" fmla="*/ 1727200 h 4354286"/>
              <a:gd name="connsiteX14" fmla="*/ 5689601 w 8447315"/>
              <a:gd name="connsiteY14" fmla="*/ 1727200 h 435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7315" h="4354286">
                <a:moveTo>
                  <a:pt x="7068458" y="0"/>
                </a:moveTo>
                <a:lnTo>
                  <a:pt x="8447315" y="1727200"/>
                </a:lnTo>
                <a:lnTo>
                  <a:pt x="8447315" y="4354286"/>
                </a:lnTo>
                <a:lnTo>
                  <a:pt x="1" y="4354286"/>
                </a:lnTo>
                <a:lnTo>
                  <a:pt x="1" y="1734457"/>
                </a:lnTo>
                <a:lnTo>
                  <a:pt x="0" y="1734457"/>
                </a:lnTo>
                <a:lnTo>
                  <a:pt x="1" y="1734456"/>
                </a:lnTo>
                <a:lnTo>
                  <a:pt x="1" y="1727200"/>
                </a:lnTo>
                <a:lnTo>
                  <a:pt x="6086" y="1727200"/>
                </a:lnTo>
                <a:lnTo>
                  <a:pt x="1357086" y="116114"/>
                </a:lnTo>
                <a:lnTo>
                  <a:pt x="2708086" y="1727200"/>
                </a:lnTo>
                <a:lnTo>
                  <a:pt x="2751834" y="1727200"/>
                </a:lnTo>
                <a:lnTo>
                  <a:pt x="4201886" y="50799"/>
                </a:lnTo>
                <a:lnTo>
                  <a:pt x="5651937" y="1727200"/>
                </a:lnTo>
                <a:lnTo>
                  <a:pt x="5689601" y="1727200"/>
                </a:lnTo>
                <a:close/>
              </a:path>
            </a:pathLst>
          </a:custGeom>
          <a:gradFill flip="none" rotWithShape="1">
            <a:gsLst>
              <a:gs pos="22000">
                <a:schemeClr val="accent4">
                  <a:lumMod val="75000"/>
                </a:schemeClr>
              </a:gs>
              <a:gs pos="64000">
                <a:srgbClr val="FEEB38"/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1371" cy="187980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720805" y="3540079"/>
            <a:ext cx="8519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A mai történet Saulról szól, az első </a:t>
            </a: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királyról. És </a:t>
            </a: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arról, hogyan végezte a királysággal járó feladatait</a:t>
            </a: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182880" y="139792"/>
            <a:ext cx="1678296" cy="17935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684" y="459151"/>
            <a:ext cx="6093987" cy="4456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zövegdoboz 2"/>
          <p:cNvSpPr txBox="1"/>
          <p:nvPr/>
        </p:nvSpPr>
        <p:spPr>
          <a:xfrm>
            <a:off x="5493656" y="5183996"/>
            <a:ext cx="6698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Hogy mi volt a próféta válasza és mi történt ezután, nézd meg a filmben!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31673" y="3479503"/>
            <a:ext cx="4114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Sámuel 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prófétaságának idején történt, hogy Izráel népe királyt akart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Zúgolódni 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kezdtek 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és kérésükkel Sámuelhez fordultak. </a:t>
            </a:r>
          </a:p>
        </p:txBody>
      </p:sp>
      <p:sp>
        <p:nvSpPr>
          <p:cNvPr id="9" name="Jobbra nyíl 8"/>
          <p:cNvSpPr/>
          <p:nvPr/>
        </p:nvSpPr>
        <p:spPr>
          <a:xfrm>
            <a:off x="631673" y="2146805"/>
            <a:ext cx="4757057" cy="1219200"/>
          </a:xfrm>
          <a:prstGeom prst="rightArrow">
            <a:avLst/>
          </a:prstGeom>
          <a:gradFill flip="none" rotWithShape="1">
            <a:gsLst>
              <a:gs pos="19000">
                <a:srgbClr val="FFC000"/>
              </a:gs>
              <a:gs pos="33000">
                <a:srgbClr val="F9E7A6"/>
              </a:gs>
              <a:gs pos="100000">
                <a:srgbClr val="FFC000"/>
              </a:gs>
            </a:gsLst>
            <a:lin ang="5400000" scaled="0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Kattints a képre és indul a film!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491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9200" l="3333" r="97889"/>
                    </a14:imgEffect>
                  </a14:imgLayer>
                </a14:imgProps>
              </a:ext>
            </a:extLst>
          </a:blip>
          <a:srcRect l="4130" t="3183" r="1830" b="1040"/>
          <a:stretch/>
        </p:blipFill>
        <p:spPr>
          <a:xfrm flipH="1">
            <a:off x="6297578" y="1"/>
            <a:ext cx="5894422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952541" cy="193039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21744" y="853182"/>
            <a:ext cx="7354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Ahogy a filmből is kiderült, nem könnyű a királysággal járó hatalommal élni.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76270" y="2623124"/>
            <a:ext cx="579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Saulnak, Izráel első királyának, nem sikerült ezt a feladatot jól és örömmel végeznie.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76270" y="4885508"/>
            <a:ext cx="4706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Istennek új királyt kellett Izráel élére választania.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6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9" b="98132" l="12727" r="96768"/>
                    </a14:imgEffect>
                  </a14:imgLayer>
                </a14:imgProps>
              </a:ext>
            </a:extLst>
          </a:blip>
          <a:srcRect l="13324" t="3015" r="2812" b="1081"/>
          <a:stretch/>
        </p:blipFill>
        <p:spPr>
          <a:xfrm flipH="1">
            <a:off x="508000" y="293435"/>
            <a:ext cx="3643086" cy="656456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963885" y="1291772"/>
            <a:ext cx="269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</a:rPr>
              <a:t>PEDIG:</a:t>
            </a:r>
            <a:endParaRPr lang="hu-H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963885" y="2293257"/>
            <a:ext cx="5704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Isten választottja volt.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Jó megjelenésű, talpraesett fiatalember volt.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Fényes győzelmeket aratott ellenségeik felett.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Nőtt a népszerűsége.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96" b="96537" l="7321" r="99533">
                        <a14:backgroundMark x1="25078" y1="49495" x2="25078" y2="49495"/>
                        <a14:backgroundMark x1="23520" y1="41703" x2="23520" y2="41703"/>
                        <a14:backgroundMark x1="19159" y1="20346" x2="19159" y2="20346"/>
                        <a14:backgroundMark x1="37850" y1="14863" x2="37850" y2="14863"/>
                        <a14:backgroundMark x1="29128" y1="12843" x2="29128" y2="12843"/>
                        <a14:backgroundMark x1="35358" y1="24098" x2="35358" y2="24098"/>
                        <a14:backgroundMark x1="35670" y1="28139" x2="35670" y2="28139"/>
                        <a14:backgroundMark x1="27259" y1="33045" x2="27259" y2="33045"/>
                        <a14:backgroundMark x1="34112" y1="37662" x2="34112" y2="37662"/>
                        <a14:backgroundMark x1="90654" y1="46609" x2="90654" y2="46609"/>
                        <a14:backgroundMark x1="64174" y1="26118" x2="64174" y2="26118"/>
                        <a14:backgroundMark x1="60125" y1="19192" x2="60125" y2="19192"/>
                        <a14:backgroundMark x1="60748" y1="21789" x2="60748" y2="21789"/>
                        <a14:backgroundMark x1="63551" y1="39683" x2="63551" y2="39683"/>
                        <a14:backgroundMark x1="66355" y1="46898" x2="66355" y2="46898"/>
                        <a14:backgroundMark x1="29439" y1="28427" x2="29439" y2="28427"/>
                        <a14:backgroundMark x1="35047" y1="32468" x2="35047" y2="32468"/>
                        <a14:backgroundMark x1="21340" y1="36508" x2="21340" y2="36508"/>
                        <a14:backgroundMark x1="43458" y1="46032" x2="43458" y2="46032"/>
                        <a14:backgroundMark x1="11371" y1="54545" x2="11371" y2="54545"/>
                        <a14:backgroundMark x1="12305" y1="56566" x2="12305" y2="56566"/>
                        <a14:backgroundMark x1="27570" y1="50361" x2="27570" y2="50361"/>
                        <a14:backgroundMark x1="21028" y1="54257" x2="21028" y2="54257"/>
                      </a14:backgroundRemoval>
                    </a14:imgEffect>
                  </a14:imgLayer>
                </a14:imgProps>
              </a:ext>
            </a:extLst>
          </a:blip>
          <a:srcRect l="5723" t="3468" r="1829" b="2539"/>
          <a:stretch/>
        </p:blipFill>
        <p:spPr>
          <a:xfrm>
            <a:off x="6140994" y="3429000"/>
            <a:ext cx="3176743" cy="348639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0" b="96133" l="8959" r="97337">
                        <a14:foregroundMark x1="89588" y1="83333" x2="89588" y2="83333"/>
                        <a14:foregroundMark x1="88136" y1="85467" x2="88136" y2="85467"/>
                      </a14:backgroundRemoval>
                    </a14:imgEffect>
                  </a14:imgLayer>
                </a14:imgProps>
              </a:ext>
            </a:extLst>
          </a:blip>
          <a:srcRect l="10383" t="3752" r="4246" b="4557"/>
          <a:stretch/>
        </p:blipFill>
        <p:spPr>
          <a:xfrm flipH="1">
            <a:off x="8577419" y="1"/>
            <a:ext cx="3317879" cy="685799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82171" y="732997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</a:rPr>
              <a:t>SAJNOS:</a:t>
            </a:r>
            <a:endParaRPr lang="hu-H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82171" y="1440883"/>
            <a:ext cx="78952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 népszerűségével együtt nőtt az önbizalma is.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Isten szava helyett a saját fejét követte.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Előfordult, hogy ő mutatott be áldozatot a pap helyett. Pedig ez tilos volt.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Egyik győztes csata után szétosztotta a zsákmányt, annak ellenére, hogy Isten ezt megtiltotta neki.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Hibát hibára kezdett halmozni.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Rosszkedv, féltékenység, </a:t>
            </a:r>
          </a:p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  bűntudat gyötörte.</a:t>
            </a:r>
          </a:p>
        </p:txBody>
      </p:sp>
    </p:spTree>
    <p:extLst>
      <p:ext uri="{BB962C8B-B14F-4D97-AF65-F5344CB8AC3E}">
        <p14:creationId xmlns:p14="http://schemas.microsoft.com/office/powerpoint/2010/main" val="8948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0" b="96133" l="8959" r="97337">
                        <a14:foregroundMark x1="89588" y1="83333" x2="89588" y2="83333"/>
                        <a14:foregroundMark x1="88136" y1="85467" x2="88136" y2="85467"/>
                      </a14:backgroundRemoval>
                    </a14:imgEffect>
                  </a14:imgLayer>
                </a14:imgProps>
              </a:ext>
            </a:extLst>
          </a:blip>
          <a:srcRect l="10383" t="3752" r="4246" b="4557"/>
          <a:stretch/>
        </p:blipFill>
        <p:spPr>
          <a:xfrm flipH="1">
            <a:off x="2511225" y="3148149"/>
            <a:ext cx="1813046" cy="337490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9200" l="3333" r="97889"/>
                    </a14:imgEffect>
                  </a14:imgLayer>
                </a14:imgProps>
              </a:ext>
            </a:extLst>
          </a:blip>
          <a:srcRect l="4130" t="3183" r="1830" b="1040"/>
          <a:stretch/>
        </p:blipFill>
        <p:spPr>
          <a:xfrm flipH="1">
            <a:off x="8007532" y="175267"/>
            <a:ext cx="3675015" cy="42757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89" b="98132" l="12727" r="96768"/>
                    </a14:imgEffect>
                  </a14:imgLayer>
                </a14:imgProps>
              </a:ext>
            </a:extLst>
          </a:blip>
          <a:srcRect l="13324" t="3015" r="2812" b="1081"/>
          <a:stretch/>
        </p:blipFill>
        <p:spPr>
          <a:xfrm flipH="1">
            <a:off x="373811" y="3148149"/>
            <a:ext cx="1906591" cy="343553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8" y="0"/>
            <a:ext cx="2197635" cy="2160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193617" y="1281719"/>
            <a:ext cx="589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 smtClean="0">
                <a:solidFill>
                  <a:srgbClr val="9A3C3B"/>
                </a:solidFill>
              </a:rPr>
              <a:t>Elevenítsd</a:t>
            </a:r>
            <a:r>
              <a:rPr lang="hu-HU" sz="3600" dirty="0" smtClean="0">
                <a:solidFill>
                  <a:srgbClr val="9A3C3B"/>
                </a:solidFill>
              </a:rPr>
              <a:t> fel a Saul királyról szóló történetet!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767252" y="4676398"/>
            <a:ext cx="53949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9A3C3B"/>
                </a:solidFill>
                <a:hlinkClick r:id="rId9"/>
              </a:rPr>
              <a:t>Kattints </a:t>
            </a:r>
            <a:r>
              <a:rPr lang="hu-HU" sz="3200" dirty="0">
                <a:solidFill>
                  <a:srgbClr val="9A3C3B"/>
                </a:solidFill>
                <a:hlinkClick r:id="rId9"/>
              </a:rPr>
              <a:t>ide</a:t>
            </a:r>
            <a:r>
              <a:rPr lang="hu-HU" sz="3200" dirty="0">
                <a:solidFill>
                  <a:srgbClr val="9A3C3B"/>
                </a:solidFill>
              </a:rPr>
              <a:t> és döntsd el, hogy </a:t>
            </a:r>
            <a:r>
              <a:rPr lang="hu-HU" sz="3200" dirty="0" smtClean="0">
                <a:solidFill>
                  <a:srgbClr val="9A3C3B"/>
                </a:solidFill>
              </a:rPr>
              <a:t>a feladat állításai </a:t>
            </a:r>
            <a:r>
              <a:rPr lang="hu-HU" sz="3200" dirty="0">
                <a:solidFill>
                  <a:srgbClr val="9A3C3B"/>
                </a:solidFill>
              </a:rPr>
              <a:t>igazak, vagy </a:t>
            </a:r>
            <a:r>
              <a:rPr lang="hu-HU" sz="3200" dirty="0" smtClean="0">
                <a:solidFill>
                  <a:srgbClr val="9A3C3B"/>
                </a:solidFill>
              </a:rPr>
              <a:t>hamisak!</a:t>
            </a:r>
            <a:endParaRPr lang="hu-HU" sz="3200" dirty="0">
              <a:solidFill>
                <a:srgbClr val="9A3C3B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96141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743</Words>
  <Application>Microsoft Office PowerPoint</Application>
  <PresentationFormat>Szélesvásznú</PresentationFormat>
  <Paragraphs>118</Paragraphs>
  <Slides>21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Times New Roman</vt:lpstr>
      <vt:lpstr>Wingdings</vt:lpstr>
      <vt:lpstr>Wingdings 3</vt:lpstr>
      <vt:lpstr>1_Office-téma</vt:lpstr>
      <vt:lpstr>Office-téma</vt:lpstr>
      <vt:lpstr>2_Office-téma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78</cp:revision>
  <dcterms:created xsi:type="dcterms:W3CDTF">2020-11-04T13:47:28Z</dcterms:created>
  <dcterms:modified xsi:type="dcterms:W3CDTF">2020-11-10T18:22:41Z</dcterms:modified>
</cp:coreProperties>
</file>