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71" r:id="rId5"/>
    <p:sldId id="267" r:id="rId6"/>
    <p:sldId id="272" r:id="rId7"/>
    <p:sldId id="269" r:id="rId8"/>
    <p:sldId id="281" r:id="rId9"/>
    <p:sldId id="283" r:id="rId10"/>
    <p:sldId id="264" r:id="rId11"/>
    <p:sldId id="288" r:id="rId12"/>
    <p:sldId id="278" r:id="rId13"/>
    <p:sldId id="276" r:id="rId14"/>
    <p:sldId id="268" r:id="rId15"/>
    <p:sldId id="287" r:id="rId16"/>
    <p:sldId id="285" r:id="rId17"/>
    <p:sldId id="277" r:id="rId18"/>
    <p:sldId id="259" r:id="rId19"/>
    <p:sldId id="284" r:id="rId20"/>
    <p:sldId id="270" r:id="rId21"/>
    <p:sldId id="263" r:id="rId22"/>
    <p:sldId id="262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B38"/>
    <a:srgbClr val="990033"/>
    <a:srgbClr val="890018"/>
    <a:srgbClr val="EDD1A2"/>
    <a:srgbClr val="E6D2AB"/>
    <a:srgbClr val="C3BC6C"/>
    <a:srgbClr val="FEE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E331-B1BB-47D7-A9D0-9AF6560EDC91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9E8-8A7A-4477-BCB9-6FFB871F1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000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E331-B1BB-47D7-A9D0-9AF6560EDC91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9E8-8A7A-4477-BCB9-6FFB871F1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404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E331-B1BB-47D7-A9D0-9AF6560EDC91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9E8-8A7A-4477-BCB9-6FFB871F1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05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57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649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045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394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266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94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605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E331-B1BB-47D7-A9D0-9AF6560EDC91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9E8-8A7A-4477-BCB9-6FFB871F1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334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226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26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90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E331-B1BB-47D7-A9D0-9AF6560EDC91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9E8-8A7A-4477-BCB9-6FFB871F1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333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E331-B1BB-47D7-A9D0-9AF6560EDC91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9E8-8A7A-4477-BCB9-6FFB871F1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33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E331-B1BB-47D7-A9D0-9AF6560EDC91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9E8-8A7A-4477-BCB9-6FFB871F1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15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E331-B1BB-47D7-A9D0-9AF6560EDC91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9E8-8A7A-4477-BCB9-6FFB871F1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95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E331-B1BB-47D7-A9D0-9AF6560EDC91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9E8-8A7A-4477-BCB9-6FFB871F1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09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E331-B1BB-47D7-A9D0-9AF6560EDC91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9E8-8A7A-4477-BCB9-6FFB871F1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326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E331-B1BB-47D7-A9D0-9AF6560EDC91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9E8-8A7A-4477-BCB9-6FFB871F1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55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4E331-B1BB-47D7-A9D0-9AF6560EDC91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CC9E8-8A7A-4477-BCB9-6FFB871F14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20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88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7.wdp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4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19" y="1216947"/>
            <a:ext cx="2142309" cy="2012705"/>
          </a:xfrm>
          <a:prstGeom prst="ellipse">
            <a:avLst/>
          </a:prstGeom>
          <a:gradFill>
            <a:gsLst>
              <a:gs pos="0">
                <a:srgbClr val="FFFF00"/>
              </a:gs>
              <a:gs pos="29000">
                <a:srgbClr val="FFC000"/>
              </a:gs>
              <a:gs pos="87000">
                <a:srgbClr val="FBE1A8"/>
              </a:gs>
              <a:gs pos="96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69062" y="1849404"/>
            <a:ext cx="8307251" cy="4524315"/>
          </a:xfrm>
          <a:prstGeom prst="rect">
            <a:avLst/>
          </a:prstGeom>
          <a:gradFill>
            <a:gsLst>
              <a:gs pos="0">
                <a:srgbClr val="FFFF00"/>
              </a:gs>
              <a:gs pos="83000">
                <a:srgbClr val="FFC000"/>
              </a:gs>
              <a:gs pos="23000">
                <a:srgbClr val="FFC000"/>
              </a:gs>
              <a:gs pos="98000">
                <a:schemeClr val="bg1">
                  <a:lumMod val="85000"/>
                </a:schemeClr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vagy papír 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toll, színes ceruzák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23505"/>
            <a:ext cx="12192000" cy="769937"/>
          </a:xfrm>
          <a:prstGeom prst="rect">
            <a:avLst/>
          </a:prstGeom>
          <a:gradFill>
            <a:gsLst>
              <a:gs pos="0">
                <a:srgbClr val="FFFF00"/>
              </a:gs>
              <a:gs pos="29000">
                <a:srgbClr val="FFC000"/>
              </a:gs>
              <a:gs pos="83000">
                <a:srgbClr val="FBE1A8"/>
              </a:gs>
              <a:gs pos="96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dirty="0" smtClean="0">
                <a:solidFill>
                  <a:srgbClr val="ED7D31">
                    <a:lumMod val="50000"/>
                  </a:srgbClr>
                </a:solidFill>
                <a:cs typeface="Arial" panose="020B0604020202020204" pitchFamily="34" charset="0"/>
              </a:rPr>
              <a:t>Isten a mi királyunk</a:t>
            </a:r>
            <a:endParaRPr kumimoji="0" lang="hu-HU" altLang="hu-HU" sz="4400" b="0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3501" y="3761147"/>
            <a:ext cx="2939143" cy="2612572"/>
          </a:xfrm>
          <a:prstGeom prst="rect">
            <a:avLst/>
          </a:prstGeom>
          <a:gradFill>
            <a:gsLst>
              <a:gs pos="0">
                <a:srgbClr val="FFFF00"/>
              </a:gs>
              <a:gs pos="29000">
                <a:srgbClr val="FFC000"/>
              </a:gs>
              <a:gs pos="80000">
                <a:srgbClr val="FFC000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9" b="93944" l="1138" r="98104">
                        <a14:foregroundMark x1="17699" y1="12275" x2="17699" y2="12275"/>
                        <a14:foregroundMark x1="15297" y1="11620" x2="15297" y2="11620"/>
                        <a14:foregroundMark x1="49052" y1="10475" x2="49052" y2="10475"/>
                        <a14:foregroundMark x1="81290" y1="12275" x2="81290" y2="122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4057" y="-2549"/>
            <a:ext cx="1465943" cy="113235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9" b="93944" l="1138" r="98104">
                        <a14:foregroundMark x1="17699" y1="12275" x2="17699" y2="12275"/>
                        <a14:foregroundMark x1="15297" y1="11620" x2="15297" y2="11620"/>
                        <a14:foregroundMark x1="49052" y1="10475" x2="49052" y2="10475"/>
                        <a14:foregroundMark x1="81290" y1="12275" x2="81290" y2="122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7313" y="42296"/>
            <a:ext cx="1465943" cy="11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70000"/>
              </a:srgbClr>
            </a:gs>
            <a:gs pos="34000">
              <a:schemeClr val="bg1">
                <a:alpha val="70000"/>
              </a:schemeClr>
            </a:gs>
            <a:gs pos="64000">
              <a:schemeClr val="bg1">
                <a:alpha val="70000"/>
              </a:schemeClr>
            </a:gs>
            <a:gs pos="100000">
              <a:srgbClr val="00B050">
                <a:alpha val="7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006" y="2196669"/>
            <a:ext cx="2194560" cy="2584456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6126478" y="879704"/>
            <a:ext cx="5434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Amikor egy királyt ezzel a koronával </a:t>
            </a: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megkoronáztak, 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és uralma kezdetét vette, akkor tudnia kellett, hogy a végső hatalom nem az övé, hanem </a:t>
            </a: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Istené. </a:t>
            </a:r>
            <a:endParaRPr lang="hu-HU" sz="2800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446518" y="3999106"/>
            <a:ext cx="4794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Minden 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tettével számadással tartozik </a:t>
            </a: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Istennek:</a:t>
            </a:r>
            <a:endParaRPr lang="hu-HU" sz="2800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41417" cy="152393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46519" y="5394959"/>
            <a:ext cx="491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A MENNYEI KIRÁLYNAK!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tx2">
                <a:lumMod val="40000"/>
                <a:lumOff val="60000"/>
              </a:schemeClr>
            </a:gs>
            <a:gs pos="65000">
              <a:schemeClr val="bg1">
                <a:lumMod val="95000"/>
              </a:schemeClr>
            </a:gs>
            <a:gs pos="96000">
              <a:schemeClr val="tx2">
                <a:lumMod val="40000"/>
                <a:lumOff val="60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-395516" y="1683204"/>
            <a:ext cx="4107543" cy="235131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Felhő 2"/>
          <p:cNvSpPr/>
          <p:nvPr/>
        </p:nvSpPr>
        <p:spPr>
          <a:xfrm>
            <a:off x="268513" y="2430689"/>
            <a:ext cx="6553200" cy="2881085"/>
          </a:xfrm>
          <a:prstGeom prst="cloud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Felhő 3"/>
          <p:cNvSpPr/>
          <p:nvPr/>
        </p:nvSpPr>
        <p:spPr>
          <a:xfrm>
            <a:off x="5094513" y="3628572"/>
            <a:ext cx="4107543" cy="207554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elhő 6"/>
          <p:cNvSpPr/>
          <p:nvPr/>
        </p:nvSpPr>
        <p:spPr>
          <a:xfrm>
            <a:off x="-518889" y="3514271"/>
            <a:ext cx="4107543" cy="235131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elhő 7"/>
          <p:cNvSpPr/>
          <p:nvPr/>
        </p:nvSpPr>
        <p:spPr>
          <a:xfrm>
            <a:off x="8476346" y="3030764"/>
            <a:ext cx="4107543" cy="235131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elhő 8"/>
          <p:cNvSpPr/>
          <p:nvPr/>
        </p:nvSpPr>
        <p:spPr>
          <a:xfrm>
            <a:off x="5040087" y="4377870"/>
            <a:ext cx="6553200" cy="2881085"/>
          </a:xfrm>
          <a:prstGeom prst="cloud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elhő 9"/>
          <p:cNvSpPr/>
          <p:nvPr/>
        </p:nvSpPr>
        <p:spPr>
          <a:xfrm>
            <a:off x="573315" y="3928835"/>
            <a:ext cx="7220849" cy="3320142"/>
          </a:xfrm>
          <a:prstGeom prst="cloud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elhő 10"/>
          <p:cNvSpPr/>
          <p:nvPr/>
        </p:nvSpPr>
        <p:spPr>
          <a:xfrm>
            <a:off x="2862944" y="5011963"/>
            <a:ext cx="4107543" cy="207554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6208481" y="1468663"/>
            <a:ext cx="6553200" cy="2881085"/>
          </a:xfrm>
          <a:prstGeom prst="cloud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2209793" y="1199697"/>
            <a:ext cx="7750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Biblia többször beszél Istenről mint királyról.</a:t>
            </a:r>
            <a:endParaRPr lang="hu-H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90475" y="4006483"/>
            <a:ext cx="8389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mennyet pedig </a:t>
            </a:r>
          </a:p>
          <a:p>
            <a:pPr algn="ctr"/>
            <a:r>
              <a:rPr lang="hu-H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Isten országának nevezi.</a:t>
            </a:r>
            <a:endParaRPr lang="hu-H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9000">
              <a:schemeClr val="accent5">
                <a:lumMod val="0"/>
                <a:lumOff val="100000"/>
              </a:schemeClr>
            </a:gs>
            <a:gs pos="88000">
              <a:schemeClr val="tx2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" b="99084" l="1883" r="98222">
                        <a14:foregroundMark x1="33368" y1="46870" x2="33368" y2="46870"/>
                        <a14:foregroundMark x1="22490" y1="30687" x2="22490" y2="30687"/>
                        <a14:foregroundMark x1="72594" y1="25802" x2="72594" y2="25802"/>
                        <a14:foregroundMark x1="71967" y1="9466" x2="71967" y2="9466"/>
                        <a14:foregroundMark x1="78138" y1="31450" x2="78138" y2="31450"/>
                        <a14:foregroundMark x1="82950" y1="32977" x2="82950" y2="32977"/>
                        <a14:foregroundMark x1="83264" y1="34962" x2="83264" y2="34962"/>
                        <a14:foregroundMark x1="77092" y1="35573" x2="77092" y2="35573"/>
                        <a14:foregroundMark x1="68724" y1="34962" x2="68724" y2="34962"/>
                        <a14:foregroundMark x1="66527" y1="36489" x2="66527" y2="36489"/>
                        <a14:foregroundMark x1="79079" y1="24427" x2="79079" y2="24427"/>
                        <a14:foregroundMark x1="57427" y1="64122" x2="57427" y2="64122"/>
                        <a14:foregroundMark x1="53661" y1="89924" x2="53661" y2="89924"/>
                        <a14:foregroundMark x1="71653" y1="14656" x2="71653" y2="14656"/>
                        <a14:foregroundMark x1="37866" y1="81985" x2="37866" y2="81985"/>
                        <a14:backgroundMark x1="39644" y1="83969" x2="39644" y2="83969"/>
                        <a14:backgroundMark x1="21234" y1="70534" x2="21234" y2="70534"/>
                      </a14:backgroundRemoval>
                    </a14:imgEffect>
                  </a14:imgLayer>
                </a14:imgProps>
              </a:ext>
            </a:extLst>
          </a:blip>
          <a:srcRect l="1759" r="14483" b="4200"/>
          <a:stretch/>
        </p:blipFill>
        <p:spPr>
          <a:xfrm>
            <a:off x="770708" y="676079"/>
            <a:ext cx="7784755" cy="610047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432800" y="472879"/>
            <a:ext cx="31786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napkeleti bölcsek is az ifjú királyt keresték, amikor Jeruzsálembe érkeztek: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75120" y="3486925"/>
            <a:ext cx="4760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„Hol van a zsidók királya, aki most született? Mert láttuk az ő csillagát napkeleten, és eljöttünk, hogy imádjuk őt.”</a:t>
            </a:r>
            <a:endParaRPr lang="hu-HU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41417" cy="15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EDD1A2"/>
            </a:gs>
            <a:gs pos="56000">
              <a:schemeClr val="bg1"/>
            </a:gs>
            <a:gs pos="100000">
              <a:srgbClr val="EDD1A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" b="100000" l="760" r="97403">
                        <a14:foregroundMark x1="21469" y1="42731" x2="21469" y2="42731"/>
                        <a14:foregroundMark x1="23116" y1="64349" x2="23116" y2="643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52" y="895034"/>
            <a:ext cx="11745867" cy="58840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41417" cy="152393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20837648">
            <a:off x="5404191" y="4287377"/>
            <a:ext cx="2380626" cy="108354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20921572">
            <a:off x="3598969" y="3964962"/>
            <a:ext cx="3989193" cy="18156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1165312" flipV="1">
            <a:off x="7003545" y="3762704"/>
            <a:ext cx="2253483" cy="114799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1428389" flipV="1">
            <a:off x="8829857" y="4696915"/>
            <a:ext cx="3231270" cy="16461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20888040">
            <a:off x="3723283" y="3629576"/>
            <a:ext cx="3818085" cy="173781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1445212" flipV="1">
            <a:off x="5878440" y="5075023"/>
            <a:ext cx="3630390" cy="184944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21227894">
            <a:off x="2172466" y="5083940"/>
            <a:ext cx="3799942" cy="172955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1445691" flipV="1">
            <a:off x="4305344" y="5172430"/>
            <a:ext cx="3247982" cy="165462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1671934" flipV="1">
            <a:off x="3620364" y="4268774"/>
            <a:ext cx="3353251" cy="170825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1428389" flipV="1">
            <a:off x="9771652" y="3857804"/>
            <a:ext cx="2439525" cy="124277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21227894">
            <a:off x="9146750" y="3277638"/>
            <a:ext cx="2298450" cy="104614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2194002" y="325724"/>
            <a:ext cx="798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A sokaság is királyként üdvözölte virágvasárnap: </a:t>
            </a:r>
            <a:endParaRPr lang="hu-H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74830" y="966701"/>
            <a:ext cx="3777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„Áldott a király, aki az Úr nevében jön! A mennyben békesség, és dicsőség a magasságban!”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2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79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2194561" y="437604"/>
            <a:ext cx="4402182" cy="2579916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Jézus mégsem uralkodni, hanem szolgálni jött a földre.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7145383" y="2050869"/>
            <a:ext cx="4650377" cy="3200400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Beszélt az Atyáról, 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Aki egy láthatatlan ország királyaként igazságosan és nagy szeretettel uralkodik országában és az ő népén. 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1117603" y="3245756"/>
            <a:ext cx="4264293" cy="276315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Tanított Isten országáról. Meghívott minket is ebbe az országba, és elkészítette hozzá az utat.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541417" cy="15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Szabadkézi sokszög 1"/>
          <p:cNvSpPr/>
          <p:nvPr/>
        </p:nvSpPr>
        <p:spPr>
          <a:xfrm>
            <a:off x="3930219" y="582383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BÖLCS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86829" cy="1756229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524088" y="2045259"/>
            <a:ext cx="3102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</a:rPr>
              <a:t>Te milyen királyt szeretnél egy ország élére?</a:t>
            </a:r>
            <a:endParaRPr lang="hu-H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38043" y="3581401"/>
            <a:ext cx="36370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200" dirty="0" err="1" smtClean="0">
                <a:solidFill>
                  <a:schemeClr val="accent2">
                    <a:lumMod val="50000"/>
                  </a:schemeClr>
                </a:solidFill>
              </a:rPr>
              <a:t>Fejtsd</a:t>
            </a: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</a:rPr>
              <a:t> meg a koronákban található szórejtvényeket!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</a:rPr>
              <a:t>A megfejtéseket a koronák alatt ellenőrizheted.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</a:rPr>
              <a:t>Válaszd ki a számodra legfontosabb 3 tulajdonságot!</a:t>
            </a:r>
            <a:endParaRPr lang="hu-H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1Szabadkézi sokszög 15"/>
          <p:cNvSpPr/>
          <p:nvPr/>
        </p:nvSpPr>
        <p:spPr>
          <a:xfrm>
            <a:off x="3928728" y="604150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LCÖSB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22Szabadkézi sokszög 16"/>
          <p:cNvSpPr/>
          <p:nvPr/>
        </p:nvSpPr>
        <p:spPr>
          <a:xfrm>
            <a:off x="6609681" y="596895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ERŐS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8" name="33Szabadkézi sokszög 17"/>
          <p:cNvSpPr/>
          <p:nvPr/>
        </p:nvSpPr>
        <p:spPr>
          <a:xfrm>
            <a:off x="9280622" y="596895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IGAZ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9" name="44Szabadkézi sokszög 18"/>
          <p:cNvSpPr/>
          <p:nvPr/>
        </p:nvSpPr>
        <p:spPr>
          <a:xfrm>
            <a:off x="3938740" y="2737756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VÉDELMEZŐ</a:t>
            </a:r>
          </a:p>
        </p:txBody>
      </p:sp>
      <p:sp>
        <p:nvSpPr>
          <p:cNvPr id="20" name="55Szabadkézi sokszög 19"/>
          <p:cNvSpPr/>
          <p:nvPr/>
        </p:nvSpPr>
        <p:spPr>
          <a:xfrm>
            <a:off x="6618202" y="2737756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HŰSÉGES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1" name="66Szabadkézi sokszög 20"/>
          <p:cNvSpPr/>
          <p:nvPr/>
        </p:nvSpPr>
        <p:spPr>
          <a:xfrm>
            <a:off x="9306185" y="2745013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HATALMAS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2" name="77Szabadkézi sokszög 21"/>
          <p:cNvSpPr/>
          <p:nvPr/>
        </p:nvSpPr>
        <p:spPr>
          <a:xfrm>
            <a:off x="5338971" y="4893133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SZERETETTELJES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3" name="88Szabadkézi sokszög 22"/>
          <p:cNvSpPr/>
          <p:nvPr/>
        </p:nvSpPr>
        <p:spPr>
          <a:xfrm>
            <a:off x="8081703" y="4893130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SZABADÍTÓ</a:t>
            </a:r>
          </a:p>
        </p:txBody>
      </p:sp>
      <p:sp>
        <p:nvSpPr>
          <p:cNvPr id="9" name="2Szabadkézi sokszög 8"/>
          <p:cNvSpPr/>
          <p:nvPr/>
        </p:nvSpPr>
        <p:spPr>
          <a:xfrm>
            <a:off x="6609681" y="611407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RŐES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3Szabadkézi sokszög 11"/>
          <p:cNvSpPr/>
          <p:nvPr/>
        </p:nvSpPr>
        <p:spPr>
          <a:xfrm>
            <a:off x="9279131" y="611407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GAIZ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4Szabadkézi sokszög 7"/>
          <p:cNvSpPr/>
          <p:nvPr/>
        </p:nvSpPr>
        <p:spPr>
          <a:xfrm>
            <a:off x="3937249" y="2745013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DEVEZÉLMŐ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5Szabadkézi sokszög 9"/>
          <p:cNvSpPr/>
          <p:nvPr/>
        </p:nvSpPr>
        <p:spPr>
          <a:xfrm>
            <a:off x="6609681" y="2763162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GEHSŰSÉ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6Szabadkézi sokszög 10"/>
          <p:cNvSpPr/>
          <p:nvPr/>
        </p:nvSpPr>
        <p:spPr>
          <a:xfrm>
            <a:off x="9306185" y="2772680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ALMTASHA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7Szabadkézi sokszög 5"/>
          <p:cNvSpPr/>
          <p:nvPr/>
        </p:nvSpPr>
        <p:spPr>
          <a:xfrm>
            <a:off x="5338971" y="4917135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ETETSTELJESZER</a:t>
            </a:r>
            <a:endParaRPr lang="hu-H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8Szabadkézi sokszög 6"/>
          <p:cNvSpPr/>
          <p:nvPr/>
        </p:nvSpPr>
        <p:spPr>
          <a:xfrm>
            <a:off x="8080762" y="4935519"/>
            <a:ext cx="2394856" cy="1687288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DÍTSAZABÓ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22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9" grpId="0" animBg="1"/>
      <p:bldP spid="12" grpId="0" animBg="1"/>
      <p:bldP spid="8" grpId="0" animBg="1"/>
      <p:bldP spid="10" grpId="0" animBg="1"/>
      <p:bldP spid="11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2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79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abadkézi sokszög 2"/>
          <p:cNvSpPr/>
          <p:nvPr/>
        </p:nvSpPr>
        <p:spPr>
          <a:xfrm>
            <a:off x="5231758" y="761967"/>
            <a:ext cx="6399948" cy="4652683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863803" y="2269926"/>
            <a:ext cx="3607438" cy="2569029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 egy ilyen KIRÁLY országához tartozhatunk, ha Istent választjuk királyunknak.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541417" cy="152393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610521" y="2550991"/>
            <a:ext cx="141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4">
                    <a:lumMod val="50000"/>
                  </a:schemeClr>
                </a:solidFill>
              </a:rPr>
              <a:t>BÖLCS</a:t>
            </a:r>
            <a:endParaRPr lang="hu-H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896812" y="2215657"/>
            <a:ext cx="11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4">
                    <a:lumMod val="50000"/>
                  </a:schemeClr>
                </a:solidFill>
              </a:rPr>
              <a:t>ERŐS</a:t>
            </a:r>
            <a:endParaRPr lang="hu-H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917186" y="3527184"/>
            <a:ext cx="12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4">
                    <a:lumMod val="50000"/>
                  </a:schemeClr>
                </a:solidFill>
              </a:rPr>
              <a:t>IGAZ</a:t>
            </a:r>
            <a:endParaRPr lang="hu-H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211475" y="2871298"/>
            <a:ext cx="21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4">
                    <a:lumMod val="50000"/>
                  </a:schemeClr>
                </a:solidFill>
              </a:rPr>
              <a:t>VÉDELMEZŐ</a:t>
            </a:r>
            <a:endParaRPr lang="hu-H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154315" y="3102131"/>
            <a:ext cx="176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4">
                    <a:lumMod val="50000"/>
                  </a:schemeClr>
                </a:solidFill>
              </a:rPr>
              <a:t>HŰSÉGES</a:t>
            </a:r>
            <a:endParaRPr lang="hu-H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710221" y="4377290"/>
            <a:ext cx="195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4">
                    <a:lumMod val="50000"/>
                  </a:schemeClr>
                </a:solidFill>
              </a:rPr>
              <a:t>HATALMAS</a:t>
            </a:r>
            <a:endParaRPr lang="hu-H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138766" y="4644247"/>
            <a:ext cx="301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4">
                    <a:lumMod val="50000"/>
                  </a:schemeClr>
                </a:solidFill>
              </a:rPr>
              <a:t>SZERETETTELJES</a:t>
            </a:r>
            <a:endParaRPr lang="hu-H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475462" y="3773810"/>
            <a:ext cx="20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4">
                    <a:lumMod val="50000"/>
                  </a:schemeClr>
                </a:solidFill>
              </a:rPr>
              <a:t>SZABADÍTÓ</a:t>
            </a:r>
            <a:endParaRPr lang="hu-H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9" b="93944" l="1138" r="98104">
                        <a14:foregroundMark x1="17699" y1="12275" x2="17699" y2="12275"/>
                        <a14:foregroundMark x1="15297" y1="11620" x2="15297" y2="11620"/>
                        <a14:foregroundMark x1="49052" y1="10475" x2="49052" y2="10475"/>
                        <a14:foregroundMark x1="81290" y1="12275" x2="81290" y2="122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704" y="1578109"/>
            <a:ext cx="5433051" cy="419670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45409" cy="1915886"/>
          </a:xfrm>
          <a:prstGeom prst="rect">
            <a:avLst/>
          </a:prstGeom>
        </p:spPr>
      </p:pic>
      <p:sp>
        <p:nvSpPr>
          <p:cNvPr id="2" name="Szamárfül 1"/>
          <p:cNvSpPr/>
          <p:nvPr/>
        </p:nvSpPr>
        <p:spPr>
          <a:xfrm>
            <a:off x="7014755" y="1578109"/>
            <a:ext cx="3918856" cy="4196706"/>
          </a:xfrm>
          <a:prstGeom prst="foldedCorner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Feladat:</a:t>
            </a:r>
          </a:p>
          <a:p>
            <a:pPr algn="ctr"/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jól ezt a koronát!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mondanak el Istenről, a mi királyunkról a rajta látható képek?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Gondolataidat írd le a hittan füzetedbe!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56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8337" cy="181428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933371" y="667657"/>
            <a:ext cx="7547429" cy="47026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20617" y="2021840"/>
            <a:ext cx="33818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rgbClr val="990033"/>
                </a:solidFill>
              </a:rPr>
              <a:t>Rajzolj le külön lapra egy olyan világot, ahol mindenki számára egyértelmű, hogy Isten az Úr! Ahol látszik, hogy mindenki Istent tartja királyának!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rgbClr val="990033"/>
                </a:solidFill>
              </a:rPr>
              <a:t>Adj neki címet is!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rgbClr val="990033"/>
                </a:solidFill>
              </a:rPr>
              <a:t>A rajzot </a:t>
            </a:r>
            <a:r>
              <a:rPr lang="hu-HU" sz="2400" dirty="0" err="1" smtClean="0">
                <a:solidFill>
                  <a:srgbClr val="990033"/>
                </a:solidFill>
              </a:rPr>
              <a:t>fotózd</a:t>
            </a:r>
            <a:r>
              <a:rPr lang="hu-HU" sz="2400" dirty="0" smtClean="0">
                <a:solidFill>
                  <a:srgbClr val="990033"/>
                </a:solidFill>
              </a:rPr>
              <a:t> le és küldd el a Hittanoktatódnak!</a:t>
            </a:r>
            <a:endParaRPr lang="hu-HU" sz="2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tx2">
                <a:lumMod val="40000"/>
                <a:lumOff val="60000"/>
              </a:schemeClr>
            </a:gs>
            <a:gs pos="48000">
              <a:schemeClr val="bg1">
                <a:lumMod val="95000"/>
              </a:schemeClr>
            </a:gs>
            <a:gs pos="96000">
              <a:schemeClr val="tx2">
                <a:lumMod val="40000"/>
                <a:lumOff val="60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3585029" y="1647372"/>
            <a:ext cx="4455886" cy="4132941"/>
          </a:xfrm>
          <a:prstGeom prst="ellipse">
            <a:avLst/>
          </a:prstGeom>
          <a:solidFill>
            <a:srgbClr val="FFFF00">
              <a:alpha val="6000"/>
            </a:srgbClr>
          </a:solidFill>
          <a:ln>
            <a:noFill/>
          </a:ln>
          <a:effectLst>
            <a:glow rad="12700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95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Felhő 1"/>
          <p:cNvSpPr/>
          <p:nvPr/>
        </p:nvSpPr>
        <p:spPr>
          <a:xfrm>
            <a:off x="-395516" y="1683204"/>
            <a:ext cx="4107543" cy="235131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Felhő 2"/>
          <p:cNvSpPr/>
          <p:nvPr/>
        </p:nvSpPr>
        <p:spPr>
          <a:xfrm>
            <a:off x="268513" y="2430689"/>
            <a:ext cx="6553200" cy="2881085"/>
          </a:xfrm>
          <a:prstGeom prst="cloud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Felhő 3"/>
          <p:cNvSpPr/>
          <p:nvPr/>
        </p:nvSpPr>
        <p:spPr>
          <a:xfrm>
            <a:off x="5094513" y="3628572"/>
            <a:ext cx="4107543" cy="207554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elhő 6"/>
          <p:cNvSpPr/>
          <p:nvPr/>
        </p:nvSpPr>
        <p:spPr>
          <a:xfrm>
            <a:off x="-320163" y="3975780"/>
            <a:ext cx="4107543" cy="235131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elhő 7"/>
          <p:cNvSpPr/>
          <p:nvPr/>
        </p:nvSpPr>
        <p:spPr>
          <a:xfrm>
            <a:off x="8476346" y="3030764"/>
            <a:ext cx="4107543" cy="235131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elhő 8"/>
          <p:cNvSpPr/>
          <p:nvPr/>
        </p:nvSpPr>
        <p:spPr>
          <a:xfrm>
            <a:off x="5040087" y="4377870"/>
            <a:ext cx="6553200" cy="2881085"/>
          </a:xfrm>
          <a:prstGeom prst="cloud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elhő 9"/>
          <p:cNvSpPr/>
          <p:nvPr/>
        </p:nvSpPr>
        <p:spPr>
          <a:xfrm>
            <a:off x="1311851" y="4022272"/>
            <a:ext cx="7220849" cy="3320142"/>
          </a:xfrm>
          <a:prstGeom prst="cloud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elhő 10"/>
          <p:cNvSpPr/>
          <p:nvPr/>
        </p:nvSpPr>
        <p:spPr>
          <a:xfrm>
            <a:off x="2862944" y="5011963"/>
            <a:ext cx="4107543" cy="207554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6208481" y="1468663"/>
            <a:ext cx="6553200" cy="2881085"/>
          </a:xfrm>
          <a:prstGeom prst="cloud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1937657" y="4271091"/>
            <a:ext cx="7750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i="1" dirty="0" smtClean="0">
                <a:solidFill>
                  <a:srgbClr val="FFC000"/>
                </a:solidFill>
              </a:rPr>
              <a:t>„Jöjjetek Atyám </a:t>
            </a:r>
            <a:r>
              <a:rPr lang="hu-HU" sz="3200" i="1" dirty="0" err="1" smtClean="0">
                <a:solidFill>
                  <a:srgbClr val="FFC000"/>
                </a:solidFill>
              </a:rPr>
              <a:t>áldottai</a:t>
            </a:r>
            <a:r>
              <a:rPr lang="hu-HU" sz="3200" i="1" dirty="0" smtClean="0">
                <a:solidFill>
                  <a:srgbClr val="FFC000"/>
                </a:solidFill>
              </a:rPr>
              <a:t>, örököljétek </a:t>
            </a:r>
          </a:p>
          <a:p>
            <a:pPr algn="ctr"/>
            <a:r>
              <a:rPr lang="hu-HU" sz="3200" i="1" dirty="0" smtClean="0">
                <a:solidFill>
                  <a:srgbClr val="FFC000"/>
                </a:solidFill>
              </a:rPr>
              <a:t>az országot, amely készen áll számotokra </a:t>
            </a:r>
          </a:p>
          <a:p>
            <a:pPr algn="ctr"/>
            <a:r>
              <a:rPr lang="hu-HU" sz="3200" i="1" dirty="0" smtClean="0">
                <a:solidFill>
                  <a:srgbClr val="FFC000"/>
                </a:solidFill>
              </a:rPr>
              <a:t>a világ kezdete óta.”</a:t>
            </a:r>
          </a:p>
          <a:p>
            <a:pPr algn="r"/>
            <a:r>
              <a:rPr lang="hu-HU" sz="2400" i="1" dirty="0" smtClean="0">
                <a:solidFill>
                  <a:srgbClr val="FFC000"/>
                </a:solidFill>
              </a:rPr>
              <a:t>Máté evangéliuma 25,34</a:t>
            </a:r>
            <a:endParaRPr lang="hu-HU" sz="2400" i="1" dirty="0">
              <a:solidFill>
                <a:srgbClr val="FFC000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9202056" y="404526"/>
            <a:ext cx="2590160" cy="742102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280780" y="271201"/>
            <a:ext cx="2582164" cy="1571046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hívásáról szóló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üzenetet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add tovább az Igét valakinek!</a:t>
            </a:r>
          </a:p>
        </p:txBody>
      </p:sp>
    </p:spTree>
    <p:extLst>
      <p:ext uri="{BB962C8B-B14F-4D97-AF65-F5344CB8AC3E}">
        <p14:creationId xmlns:p14="http://schemas.microsoft.com/office/powerpoint/2010/main" val="37087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339724" y="2632212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3" y="667657"/>
            <a:ext cx="5648416" cy="5675085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6202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/>
            </a:gs>
            <a:gs pos="100000">
              <a:schemeClr val="accent4">
                <a:lumMod val="60000"/>
                <a:lumOff val="40000"/>
              </a:schemeClr>
            </a:gs>
            <a:gs pos="85000">
              <a:srgbClr val="FEEB38"/>
            </a:gs>
            <a:gs pos="29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1592" cy="164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79" y="1378109"/>
            <a:ext cx="4753848" cy="4735421"/>
          </a:xfrm>
          <a:prstGeom prst="rect">
            <a:avLst/>
          </a:prstGeom>
          <a:gradFill>
            <a:gsLst>
              <a:gs pos="3400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  <a:extLst/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1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36412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75000">
              <a:schemeClr val="bg1">
                <a:lumMod val="85000"/>
              </a:schemeClr>
            </a:gs>
            <a:gs pos="3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89510" y="2340986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371600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663649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2" y="4488347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25272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0" b="95330" l="1699" r="96391">
                        <a14:foregroundMark x1="15499" y1="10714" x2="15499" y2="10714"/>
                        <a14:foregroundMark x1="18047" y1="13187" x2="18047" y2="13187"/>
                        <a14:foregroundMark x1="15287" y1="13187" x2="15287" y2="13187"/>
                        <a14:foregroundMark x1="49469" y1="11538" x2="49469" y2="11538"/>
                        <a14:foregroundMark x1="80892" y1="12912" x2="80892" y2="12912"/>
                        <a14:foregroundMark x1="77919" y1="10989" x2="77919" y2="10989"/>
                        <a14:foregroundMark x1="78344" y1="14286" x2="78344" y2="14286"/>
                        <a14:foregroundMark x1="79830" y1="10440" x2="79830" y2="10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956" y="2104145"/>
            <a:ext cx="3979710" cy="307561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45409" cy="191588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16331" y="1076687"/>
            <a:ext cx="848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Ma már a legtöbb ország élén nem királyok állnak.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26138" y="4991501"/>
            <a:ext cx="4435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De biztosan fel tudsz idézni néhány híres királyt.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360460" y="4991501"/>
            <a:ext cx="5096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/>
              <a:t>Olyan magyar királyokat is, </a:t>
            </a:r>
            <a:r>
              <a:rPr lang="hu-HU" sz="2800" dirty="0"/>
              <a:t>akiket </a:t>
            </a:r>
            <a:r>
              <a:rPr lang="hu-HU" sz="2800" dirty="0" smtClean="0"/>
              <a:t>akár mesékből </a:t>
            </a:r>
            <a:r>
              <a:rPr lang="hu-HU" sz="2800" dirty="0"/>
              <a:t>ismersz</a:t>
            </a:r>
            <a:r>
              <a:rPr lang="hu-HU" sz="2800" dirty="0" smtClean="0"/>
              <a:t>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2350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" b="100000" l="2802" r="93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804" y="276266"/>
            <a:ext cx="10134705" cy="658173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3" b="99860" l="1872" r="98396">
                        <a14:foregroundMark x1="7219" y1="17135" x2="7219" y2="17135"/>
                        <a14:foregroundMark x1="70053" y1="95225" x2="70053" y2="95225"/>
                        <a14:foregroundMark x1="71658" y1="97331" x2="71658" y2="97331"/>
                        <a14:foregroundMark x1="75668" y1="97893" x2="75668" y2="97893"/>
                      </a14:backgroundRemoval>
                    </a14:imgEffect>
                  </a14:imgLayer>
                </a14:imgProps>
              </a:ext>
            </a:extLst>
          </a:blip>
          <a:srcRect b="19312"/>
          <a:stretch/>
        </p:blipFill>
        <p:spPr>
          <a:xfrm flipH="1">
            <a:off x="9187542" y="1936665"/>
            <a:ext cx="3004457" cy="492133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3" b="99860" l="1872" r="98396">
                        <a14:foregroundMark x1="7219" y1="17135" x2="7219" y2="17135"/>
                        <a14:foregroundMark x1="70053" y1="95225" x2="70053" y2="95225"/>
                        <a14:foregroundMark x1="71658" y1="97331" x2="71658" y2="97331"/>
                        <a14:foregroundMark x1="75668" y1="97893" x2="75668" y2="97893"/>
                      </a14:backgroundRemoval>
                    </a14:imgEffect>
                  </a14:imgLayer>
                </a14:imgProps>
              </a:ext>
            </a:extLst>
          </a:blip>
          <a:srcRect b="19312"/>
          <a:stretch/>
        </p:blipFill>
        <p:spPr>
          <a:xfrm>
            <a:off x="-101600" y="2042223"/>
            <a:ext cx="3135086" cy="481577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5" b="99535" l="0" r="96140"/>
                    </a14:imgEffect>
                  </a14:imgLayer>
                </a14:imgProps>
              </a:ext>
            </a:extLst>
          </a:blip>
          <a:srcRect b="3695"/>
          <a:stretch/>
        </p:blipFill>
        <p:spPr>
          <a:xfrm>
            <a:off x="5747657" y="2484214"/>
            <a:ext cx="2006750" cy="437378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11" b="97368" l="9412" r="96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8673" y="3947207"/>
            <a:ext cx="809625" cy="7239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10" b="95181" l="9524" r="89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8360" y="4054824"/>
            <a:ext cx="800100" cy="79057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518614" y="426133"/>
            <a:ext cx="5337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Vagy oda tudod képzelni magad </a:t>
            </a:r>
          </a:p>
          <a:p>
            <a:pPr algn="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egy királyi palotába.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7714" y="1580558"/>
            <a:ext cx="211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LOVAGKÉNT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94121" y="2167557"/>
            <a:ext cx="312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UDVARHÖLGYKÉNT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337767" y="1004458"/>
            <a:ext cx="228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KIRÁLYKÉNT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3137732" y="5748777"/>
            <a:ext cx="8139869" cy="827314"/>
          </a:xfrm>
          <a:prstGeom prst="rect">
            <a:avLst/>
          </a:prstGeom>
          <a:solidFill>
            <a:srgbClr val="C3BC6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Ahol minden csupa gazdagság, fényesség és káprázat.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abadkézi sokszög 8"/>
          <p:cNvSpPr/>
          <p:nvPr/>
        </p:nvSpPr>
        <p:spPr>
          <a:xfrm>
            <a:off x="1988457" y="1407884"/>
            <a:ext cx="8447315" cy="4354286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rgbClr val="FEEE58"/>
              </a:gs>
              <a:gs pos="64000">
                <a:srgbClr val="FEEB38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2641599" y="3715657"/>
            <a:ext cx="7141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accent4">
                    <a:lumMod val="50000"/>
                  </a:schemeClr>
                </a:solidFill>
              </a:rPr>
              <a:t>Az igazi nagy királyok mégsem az udvari pompájukról lettek híresek.</a:t>
            </a:r>
            <a:endParaRPr lang="hu-H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70000"/>
              </a:srgbClr>
            </a:gs>
            <a:gs pos="34000">
              <a:schemeClr val="bg1">
                <a:alpha val="70000"/>
              </a:schemeClr>
            </a:gs>
            <a:gs pos="64000">
              <a:schemeClr val="bg1">
                <a:alpha val="70000"/>
              </a:schemeClr>
            </a:gs>
            <a:gs pos="100000">
              <a:srgbClr val="00B050">
                <a:alpha val="7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4918" r="6558"/>
          <a:stretch/>
        </p:blipFill>
        <p:spPr>
          <a:xfrm>
            <a:off x="3514460" y="716892"/>
            <a:ext cx="2351314" cy="295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082" y="694627"/>
            <a:ext cx="2416253" cy="300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9808" r="13356"/>
          <a:stretch/>
        </p:blipFill>
        <p:spPr>
          <a:xfrm>
            <a:off x="9178643" y="705760"/>
            <a:ext cx="2365828" cy="298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l="2095" r="3872"/>
          <a:stretch/>
        </p:blipFill>
        <p:spPr>
          <a:xfrm>
            <a:off x="598723" y="715903"/>
            <a:ext cx="2467429" cy="295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8988601" y="4100286"/>
            <a:ext cx="27459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bg2">
                    <a:lumMod val="10000"/>
                  </a:schemeClr>
                </a:solidFill>
              </a:rPr>
              <a:t>Mátyás, az igazságos szívén viselte az egyszerű, szegény emberek életét.</a:t>
            </a:r>
            <a:endParaRPr lang="hu-H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84948" y="4100286"/>
            <a:ext cx="26745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bg2">
                    <a:lumMod val="10000"/>
                  </a:schemeClr>
                </a:solidFill>
              </a:rPr>
              <a:t>IV. Béla, a második honalapító nagy szorgalommal és kitartással építette újjá a tatárjárás után hazánkat.</a:t>
            </a:r>
            <a:endParaRPr lang="hu-H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288557" y="4100286"/>
            <a:ext cx="28031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bg2">
                    <a:lumMod val="10000"/>
                  </a:schemeClr>
                </a:solidFill>
              </a:rPr>
              <a:t>Szent László, a lovagkirály példaadó bátorsággal küzdött seregei élén a kunok ellen.</a:t>
            </a:r>
            <a:endParaRPr lang="hu-H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88046" y="4100286"/>
            <a:ext cx="2688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bg2">
                    <a:lumMod val="10000"/>
                  </a:schemeClr>
                </a:solidFill>
              </a:rPr>
              <a:t>Szent István király vándorló magyar népünkkel egy erős, önálló országot alapított Európa közepén.</a:t>
            </a:r>
            <a:endParaRPr lang="hu-HU" sz="2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tx2">
                <a:lumMod val="20000"/>
                <a:lumOff val="80000"/>
              </a:schemeClr>
            </a:gs>
            <a:gs pos="6400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abadkézi sokszög 5"/>
          <p:cNvSpPr/>
          <p:nvPr/>
        </p:nvSpPr>
        <p:spPr>
          <a:xfrm>
            <a:off x="5521233" y="1291771"/>
            <a:ext cx="6249852" cy="4059730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chemeClr val="accent4">
                  <a:lumMod val="75000"/>
                </a:schemeClr>
              </a:gs>
              <a:gs pos="64000">
                <a:srgbClr val="FEEB38"/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 4"/>
          <p:cNvSpPr/>
          <p:nvPr/>
        </p:nvSpPr>
        <p:spPr>
          <a:xfrm>
            <a:off x="468809" y="2092431"/>
            <a:ext cx="4689567" cy="2836090"/>
          </a:xfrm>
          <a:custGeom>
            <a:avLst/>
            <a:gdLst>
              <a:gd name="connsiteX0" fmla="*/ 7068458 w 8447315"/>
              <a:gd name="connsiteY0" fmla="*/ 0 h 4354286"/>
              <a:gd name="connsiteX1" fmla="*/ 8447315 w 8447315"/>
              <a:gd name="connsiteY1" fmla="*/ 1727200 h 4354286"/>
              <a:gd name="connsiteX2" fmla="*/ 8447315 w 8447315"/>
              <a:gd name="connsiteY2" fmla="*/ 4354286 h 4354286"/>
              <a:gd name="connsiteX3" fmla="*/ 1 w 8447315"/>
              <a:gd name="connsiteY3" fmla="*/ 4354286 h 4354286"/>
              <a:gd name="connsiteX4" fmla="*/ 1 w 8447315"/>
              <a:gd name="connsiteY4" fmla="*/ 1734457 h 4354286"/>
              <a:gd name="connsiteX5" fmla="*/ 0 w 8447315"/>
              <a:gd name="connsiteY5" fmla="*/ 1734457 h 4354286"/>
              <a:gd name="connsiteX6" fmla="*/ 1 w 8447315"/>
              <a:gd name="connsiteY6" fmla="*/ 1734456 h 4354286"/>
              <a:gd name="connsiteX7" fmla="*/ 1 w 8447315"/>
              <a:gd name="connsiteY7" fmla="*/ 1727200 h 4354286"/>
              <a:gd name="connsiteX8" fmla="*/ 6086 w 8447315"/>
              <a:gd name="connsiteY8" fmla="*/ 1727200 h 4354286"/>
              <a:gd name="connsiteX9" fmla="*/ 1357086 w 8447315"/>
              <a:gd name="connsiteY9" fmla="*/ 116114 h 4354286"/>
              <a:gd name="connsiteX10" fmla="*/ 2708086 w 8447315"/>
              <a:gd name="connsiteY10" fmla="*/ 1727200 h 4354286"/>
              <a:gd name="connsiteX11" fmla="*/ 2751834 w 8447315"/>
              <a:gd name="connsiteY11" fmla="*/ 1727200 h 4354286"/>
              <a:gd name="connsiteX12" fmla="*/ 4201886 w 8447315"/>
              <a:gd name="connsiteY12" fmla="*/ 50799 h 4354286"/>
              <a:gd name="connsiteX13" fmla="*/ 5651937 w 8447315"/>
              <a:gd name="connsiteY13" fmla="*/ 1727200 h 4354286"/>
              <a:gd name="connsiteX14" fmla="*/ 5689601 w 8447315"/>
              <a:gd name="connsiteY14" fmla="*/ 1727200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7315" h="4354286">
                <a:moveTo>
                  <a:pt x="7068458" y="0"/>
                </a:moveTo>
                <a:lnTo>
                  <a:pt x="8447315" y="1727200"/>
                </a:lnTo>
                <a:lnTo>
                  <a:pt x="8447315" y="4354286"/>
                </a:lnTo>
                <a:lnTo>
                  <a:pt x="1" y="4354286"/>
                </a:lnTo>
                <a:lnTo>
                  <a:pt x="1" y="1734457"/>
                </a:lnTo>
                <a:lnTo>
                  <a:pt x="0" y="1734457"/>
                </a:lnTo>
                <a:lnTo>
                  <a:pt x="1" y="1734456"/>
                </a:lnTo>
                <a:lnTo>
                  <a:pt x="1" y="1727200"/>
                </a:lnTo>
                <a:lnTo>
                  <a:pt x="6086" y="1727200"/>
                </a:lnTo>
                <a:lnTo>
                  <a:pt x="1357086" y="116114"/>
                </a:lnTo>
                <a:lnTo>
                  <a:pt x="2708086" y="1727200"/>
                </a:lnTo>
                <a:lnTo>
                  <a:pt x="2751834" y="1727200"/>
                </a:lnTo>
                <a:lnTo>
                  <a:pt x="4201886" y="50799"/>
                </a:lnTo>
                <a:lnTo>
                  <a:pt x="5651937" y="1727200"/>
                </a:lnTo>
                <a:lnTo>
                  <a:pt x="5689601" y="1727200"/>
                </a:lnTo>
                <a:close/>
              </a:path>
            </a:pathLst>
          </a:custGeom>
          <a:gradFill flip="none" rotWithShape="1">
            <a:gsLst>
              <a:gs pos="22000">
                <a:schemeClr val="accent4">
                  <a:lumMod val="75000"/>
                </a:schemeClr>
              </a:gs>
              <a:gs pos="64000">
                <a:srgbClr val="FEEB38"/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 flipH="1">
            <a:off x="703216" y="3407844"/>
            <a:ext cx="436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Ezek a királyok olyan tetteket vittek véghez, amelyek Isten akaratával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egyeztek.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222999" y="3154626"/>
            <a:ext cx="4936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Feladatuk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volt, hogy Isten vezetése alatt vezessék a rájuk bízott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népet. Ehhez alázatos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hitre volt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szükség.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Ha ez megvolt, akkor tudott egy király jó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lenni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1371" cy="18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b="2734"/>
          <a:stretch/>
        </p:blipFill>
        <p:spPr>
          <a:xfrm>
            <a:off x="4321291" y="419922"/>
            <a:ext cx="3314286" cy="643807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4" b="97468" l="9738" r="91386"/>
                    </a14:imgEffect>
                  </a14:imgLayer>
                </a14:imgProps>
              </a:ext>
            </a:extLst>
          </a:blip>
          <a:srcRect l="7177" t="3088" r="7352" b="2485"/>
          <a:stretch/>
        </p:blipFill>
        <p:spPr>
          <a:xfrm>
            <a:off x="4832345" y="1385020"/>
            <a:ext cx="2429692" cy="397110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3" b="98068" l="9780" r="96577"/>
                    </a14:imgEffect>
                  </a14:imgLayer>
                </a14:imgProps>
              </a:ext>
            </a:extLst>
          </a:blip>
          <a:srcRect l="15709" t="1732" r="1532" b="1872"/>
          <a:stretch/>
        </p:blipFill>
        <p:spPr>
          <a:xfrm>
            <a:off x="5166930" y="2883699"/>
            <a:ext cx="1586567" cy="280587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620" b="89840" l="51892" r="90000">
                        <a14:foregroundMark x1="82973" y1="45098" x2="82973" y2="45098"/>
                        <a14:foregroundMark x1="84595" y1="47415" x2="84595" y2="47415"/>
                      </a14:backgroundRemoval>
                    </a14:imgEffect>
                  </a14:imgLayer>
                </a14:imgProps>
              </a:ext>
            </a:extLst>
          </a:blip>
          <a:srcRect l="55953" t="32047" r="6532" b="12092"/>
          <a:stretch/>
        </p:blipFill>
        <p:spPr>
          <a:xfrm>
            <a:off x="7047858" y="1711234"/>
            <a:ext cx="781182" cy="17636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423" l="8844" r="91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4143" y="2233747"/>
            <a:ext cx="732787" cy="96707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76008" y="3540247"/>
            <a:ext cx="3559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890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királyok, amikor egy ország élére kerülnek, koronázási kellékeket kapnak:</a:t>
            </a:r>
            <a:endParaRPr lang="hu-HU" sz="2800" dirty="0">
              <a:solidFill>
                <a:srgbClr val="890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804366" y="1594095"/>
            <a:ext cx="229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890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PALÁSTOT</a:t>
            </a:r>
            <a:endParaRPr lang="hu-HU" sz="2400" dirty="0">
              <a:solidFill>
                <a:srgbClr val="890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804366" y="2403566"/>
            <a:ext cx="242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890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KARDOT</a:t>
            </a:r>
            <a:endParaRPr lang="hu-HU" sz="2400" dirty="0">
              <a:solidFill>
                <a:srgbClr val="890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804366" y="3213037"/>
            <a:ext cx="24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890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KORONÁT</a:t>
            </a:r>
            <a:endParaRPr lang="hu-HU" sz="2400" dirty="0">
              <a:solidFill>
                <a:srgbClr val="890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804366" y="4055804"/>
            <a:ext cx="261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890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ORSZÁGALMÁT</a:t>
            </a:r>
            <a:endParaRPr lang="hu-HU" sz="2400" dirty="0">
              <a:solidFill>
                <a:srgbClr val="890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804365" y="4898571"/>
            <a:ext cx="24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890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JOGART</a:t>
            </a:r>
            <a:endParaRPr lang="hu-HU" sz="2400" dirty="0">
              <a:solidFill>
                <a:srgbClr val="890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901371" cy="18798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0154" y="291656"/>
            <a:ext cx="760164" cy="895219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876008" y="2276801"/>
            <a:ext cx="283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  <a:endParaRPr lang="hu-HU" sz="4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0065 0.3358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678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8" l="9647" r="98353"/>
                    </a14:imgEffect>
                  </a14:imgLayer>
                </a14:imgProps>
              </a:ext>
            </a:extLst>
          </a:blip>
          <a:srcRect l="12356"/>
          <a:stretch/>
        </p:blipFill>
        <p:spPr>
          <a:xfrm>
            <a:off x="4776577" y="1986678"/>
            <a:ext cx="2263857" cy="302669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668" l="3166" r="9709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83895">
            <a:off x="5831557" y="2924656"/>
            <a:ext cx="656024" cy="59371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668" l="3166" r="9709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0593" y="406876"/>
            <a:ext cx="2220685" cy="20097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611949" cy="159366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998171" y="811586"/>
            <a:ext cx="504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 Koronán megtaláljuk a trónuson ülő, kezét áldásra emelő győztes Krisztust, az Égi Királyt.</a:t>
            </a:r>
            <a:endParaRPr lang="hu-HU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43978" y="4065441"/>
            <a:ext cx="6801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 István király koronája, a Szent Korona két részből áll, és sok szimbólumot rejt magában. </a:t>
            </a:r>
          </a:p>
          <a:p>
            <a:pPr algn="ctr"/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keresztpánt jelképezi Isten mennyei királyságát, az alsó rész pedig a </a:t>
            </a:r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földi birodalmát</a:t>
            </a:r>
            <a:r>
              <a:rPr lang="hu-H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05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11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8359 0.162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0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734</Words>
  <Application>Microsoft Office PowerPoint</Application>
  <PresentationFormat>Szélesvásznú</PresentationFormat>
  <Paragraphs>139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Times New Roman</vt:lpstr>
      <vt:lpstr>Wingdings</vt:lpstr>
      <vt:lpstr>Wingdings 3</vt:lpstr>
      <vt:lpstr>Office-téma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104</cp:revision>
  <dcterms:created xsi:type="dcterms:W3CDTF">2020-09-15T08:39:30Z</dcterms:created>
  <dcterms:modified xsi:type="dcterms:W3CDTF">2020-09-22T09:50:23Z</dcterms:modified>
</cp:coreProperties>
</file>