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9" r:id="rId4"/>
    <p:sldId id="276" r:id="rId5"/>
    <p:sldId id="281" r:id="rId6"/>
    <p:sldId id="267" r:id="rId7"/>
    <p:sldId id="263" r:id="rId8"/>
    <p:sldId id="285" r:id="rId9"/>
    <p:sldId id="284" r:id="rId10"/>
    <p:sldId id="286" r:id="rId11"/>
    <p:sldId id="266" r:id="rId12"/>
    <p:sldId id="287" r:id="rId13"/>
    <p:sldId id="297" r:id="rId14"/>
    <p:sldId id="298" r:id="rId15"/>
    <p:sldId id="269" r:id="rId16"/>
    <p:sldId id="265" r:id="rId17"/>
    <p:sldId id="299" r:id="rId18"/>
    <p:sldId id="278" r:id="rId19"/>
    <p:sldId id="294" r:id="rId20"/>
    <p:sldId id="291" r:id="rId21"/>
    <p:sldId id="296" r:id="rId22"/>
    <p:sldId id="303" r:id="rId23"/>
    <p:sldId id="301" r:id="rId24"/>
    <p:sldId id="304" r:id="rId25"/>
    <p:sldId id="306" r:id="rId26"/>
    <p:sldId id="305" r:id="rId27"/>
    <p:sldId id="280" r:id="rId28"/>
    <p:sldId id="307" r:id="rId29"/>
    <p:sldId id="270" r:id="rId30"/>
    <p:sldId id="262" r:id="rId31"/>
    <p:sldId id="259" r:id="rId32"/>
    <p:sldId id="260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000"/>
    <a:srgbClr val="053370"/>
    <a:srgbClr val="5C90C4"/>
    <a:srgbClr val="57412A"/>
    <a:srgbClr val="D1C698"/>
    <a:srgbClr val="FF8F8F"/>
    <a:srgbClr val="8497B0"/>
    <a:srgbClr val="FF3B3B"/>
    <a:srgbClr val="B40000"/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7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3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2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2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5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8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28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5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4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2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23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3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5.wdp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5.wdp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fmTaDUmvkG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fmTaDUmvkG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tx2">
                  <a:lumMod val="60000"/>
                  <a:lumOff val="40000"/>
                </a:schemeClr>
              </a:gs>
              <a:gs pos="53000">
                <a:schemeClr val="bg1">
                  <a:lumMod val="95000"/>
                </a:schemeClr>
              </a:gs>
              <a:gs pos="99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64000">
                <a:schemeClr val="bg1">
                  <a:lumMod val="95000"/>
                </a:schemeClr>
              </a:gs>
              <a:gs pos="15000">
                <a:schemeClr val="tx2">
                  <a:lumMod val="60000"/>
                  <a:lumOff val="40000"/>
                </a:schemeClr>
              </a:gs>
              <a:gs pos="93000">
                <a:schemeClr val="bg1">
                  <a:lumMod val="50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 füzet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oll, vagy ceruza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tx2">
                  <a:lumMod val="60000"/>
                  <a:lumOff val="40000"/>
                </a:schemeClr>
              </a:gs>
              <a:gs pos="83000">
                <a:srgbClr val="FBE1A8"/>
              </a:gs>
              <a:gs pos="96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 smtClean="0">
                <a:solidFill>
                  <a:srgbClr val="8E0000"/>
                </a:solidFill>
                <a:cs typeface="Arial" panose="020B0604020202020204" pitchFamily="34" charset="0"/>
              </a:rPr>
              <a:t>Indulataink</a:t>
            </a:r>
            <a:r>
              <a:rPr lang="hu-HU" altLang="hu-HU" sz="4400" dirty="0" smtClean="0">
                <a:solidFill>
                  <a:srgbClr val="8E0000"/>
                </a:solidFill>
                <a:cs typeface="Arial" panose="020B0604020202020204" pitchFamily="34" charset="0"/>
              </a:rPr>
              <a:t> és szavaink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8E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tx2">
                  <a:lumMod val="60000"/>
                  <a:lumOff val="4000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38231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tx2">
                  <a:lumMod val="60000"/>
                  <a:lumOff val="40000"/>
                </a:schemeClr>
              </a:gs>
              <a:gs pos="83000">
                <a:srgbClr val="FBE1A8"/>
              </a:gs>
              <a:gs pos="96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 smtClean="0">
                <a:solidFill>
                  <a:srgbClr val="8E0000"/>
                </a:solidFill>
                <a:cs typeface="Arial" panose="020B0604020202020204" pitchFamily="34" charset="0"/>
              </a:rPr>
              <a:t>Indulataink</a:t>
            </a:r>
            <a:r>
              <a:rPr lang="hu-HU" altLang="hu-HU" sz="4400" dirty="0" smtClean="0">
                <a:solidFill>
                  <a:srgbClr val="8E0000"/>
                </a:solidFill>
                <a:cs typeface="Arial" panose="020B0604020202020204" pitchFamily="34" charset="0"/>
              </a:rPr>
              <a:t> és szavaink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8E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64" b="96782" l="27249" r="58865">
                        <a14:foregroundMark x1="45852" y1="85632" x2="45852" y2="85632"/>
                        <a14:foregroundMark x1="49520" y1="80230" x2="49520" y2="80230"/>
                        <a14:foregroundMark x1="49083" y1="76322" x2="49083" y2="76322"/>
                        <a14:foregroundMark x1="48297" y1="71609" x2="48297" y2="71609"/>
                        <a14:foregroundMark x1="45153" y1="84943" x2="45153" y2="84943"/>
                        <a14:foregroundMark x1="48122" y1="70115" x2="48122" y2="70115"/>
                        <a14:foregroundMark x1="47948" y1="68046" x2="47948" y2="68046"/>
                        <a14:backgroundMark x1="41572" y1="54713" x2="41572" y2="54713"/>
                        <a14:backgroundMark x1="42271" y1="52989" x2="42271" y2="52989"/>
                        <a14:backgroundMark x1="42707" y1="59770" x2="42707" y2="59770"/>
                        <a14:backgroundMark x1="44716" y1="61724" x2="44716" y2="61724"/>
                        <a14:backgroundMark x1="44629" y1="58046" x2="44629" y2="58046"/>
                        <a14:backgroundMark x1="44454" y1="64023" x2="44454" y2="64023"/>
                        <a14:backgroundMark x1="43406" y1="65862" x2="43406" y2="65862"/>
                        <a14:backgroundMark x1="47336" y1="68736" x2="47336" y2="68736"/>
                      </a14:backgroundRemoval>
                    </a14:imgEffect>
                  </a14:imgLayer>
                </a14:imgProps>
              </a:ext>
            </a:extLst>
          </a:blip>
          <a:srcRect l="35872" t="19936" r="48690" b="57715"/>
          <a:stretch/>
        </p:blipFill>
        <p:spPr>
          <a:xfrm>
            <a:off x="9204961" y="-8605"/>
            <a:ext cx="1071154" cy="117826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97154" l="4116" r="95427">
                        <a14:foregroundMark x1="27439" y1="83740" x2="27439" y2="83740"/>
                        <a14:foregroundMark x1="29268" y1="86518" x2="29268" y2="86518"/>
                        <a14:foregroundMark x1="42988" y1="92751" x2="42988" y2="92751"/>
                        <a14:foregroundMark x1="37805" y1="91125" x2="37805" y2="91125"/>
                        <a14:foregroundMark x1="71799" y1="89160" x2="71799" y2="89160"/>
                        <a14:foregroundMark x1="55183" y1="19241" x2="55183" y2="19241"/>
                        <a14:foregroundMark x1="55183" y1="20393" x2="55183" y2="20393"/>
                        <a14:foregroundMark x1="51067" y1="82927" x2="51067" y2="82927"/>
                        <a14:foregroundMark x1="51372" y1="86721" x2="51372" y2="86721"/>
                        <a14:foregroundMark x1="22256" y1="32520" x2="22256" y2="32520"/>
                        <a14:foregroundMark x1="79878" y1="33333" x2="79878" y2="33333"/>
                        <a14:backgroundMark x1="30335" y1="5285" x2="30335" y2="5285"/>
                        <a14:backgroundMark x1="41768" y1="3117" x2="41768" y2="3117"/>
                        <a14:backgroundMark x1="23323" y1="5081" x2="23323" y2="5081"/>
                        <a14:backgroundMark x1="14787" y1="25610" x2="14787" y2="25610"/>
                        <a14:backgroundMark x1="14787" y1="29878" x2="14787" y2="29878"/>
                        <a14:backgroundMark x1="14482" y1="41870" x2="14482" y2="41870"/>
                        <a14:backgroundMark x1="17835" y1="34621" x2="17835" y2="34621"/>
                        <a14:backgroundMark x1="18598" y1="28591" x2="18598" y2="28591"/>
                        <a14:backgroundMark x1="72409" y1="52846" x2="72409" y2="52846"/>
                        <a14:backgroundMark x1="72409" y1="47154" x2="72409" y2="47154"/>
                        <a14:backgroundMark x1="73933" y1="23780" x2="73933" y2="23780"/>
                        <a14:backgroundMark x1="16616" y1="37263" x2="16616" y2="37263"/>
                        <a14:backgroundMark x1="29268" y1="24458" x2="29268" y2="24458"/>
                        <a14:backgroundMark x1="64329" y1="24797" x2="64329" y2="24797"/>
                        <a14:backgroundMark x1="67378" y1="16260" x2="67378" y2="16260"/>
                        <a14:backgroundMark x1="18902" y1="21341" x2="18902" y2="21341"/>
                        <a14:backgroundMark x1="73628" y1="12940" x2="73628" y2="12940"/>
                      </a14:backgroundRemoval>
                    </a14:imgEffect>
                  </a14:imgLayer>
                </a14:imgProps>
              </a:ext>
            </a:extLst>
          </a:blip>
          <a:srcRect l="17015" t="1302" r="20429" b="69533"/>
          <a:stretch/>
        </p:blipFill>
        <p:spPr>
          <a:xfrm>
            <a:off x="1930932" y="2431"/>
            <a:ext cx="1112713" cy="11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6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4524375"/>
            <a:ext cx="12192000" cy="2333624"/>
          </a:xfrm>
          <a:prstGeom prst="rect">
            <a:avLst/>
          </a:prstGeom>
          <a:solidFill>
            <a:srgbClr val="6D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1"/>
            <a:ext cx="12192000" cy="4524376"/>
          </a:xfrm>
          <a:prstGeom prst="rect">
            <a:avLst/>
          </a:prstGeom>
          <a:solidFill>
            <a:srgbClr val="D1C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687320" y="3416379"/>
            <a:ext cx="6817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/>
              <a:t>És </a:t>
            </a:r>
            <a:r>
              <a:rPr lang="hu-HU" sz="4800" dirty="0" err="1"/>
              <a:t>b</a:t>
            </a:r>
            <a:r>
              <a:rPr lang="hu-HU" sz="4800" dirty="0" err="1" smtClean="0"/>
              <a:t>efejeződhet</a:t>
            </a:r>
            <a:r>
              <a:rPr lang="hu-HU" sz="4800" dirty="0" smtClean="0"/>
              <a:t> így is: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09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0" y="0"/>
            <a:ext cx="12192000" cy="6843517"/>
            <a:chOff x="0" y="14483"/>
            <a:chExt cx="12192000" cy="6843517"/>
          </a:xfrm>
        </p:grpSpPr>
        <p:sp>
          <p:nvSpPr>
            <p:cNvPr id="7" name="Téglalap 6"/>
            <p:cNvSpPr/>
            <p:nvPr/>
          </p:nvSpPr>
          <p:spPr>
            <a:xfrm>
              <a:off x="0" y="4524376"/>
              <a:ext cx="12192000" cy="2333624"/>
            </a:xfrm>
            <a:prstGeom prst="rect">
              <a:avLst/>
            </a:prstGeom>
            <a:solidFill>
              <a:srgbClr val="6DB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 5"/>
            <p:cNvSpPr/>
            <p:nvPr/>
          </p:nvSpPr>
          <p:spPr>
            <a:xfrm>
              <a:off x="0" y="14483"/>
              <a:ext cx="12192000" cy="4524376"/>
            </a:xfrm>
            <a:prstGeom prst="rect">
              <a:avLst/>
            </a:prstGeom>
            <a:solidFill>
              <a:srgbClr val="D1C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223" y="15304"/>
              <a:ext cx="6481554" cy="6842696"/>
            </a:xfrm>
            <a:prstGeom prst="rect">
              <a:avLst/>
            </a:prstGeom>
          </p:spPr>
        </p:pic>
      </p:grpSp>
      <p:sp>
        <p:nvSpPr>
          <p:cNvPr id="15" name="Ellipszis buborék 14"/>
          <p:cNvSpPr/>
          <p:nvPr/>
        </p:nvSpPr>
        <p:spPr>
          <a:xfrm>
            <a:off x="68609" y="187286"/>
            <a:ext cx="3534682" cy="2446583"/>
          </a:xfrm>
          <a:prstGeom prst="wedgeEllipseCallout">
            <a:avLst>
              <a:gd name="adj1" fmla="val 53332"/>
              <a:gd name="adj2" fmla="val 36927"/>
            </a:avLst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Sajnálom, hogy kigurult eléd a labdám, remélem, nem lett nagy bajod, és a biciklidet is meg tudjuk javítani!</a:t>
            </a:r>
            <a:endParaRPr lang="hu-HU" sz="2000" dirty="0"/>
          </a:p>
        </p:txBody>
      </p:sp>
      <p:sp>
        <p:nvSpPr>
          <p:cNvPr id="16" name="Ellipszis buborék 15"/>
          <p:cNvSpPr/>
          <p:nvPr/>
        </p:nvSpPr>
        <p:spPr>
          <a:xfrm>
            <a:off x="7886040" y="256860"/>
            <a:ext cx="3881890" cy="1850236"/>
          </a:xfrm>
          <a:prstGeom prst="wedgeEllipseCallout">
            <a:avLst>
              <a:gd name="adj1" fmla="val -66531"/>
              <a:gd name="adj2" fmla="val 40747"/>
            </a:avLst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Sajnálom, hogy rámentem a labdádra, későn vettem észre! Segítenél megszerelni a biciklimet?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3396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4524376"/>
            <a:ext cx="12192000" cy="2333624"/>
          </a:xfrm>
          <a:prstGeom prst="rect">
            <a:avLst/>
          </a:prstGeom>
          <a:solidFill>
            <a:srgbClr val="6D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1"/>
            <a:ext cx="12192000" cy="4524376"/>
          </a:xfrm>
          <a:prstGeom prst="rect">
            <a:avLst/>
          </a:prstGeom>
          <a:solidFill>
            <a:srgbClr val="D1C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744255" y="2982158"/>
            <a:ext cx="87034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/>
              <a:t>Mitől függ, hogyan fejeződik be ez a konfliktus helyzet?</a:t>
            </a:r>
          </a:p>
          <a:p>
            <a:endParaRPr lang="hu-HU" dirty="0"/>
          </a:p>
        </p:txBody>
      </p:sp>
      <p:sp>
        <p:nvSpPr>
          <p:cNvPr id="8" name="Lekerekített téglalap 7">
            <a:hlinkClick r:id="rId2" action="ppaction://hlinksldjump"/>
          </p:cNvPr>
          <p:cNvSpPr/>
          <p:nvPr/>
        </p:nvSpPr>
        <p:spPr>
          <a:xfrm>
            <a:off x="693656" y="5156581"/>
            <a:ext cx="5062194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EGYEDÜL </a:t>
            </a:r>
          </a:p>
          <a:p>
            <a:pPr algn="ctr"/>
            <a:r>
              <a:rPr lang="hu-HU" sz="2000" dirty="0" smtClean="0"/>
              <a:t>GONDOLKODOM EZEN A KÉRDÉSEN</a:t>
            </a:r>
            <a:endParaRPr lang="hu-HU" sz="2000" dirty="0"/>
          </a:p>
        </p:txBody>
      </p:sp>
      <p:sp>
        <p:nvSpPr>
          <p:cNvPr id="9" name="Lekerekített téglalap 8">
            <a:hlinkClick r:id="rId3" action="ppaction://hlinksldjump"/>
          </p:cNvPr>
          <p:cNvSpPr/>
          <p:nvPr/>
        </p:nvSpPr>
        <p:spPr>
          <a:xfrm>
            <a:off x="6449505" y="5157900"/>
            <a:ext cx="5062194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OSZTÁLYTÁRSAKKAL</a:t>
            </a:r>
          </a:p>
          <a:p>
            <a:pPr algn="ctr"/>
            <a:r>
              <a:rPr lang="hu-HU" sz="2000" dirty="0" smtClean="0"/>
              <a:t>GONDOLKODOM EZEN A KÉRDÉSEN</a:t>
            </a:r>
            <a:endParaRPr lang="hu-HU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026816" y="6158184"/>
            <a:ext cx="413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Válassz</a:t>
            </a:r>
            <a:r>
              <a:rPr lang="hu-HU" sz="2400" dirty="0" smtClean="0"/>
              <a:t> a lehetőségek közül!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40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-1" y="4524376"/>
            <a:ext cx="12192000" cy="2333624"/>
          </a:xfrm>
          <a:prstGeom prst="rect">
            <a:avLst/>
          </a:prstGeom>
          <a:solidFill>
            <a:srgbClr val="6D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0" y="-1"/>
            <a:ext cx="12192000" cy="4524376"/>
          </a:xfrm>
          <a:prstGeom prst="rect">
            <a:avLst/>
          </a:prstGeom>
          <a:solidFill>
            <a:srgbClr val="D1C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744253" y="16976"/>
            <a:ext cx="870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/>
              <a:t>Mitől függ, hogyan fejeződik be ez a konfliktus helyzet?</a:t>
            </a:r>
          </a:p>
        </p:txBody>
      </p:sp>
      <p:sp>
        <p:nvSpPr>
          <p:cNvPr id="9" name="Lekerekített téglalap 8">
            <a:hlinkClick r:id="rId2" action="ppaction://hlinksldjump"/>
          </p:cNvPr>
          <p:cNvSpPr/>
          <p:nvPr/>
        </p:nvSpPr>
        <p:spPr>
          <a:xfrm>
            <a:off x="530945" y="5691188"/>
            <a:ext cx="2165121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VISSZA</a:t>
            </a:r>
            <a:endParaRPr lang="hu-HU" sz="2000" dirty="0"/>
          </a:p>
        </p:txBody>
      </p:sp>
      <p:sp>
        <p:nvSpPr>
          <p:cNvPr id="10" name="Lekerekített téglalap 9">
            <a:hlinkClick r:id="rId3" action="ppaction://hlinksldjump"/>
          </p:cNvPr>
          <p:cNvSpPr/>
          <p:nvPr/>
        </p:nvSpPr>
        <p:spPr>
          <a:xfrm>
            <a:off x="9497406" y="5691187"/>
            <a:ext cx="2165121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TOVÁBB</a:t>
            </a:r>
            <a:endParaRPr lang="hu-HU" sz="20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611086" cy="1586636"/>
          </a:xfrm>
          <a:prstGeom prst="rect">
            <a:avLst/>
          </a:prstGeom>
        </p:spPr>
      </p:pic>
      <p:sp>
        <p:nvSpPr>
          <p:cNvPr id="3" name="Szamárfül 2"/>
          <p:cNvSpPr/>
          <p:nvPr/>
        </p:nvSpPr>
        <p:spPr>
          <a:xfrm>
            <a:off x="805544" y="2578140"/>
            <a:ext cx="4326903" cy="2253006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Írj ötleteket arra, hogy szerinted mitől függ ennek a konfliktusnak a befejezése!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12" name="Szamárfül 11"/>
          <p:cNvSpPr/>
          <p:nvPr/>
        </p:nvSpPr>
        <p:spPr>
          <a:xfrm>
            <a:off x="6826577" y="2578140"/>
            <a:ext cx="4326903" cy="2253006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Válaszaidat írd le és küldd el a hittanoktatódnak!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-1" y="4524375"/>
            <a:ext cx="12192000" cy="2333624"/>
          </a:xfrm>
          <a:prstGeom prst="rect">
            <a:avLst/>
          </a:prstGeom>
          <a:solidFill>
            <a:srgbClr val="6D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1"/>
            <a:ext cx="12192000" cy="4524376"/>
          </a:xfrm>
          <a:prstGeom prst="rect">
            <a:avLst/>
          </a:prstGeom>
          <a:solidFill>
            <a:srgbClr val="D1C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744254" y="167939"/>
            <a:ext cx="870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/>
              <a:t>Mitől függ, hogyan fejeződik be ez a konfliktus helyzet?</a:t>
            </a:r>
          </a:p>
        </p:txBody>
      </p:sp>
      <p:sp>
        <p:nvSpPr>
          <p:cNvPr id="8" name="Lekerekített téglalap 7">
            <a:hlinkClick r:id="rId2" action="ppaction://hlinksldjump"/>
          </p:cNvPr>
          <p:cNvSpPr/>
          <p:nvPr/>
        </p:nvSpPr>
        <p:spPr>
          <a:xfrm>
            <a:off x="530945" y="5691188"/>
            <a:ext cx="2165121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VISSZA</a:t>
            </a:r>
            <a:endParaRPr lang="hu-HU" sz="2000" dirty="0"/>
          </a:p>
        </p:txBody>
      </p:sp>
      <p:sp>
        <p:nvSpPr>
          <p:cNvPr id="9" name="Lekerekített téglalap 8">
            <a:hlinkClick r:id="rId3" action="ppaction://hlinksldjump"/>
          </p:cNvPr>
          <p:cNvSpPr/>
          <p:nvPr/>
        </p:nvSpPr>
        <p:spPr>
          <a:xfrm>
            <a:off x="9497406" y="5691187"/>
            <a:ext cx="2165121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TOVÁBB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444" y="2295361"/>
            <a:ext cx="3216602" cy="339582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5"/>
          <a:srcRect l="1014" r="26940"/>
          <a:stretch/>
        </p:blipFill>
        <p:spPr>
          <a:xfrm>
            <a:off x="50131" y="2363410"/>
            <a:ext cx="3126747" cy="3297583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3825856" y="3036787"/>
            <a:ext cx="436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Beszélgessetek róla, hogy szerintetek mitől függ, hogyan fejeződik be ez a konfliktus!</a:t>
            </a:r>
            <a:endParaRPr lang="hu-HU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591635" y="5199328"/>
            <a:ext cx="4833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Ötleteiteket írjátok fel a táblára is!</a:t>
            </a:r>
            <a:endParaRPr lang="hu-HU" sz="24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1787236" cy="17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6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0" b="98051" l="1880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59" y="1626337"/>
            <a:ext cx="7955683" cy="51143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2471316" y="2613860"/>
            <a:ext cx="713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„Mert amivel csordultig van a szív, </a:t>
            </a:r>
          </a:p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azt szólja a száj.”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(Máté evangéliuma 12,34)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44255" y="233565"/>
            <a:ext cx="8703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Jézus azt mondja, attól függ, </a:t>
            </a:r>
          </a:p>
          <a:p>
            <a:pPr algn="ctr"/>
            <a:r>
              <a:rPr lang="hu-HU" sz="4000" dirty="0" smtClean="0"/>
              <a:t>hogy mi van a szívünkben.</a:t>
            </a:r>
          </a:p>
        </p:txBody>
      </p:sp>
    </p:spTree>
    <p:extLst>
      <p:ext uri="{BB962C8B-B14F-4D97-AF65-F5344CB8AC3E}">
        <p14:creationId xmlns:p14="http://schemas.microsoft.com/office/powerpoint/2010/main" val="10692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6" b="87778" l="48827" r="79326">
                        <a14:foregroundMark x1="53372" y1="31111" x2="53372" y2="31111"/>
                        <a14:foregroundMark x1="61877" y1="85556" x2="61877" y2="85556"/>
                        <a14:foregroundMark x1="67302" y1="80556" x2="67302" y2="80556"/>
                        <a14:foregroundMark x1="66862" y1="78194" x2="66862" y2="78194"/>
                        <a14:foregroundMark x1="66129" y1="75000" x2="66129" y2="75000"/>
                        <a14:foregroundMark x1="65543" y1="72361" x2="65543" y2="72361"/>
                        <a14:foregroundMark x1="65396" y1="70694" x2="65396" y2="70694"/>
                        <a14:backgroundMark x1="64223" y1="68333" x2="64223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23" t="20992" r="19668" b="12182"/>
          <a:stretch/>
        </p:blipFill>
        <p:spPr>
          <a:xfrm>
            <a:off x="8947200" y="2046514"/>
            <a:ext cx="2012152" cy="436657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78" b="97917" l="8065" r="37830">
                        <a14:foregroundMark x1="28739" y1="28333" x2="28739" y2="28333"/>
                        <a14:foregroundMark x1="28006" y1="41250" x2="28006" y2="41250"/>
                        <a14:foregroundMark x1="33578" y1="49444" x2="33578" y2="49444"/>
                        <a14:foregroundMark x1="10557" y1="77778" x2="10557" y2="77778"/>
                        <a14:foregroundMark x1="10997" y1="75000" x2="10997" y2="75000"/>
                        <a14:foregroundMark x1="11877" y1="73472" x2="11877" y2="73472"/>
                        <a14:foregroundMark x1="11584" y1="71528" x2="11584" y2="71528"/>
                        <a14:foregroundMark x1="11437" y1="81389" x2="11437" y2="81389"/>
                        <a14:foregroundMark x1="23314" y1="76250" x2="23314" y2="76250"/>
                        <a14:foregroundMark x1="24047" y1="71250" x2="24047" y2="71250"/>
                        <a14:foregroundMark x1="27566" y1="30556" x2="27566" y2="30556"/>
                        <a14:foregroundMark x1="28739" y1="29306" x2="28739" y2="29306"/>
                        <a14:foregroundMark x1="10850" y1="80000" x2="10850" y2="80000"/>
                        <a14:backgroundMark x1="28006" y1="62500" x2="28006" y2="62500"/>
                        <a14:backgroundMark x1="30352" y1="55139" x2="30352" y2="55139"/>
                        <a14:backgroundMark x1="29179" y1="39722" x2="29179" y2="39722"/>
                        <a14:backgroundMark x1="26540" y1="39722" x2="26540" y2="39722"/>
                        <a14:backgroundMark x1="29326" y1="31528" x2="29326" y2="31528"/>
                        <a14:backgroundMark x1="30352" y1="27500" x2="30352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1586" r="63119" b="6540"/>
          <a:stretch/>
        </p:blipFill>
        <p:spPr>
          <a:xfrm flipH="1">
            <a:off x="10085293" y="1858511"/>
            <a:ext cx="1748118" cy="48521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64" b="96782" l="27249" r="58865">
                        <a14:foregroundMark x1="45852" y1="85632" x2="45852" y2="85632"/>
                        <a14:foregroundMark x1="49520" y1="80230" x2="49520" y2="80230"/>
                        <a14:foregroundMark x1="49083" y1="76322" x2="49083" y2="76322"/>
                        <a14:foregroundMark x1="48297" y1="71609" x2="48297" y2="71609"/>
                        <a14:foregroundMark x1="45153" y1="84943" x2="45153" y2="84943"/>
                        <a14:foregroundMark x1="48122" y1="70115" x2="48122" y2="70115"/>
                        <a14:foregroundMark x1="47948" y1="68046" x2="47948" y2="68046"/>
                        <a14:backgroundMark x1="41572" y1="54713" x2="41572" y2="54713"/>
                        <a14:backgroundMark x1="42271" y1="52989" x2="42271" y2="52989"/>
                        <a14:backgroundMark x1="42707" y1="59770" x2="42707" y2="59770"/>
                        <a14:backgroundMark x1="44716" y1="61724" x2="44716" y2="61724"/>
                        <a14:backgroundMark x1="44629" y1="58046" x2="44629" y2="58046"/>
                        <a14:backgroundMark x1="44454" y1="64023" x2="44454" y2="64023"/>
                        <a14:backgroundMark x1="43406" y1="65862" x2="43406" y2="65862"/>
                        <a14:backgroundMark x1="47336" y1="68736" x2="47336" y2="68736"/>
                      </a14:backgroundRemoval>
                    </a14:imgEffect>
                  </a14:imgLayer>
                </a14:imgProps>
              </a:ext>
            </a:extLst>
          </a:blip>
          <a:srcRect l="26995" t="19936" r="41357" b="12381"/>
          <a:stretch/>
        </p:blipFill>
        <p:spPr>
          <a:xfrm flipH="1">
            <a:off x="1254033" y="1950719"/>
            <a:ext cx="2704216" cy="446237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97154" l="4116" r="95427">
                        <a14:foregroundMark x1="27439" y1="83740" x2="27439" y2="83740"/>
                        <a14:foregroundMark x1="29268" y1="86518" x2="29268" y2="86518"/>
                        <a14:foregroundMark x1="42988" y1="92751" x2="42988" y2="92751"/>
                        <a14:foregroundMark x1="37805" y1="91125" x2="37805" y2="91125"/>
                        <a14:foregroundMark x1="71799" y1="89160" x2="71799" y2="89160"/>
                        <a14:foregroundMark x1="55183" y1="19241" x2="55183" y2="19241"/>
                        <a14:foregroundMark x1="55183" y1="20393" x2="55183" y2="20393"/>
                        <a14:foregroundMark x1="51067" y1="82927" x2="51067" y2="82927"/>
                        <a14:foregroundMark x1="51372" y1="86721" x2="51372" y2="86721"/>
                        <a14:foregroundMark x1="22256" y1="32520" x2="22256" y2="32520"/>
                        <a14:foregroundMark x1="79878" y1="33333" x2="79878" y2="33333"/>
                        <a14:backgroundMark x1="30335" y1="5285" x2="30335" y2="5285"/>
                        <a14:backgroundMark x1="41768" y1="3117" x2="41768" y2="3117"/>
                        <a14:backgroundMark x1="23323" y1="5081" x2="23323" y2="5081"/>
                        <a14:backgroundMark x1="14787" y1="25610" x2="14787" y2="25610"/>
                        <a14:backgroundMark x1="14787" y1="29878" x2="14787" y2="29878"/>
                        <a14:backgroundMark x1="14482" y1="41870" x2="14482" y2="41870"/>
                        <a14:backgroundMark x1="17835" y1="34621" x2="17835" y2="34621"/>
                        <a14:backgroundMark x1="18598" y1="28591" x2="18598" y2="28591"/>
                        <a14:backgroundMark x1="72409" y1="52846" x2="72409" y2="52846"/>
                        <a14:backgroundMark x1="72409" y1="47154" x2="72409" y2="47154"/>
                        <a14:backgroundMark x1="73933" y1="23780" x2="73933" y2="23780"/>
                        <a14:backgroundMark x1="16616" y1="37263" x2="16616" y2="37263"/>
                        <a14:backgroundMark x1="29268" y1="24458" x2="29268" y2="24458"/>
                        <a14:backgroundMark x1="64329" y1="24797" x2="64329" y2="24797"/>
                        <a14:backgroundMark x1="67378" y1="16260" x2="67378" y2="16260"/>
                        <a14:backgroundMark x1="18902" y1="21341" x2="18902" y2="21341"/>
                        <a14:backgroundMark x1="73628" y1="12940" x2="73628" y2="12940"/>
                      </a14:backgroundRemoval>
                    </a14:imgEffect>
                  </a14:imgLayer>
                </a14:imgProps>
              </a:ext>
            </a:extLst>
          </a:blip>
          <a:srcRect l="13694" t="1302" r="5026" b="3413"/>
          <a:stretch/>
        </p:blipFill>
        <p:spPr>
          <a:xfrm>
            <a:off x="394448" y="1837199"/>
            <a:ext cx="1855694" cy="4894731"/>
          </a:xfrm>
          <a:prstGeom prst="rect">
            <a:avLst/>
          </a:prstGeom>
        </p:spPr>
      </p:pic>
      <p:sp>
        <p:nvSpPr>
          <p:cNvPr id="4" name="Ellipszis buborék 3"/>
          <p:cNvSpPr/>
          <p:nvPr/>
        </p:nvSpPr>
        <p:spPr>
          <a:xfrm>
            <a:off x="8377186" y="451249"/>
            <a:ext cx="2534194" cy="1550126"/>
          </a:xfrm>
          <a:prstGeom prst="wedgeEllipseCallout">
            <a:avLst>
              <a:gd name="adj1" fmla="val 33806"/>
              <a:gd name="adj2" fmla="val 928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Az ember szava tud építeni.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1036823" y="399940"/>
            <a:ext cx="2534194" cy="1550126"/>
          </a:xfrm>
          <a:prstGeom prst="wedgeEllipseCallout">
            <a:avLst>
              <a:gd name="adj1" fmla="val -30111"/>
              <a:gd name="adj2" fmla="val 973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Az ember szava tud rombolni is.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6609659" y="2893036"/>
            <a:ext cx="2534194" cy="1130324"/>
          </a:xfrm>
          <a:prstGeom prst="wedgeEllipseCallout">
            <a:avLst>
              <a:gd name="adj1" fmla="val 48927"/>
              <a:gd name="adj2" fmla="val -410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Tud áldást mondani.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3349000" y="2224550"/>
            <a:ext cx="2791234" cy="1124280"/>
          </a:xfrm>
          <a:prstGeom prst="wedgeEllipseCallout">
            <a:avLst>
              <a:gd name="adj1" fmla="val -59428"/>
              <a:gd name="adj2" fmla="val 135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De tud átkot is szórni. 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048148" y="5280223"/>
            <a:ext cx="609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Felelősek vagyunk a kimondott </a:t>
            </a:r>
            <a:r>
              <a:rPr lang="hu-HU" sz="2400" dirty="0" err="1" smtClean="0"/>
              <a:t>szavainkért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254056" y="499978"/>
            <a:ext cx="368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MIT JELENT EZ AZ IGE?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562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6" b="87778" l="48827" r="79326">
                        <a14:foregroundMark x1="53372" y1="31111" x2="53372" y2="31111"/>
                        <a14:foregroundMark x1="61877" y1="85556" x2="61877" y2="85556"/>
                        <a14:foregroundMark x1="67302" y1="80556" x2="67302" y2="80556"/>
                        <a14:foregroundMark x1="66862" y1="78194" x2="66862" y2="78194"/>
                        <a14:foregroundMark x1="66129" y1="75000" x2="66129" y2="75000"/>
                        <a14:foregroundMark x1="65543" y1="72361" x2="65543" y2="72361"/>
                        <a14:foregroundMark x1="65396" y1="70694" x2="65396" y2="70694"/>
                        <a14:backgroundMark x1="64223" y1="68333" x2="64223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23" t="20992" r="19668" b="12182"/>
          <a:stretch/>
        </p:blipFill>
        <p:spPr>
          <a:xfrm>
            <a:off x="8947200" y="2046514"/>
            <a:ext cx="2012152" cy="436657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78" b="97917" l="8065" r="37830">
                        <a14:foregroundMark x1="28739" y1="28333" x2="28739" y2="28333"/>
                        <a14:foregroundMark x1="28006" y1="41250" x2="28006" y2="41250"/>
                        <a14:foregroundMark x1="33578" y1="49444" x2="33578" y2="49444"/>
                        <a14:foregroundMark x1="10557" y1="77778" x2="10557" y2="77778"/>
                        <a14:foregroundMark x1="10997" y1="75000" x2="10997" y2="75000"/>
                        <a14:foregroundMark x1="11877" y1="73472" x2="11877" y2="73472"/>
                        <a14:foregroundMark x1="11584" y1="71528" x2="11584" y2="71528"/>
                        <a14:foregroundMark x1="11437" y1="81389" x2="11437" y2="81389"/>
                        <a14:foregroundMark x1="23314" y1="76250" x2="23314" y2="76250"/>
                        <a14:foregroundMark x1="24047" y1="71250" x2="24047" y2="71250"/>
                        <a14:foregroundMark x1="27566" y1="30556" x2="27566" y2="30556"/>
                        <a14:foregroundMark x1="28739" y1="29306" x2="28739" y2="29306"/>
                        <a14:foregroundMark x1="10850" y1="80000" x2="10850" y2="80000"/>
                        <a14:backgroundMark x1="28006" y1="62500" x2="28006" y2="62500"/>
                        <a14:backgroundMark x1="30352" y1="55139" x2="30352" y2="55139"/>
                        <a14:backgroundMark x1="29179" y1="39722" x2="29179" y2="39722"/>
                        <a14:backgroundMark x1="26540" y1="39722" x2="26540" y2="39722"/>
                        <a14:backgroundMark x1="29326" y1="31528" x2="29326" y2="31528"/>
                        <a14:backgroundMark x1="30352" y1="27500" x2="30352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1586" r="63119" b="6540"/>
          <a:stretch/>
        </p:blipFill>
        <p:spPr>
          <a:xfrm flipH="1">
            <a:off x="10085293" y="1858511"/>
            <a:ext cx="1748118" cy="48521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64" b="96782" l="27249" r="58865">
                        <a14:foregroundMark x1="45852" y1="85632" x2="45852" y2="85632"/>
                        <a14:foregroundMark x1="49520" y1="80230" x2="49520" y2="80230"/>
                        <a14:foregroundMark x1="49083" y1="76322" x2="49083" y2="76322"/>
                        <a14:foregroundMark x1="48297" y1="71609" x2="48297" y2="71609"/>
                        <a14:foregroundMark x1="45153" y1="84943" x2="45153" y2="84943"/>
                        <a14:foregroundMark x1="48122" y1="70115" x2="48122" y2="70115"/>
                        <a14:foregroundMark x1="47948" y1="68046" x2="47948" y2="68046"/>
                        <a14:backgroundMark x1="41572" y1="54713" x2="41572" y2="54713"/>
                        <a14:backgroundMark x1="42271" y1="52989" x2="42271" y2="52989"/>
                        <a14:backgroundMark x1="42707" y1="59770" x2="42707" y2="59770"/>
                        <a14:backgroundMark x1="44716" y1="61724" x2="44716" y2="61724"/>
                        <a14:backgroundMark x1="44629" y1="58046" x2="44629" y2="58046"/>
                        <a14:backgroundMark x1="44454" y1="64023" x2="44454" y2="64023"/>
                        <a14:backgroundMark x1="43406" y1="65862" x2="43406" y2="65862"/>
                        <a14:backgroundMark x1="47336" y1="68736" x2="47336" y2="68736"/>
                      </a14:backgroundRemoval>
                    </a14:imgEffect>
                  </a14:imgLayer>
                </a14:imgProps>
              </a:ext>
            </a:extLst>
          </a:blip>
          <a:srcRect l="26995" t="19936" r="41357" b="12381"/>
          <a:stretch/>
        </p:blipFill>
        <p:spPr>
          <a:xfrm flipH="1">
            <a:off x="1254033" y="1950719"/>
            <a:ext cx="2704216" cy="446237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97154" l="4116" r="95427">
                        <a14:foregroundMark x1="27439" y1="83740" x2="27439" y2="83740"/>
                        <a14:foregroundMark x1="29268" y1="86518" x2="29268" y2="86518"/>
                        <a14:foregroundMark x1="42988" y1="92751" x2="42988" y2="92751"/>
                        <a14:foregroundMark x1="37805" y1="91125" x2="37805" y2="91125"/>
                        <a14:foregroundMark x1="71799" y1="89160" x2="71799" y2="89160"/>
                        <a14:foregroundMark x1="55183" y1="19241" x2="55183" y2="19241"/>
                        <a14:foregroundMark x1="55183" y1="20393" x2="55183" y2="20393"/>
                        <a14:foregroundMark x1="51067" y1="82927" x2="51067" y2="82927"/>
                        <a14:foregroundMark x1="51372" y1="86721" x2="51372" y2="86721"/>
                        <a14:foregroundMark x1="22256" y1="32520" x2="22256" y2="32520"/>
                        <a14:foregroundMark x1="79878" y1="33333" x2="79878" y2="33333"/>
                        <a14:backgroundMark x1="30335" y1="5285" x2="30335" y2="5285"/>
                        <a14:backgroundMark x1="41768" y1="3117" x2="41768" y2="3117"/>
                        <a14:backgroundMark x1="23323" y1="5081" x2="23323" y2="5081"/>
                        <a14:backgroundMark x1="14787" y1="25610" x2="14787" y2="25610"/>
                        <a14:backgroundMark x1="14787" y1="29878" x2="14787" y2="29878"/>
                        <a14:backgroundMark x1="14482" y1="41870" x2="14482" y2="41870"/>
                        <a14:backgroundMark x1="17835" y1="34621" x2="17835" y2="34621"/>
                        <a14:backgroundMark x1="18598" y1="28591" x2="18598" y2="28591"/>
                        <a14:backgroundMark x1="72409" y1="52846" x2="72409" y2="52846"/>
                        <a14:backgroundMark x1="72409" y1="47154" x2="72409" y2="47154"/>
                        <a14:backgroundMark x1="73933" y1="23780" x2="73933" y2="23780"/>
                        <a14:backgroundMark x1="16616" y1="37263" x2="16616" y2="37263"/>
                        <a14:backgroundMark x1="29268" y1="24458" x2="29268" y2="24458"/>
                        <a14:backgroundMark x1="64329" y1="24797" x2="64329" y2="24797"/>
                        <a14:backgroundMark x1="67378" y1="16260" x2="67378" y2="16260"/>
                        <a14:backgroundMark x1="18902" y1="21341" x2="18902" y2="21341"/>
                        <a14:backgroundMark x1="73628" y1="12940" x2="73628" y2="12940"/>
                      </a14:backgroundRemoval>
                    </a14:imgEffect>
                  </a14:imgLayer>
                </a14:imgProps>
              </a:ext>
            </a:extLst>
          </a:blip>
          <a:srcRect l="13694" t="1302" r="5026" b="3413"/>
          <a:stretch/>
        </p:blipFill>
        <p:spPr>
          <a:xfrm>
            <a:off x="394448" y="1837199"/>
            <a:ext cx="1855694" cy="4894731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2880890" y="4761363"/>
            <a:ext cx="6430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Ahhoz, hogy a szavaink </a:t>
            </a:r>
            <a:r>
              <a:rPr lang="hu-HU" sz="2400" dirty="0"/>
              <a:t>tiszták, jók legyenek, a </a:t>
            </a:r>
            <a:r>
              <a:rPr lang="hu-HU" sz="2400" dirty="0" smtClean="0"/>
              <a:t>szívünknek</a:t>
            </a:r>
            <a:r>
              <a:rPr lang="hu-HU" sz="2400" dirty="0"/>
              <a:t>, </a:t>
            </a:r>
            <a:endParaRPr lang="hu-HU" sz="2400" dirty="0" smtClean="0"/>
          </a:p>
          <a:p>
            <a:pPr algn="ctr"/>
            <a:r>
              <a:rPr lang="hu-HU" sz="2400" dirty="0" smtClean="0"/>
              <a:t>a </a:t>
            </a:r>
            <a:r>
              <a:rPr lang="hu-HU" sz="2400" dirty="0"/>
              <a:t>benne lévő </a:t>
            </a:r>
            <a:r>
              <a:rPr lang="hu-HU" sz="2400" dirty="0" smtClean="0"/>
              <a:t>érzésnek is tisztának kell lenni</a:t>
            </a:r>
            <a:r>
              <a:rPr lang="hu-HU" sz="2400" dirty="0"/>
              <a:t>.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136790" y="443187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/>
              <a:t>Az </a:t>
            </a:r>
            <a:r>
              <a:rPr lang="hu-HU" sz="2400" dirty="0"/>
              <a:t>érzések természetesek.</a:t>
            </a:r>
          </a:p>
        </p:txBody>
      </p:sp>
      <p:sp>
        <p:nvSpPr>
          <p:cNvPr id="15" name="Téglalap 14"/>
          <p:cNvSpPr/>
          <p:nvPr/>
        </p:nvSpPr>
        <p:spPr>
          <a:xfrm>
            <a:off x="3085723" y="1096086"/>
            <a:ext cx="3019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/>
              <a:t>A negatív érzések is.</a:t>
            </a:r>
          </a:p>
        </p:txBody>
      </p:sp>
      <p:sp>
        <p:nvSpPr>
          <p:cNvPr id="16" name="Téglalap 15"/>
          <p:cNvSpPr/>
          <p:nvPr/>
        </p:nvSpPr>
        <p:spPr>
          <a:xfrm>
            <a:off x="4595431" y="1748986"/>
            <a:ext cx="4455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De az, hogy erre mit reagálok és hogyan teszem, </a:t>
            </a:r>
            <a:endParaRPr lang="hu-HU" sz="2400" dirty="0" smtClean="0"/>
          </a:p>
          <a:p>
            <a:pPr algn="ctr"/>
            <a:r>
              <a:rPr lang="hu-HU" sz="2400" dirty="0" smtClean="0"/>
              <a:t>az </a:t>
            </a:r>
            <a:r>
              <a:rPr lang="hu-HU" sz="2400" dirty="0"/>
              <a:t>már rajtam múlik. </a:t>
            </a:r>
          </a:p>
        </p:txBody>
      </p:sp>
    </p:spTree>
    <p:extLst>
      <p:ext uri="{BB962C8B-B14F-4D97-AF65-F5344CB8AC3E}">
        <p14:creationId xmlns:p14="http://schemas.microsoft.com/office/powerpoint/2010/main" val="2118788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559" y="303824"/>
            <a:ext cx="3698789" cy="237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202" y="3025801"/>
            <a:ext cx="3467587" cy="205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147" y="4523473"/>
            <a:ext cx="3341578" cy="214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/>
          <a:srcRect l="1392" t="2049"/>
          <a:stretch/>
        </p:blipFill>
        <p:spPr>
          <a:xfrm>
            <a:off x="5774933" y="1149422"/>
            <a:ext cx="2702559" cy="2684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Szövegdoboz 14"/>
          <p:cNvSpPr txBox="1"/>
          <p:nvPr/>
        </p:nvSpPr>
        <p:spPr>
          <a:xfrm>
            <a:off x="372685" y="1967447"/>
            <a:ext cx="519746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3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Ők milyen érzésekkel lehetnek </a:t>
            </a:r>
            <a:r>
              <a:rPr lang="hu-HU" sz="2200" dirty="0">
                <a:solidFill>
                  <a:schemeClr val="bg2">
                    <a:lumMod val="25000"/>
                  </a:schemeClr>
                </a:solidFill>
              </a:rPr>
              <a:t>tele? </a:t>
            </a:r>
            <a:endParaRPr lang="hu-HU" sz="22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Szerinted </a:t>
            </a:r>
            <a:r>
              <a:rPr lang="hu-HU" sz="2200" dirty="0">
                <a:solidFill>
                  <a:schemeClr val="bg2">
                    <a:lumMod val="25000"/>
                  </a:schemeClr>
                </a:solidFill>
              </a:rPr>
              <a:t>mi hangozhat el ezekben a szituációkban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hu-HU" sz="2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Hogyan fejezik ki az érzéseiket?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Mit akarnak a másik tudtára adni?</a:t>
            </a:r>
          </a:p>
          <a:p>
            <a:endParaRPr lang="hu-HU" sz="22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Válaszd ki az egyik képet!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chemeClr val="bg2">
                    <a:lumMod val="25000"/>
                  </a:schemeClr>
                </a:solidFill>
              </a:rPr>
              <a:t>Í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rj hozzá egy rövid párbeszédet a füzetedbe, amely kifejezi, hogy milyen érzésekkel lehetnek tele a képen látható szereplők!</a:t>
            </a:r>
          </a:p>
        </p:txBody>
      </p:sp>
      <p:sp>
        <p:nvSpPr>
          <p:cNvPr id="2" name="Téglalap 1"/>
          <p:cNvSpPr/>
          <p:nvPr/>
        </p:nvSpPr>
        <p:spPr>
          <a:xfrm>
            <a:off x="2003787" y="671265"/>
            <a:ext cx="3082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dirty="0">
                <a:solidFill>
                  <a:schemeClr val="bg2">
                    <a:lumMod val="25000"/>
                  </a:schemeClr>
                </a:solidFill>
              </a:rPr>
              <a:t>Nézd meg ezeket </a:t>
            </a:r>
            <a:endParaRPr lang="hu-HU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hu-HU" sz="2800" dirty="0">
                <a:solidFill>
                  <a:schemeClr val="bg2">
                    <a:lumMod val="25000"/>
                  </a:schemeClr>
                </a:solidFill>
              </a:rPr>
              <a:t>képeket!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07033" cy="14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doboz 16"/>
          <p:cNvSpPr txBox="1"/>
          <p:nvPr/>
        </p:nvSpPr>
        <p:spPr>
          <a:xfrm>
            <a:off x="3480061" y="310177"/>
            <a:ext cx="523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Te milyen érzésekkel vagy tele?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0" b="98051" l="1880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23" y="869669"/>
            <a:ext cx="8354154" cy="53705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Ellipszis buborék 1"/>
          <p:cNvSpPr/>
          <p:nvPr/>
        </p:nvSpPr>
        <p:spPr>
          <a:xfrm>
            <a:off x="1385071" y="1106165"/>
            <a:ext cx="3648173" cy="1571499"/>
          </a:xfrm>
          <a:prstGeom prst="wedgeEllipseCallout">
            <a:avLst>
              <a:gd name="adj1" fmla="val -26558"/>
              <a:gd name="adj2" fmla="val -652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Miből van eleged, és hogyan fejezed ezt ki mások számára?</a:t>
            </a:r>
            <a:endParaRPr lang="hu-HU" sz="2200" dirty="0"/>
          </a:p>
        </p:txBody>
      </p:sp>
      <p:sp>
        <p:nvSpPr>
          <p:cNvPr id="6" name="Ellipszis buborék 5"/>
          <p:cNvSpPr/>
          <p:nvPr/>
        </p:nvSpPr>
        <p:spPr>
          <a:xfrm>
            <a:off x="764300" y="2573908"/>
            <a:ext cx="3798999" cy="1879479"/>
          </a:xfrm>
          <a:prstGeom prst="wedgeEllipseCallout">
            <a:avLst>
              <a:gd name="adj1" fmla="val -60111"/>
              <a:gd name="adj2" fmla="val -320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Gondoltál már arra, ha tele vagy dühvel, haraggal, akkor hogyan beszélsz?</a:t>
            </a:r>
            <a:endParaRPr lang="hu-HU" sz="2200" dirty="0"/>
          </a:p>
        </p:txBody>
      </p:sp>
      <p:sp>
        <p:nvSpPr>
          <p:cNvPr id="7" name="Ellipszis buborék 6"/>
          <p:cNvSpPr/>
          <p:nvPr/>
        </p:nvSpPr>
        <p:spPr>
          <a:xfrm>
            <a:off x="6366115" y="890827"/>
            <a:ext cx="3985969" cy="1530677"/>
          </a:xfrm>
          <a:prstGeom prst="wedgeEllipseCallout">
            <a:avLst>
              <a:gd name="adj1" fmla="val 43814"/>
              <a:gd name="adj2" fmla="val -536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Ha örömmel, szeretettel vagy tele, akkor hogyan szólsz másokhoz?</a:t>
            </a:r>
            <a:endParaRPr lang="hu-HU" sz="2200" dirty="0"/>
          </a:p>
        </p:txBody>
      </p:sp>
      <p:sp>
        <p:nvSpPr>
          <p:cNvPr id="8" name="Ellipszis buborék 7"/>
          <p:cNvSpPr/>
          <p:nvPr/>
        </p:nvSpPr>
        <p:spPr>
          <a:xfrm>
            <a:off x="6791249" y="2314942"/>
            <a:ext cx="3992254" cy="1569626"/>
          </a:xfrm>
          <a:prstGeom prst="wedgeEllipseCallout">
            <a:avLst>
              <a:gd name="adj1" fmla="val 60190"/>
              <a:gd name="adj2" fmla="val -123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Hogyan tudnád fékezni a nyelvedet, hogy ne </a:t>
            </a:r>
            <a:r>
              <a:rPr lang="hu-HU" sz="2200" dirty="0" err="1" smtClean="0"/>
              <a:t>bánts</a:t>
            </a:r>
            <a:r>
              <a:rPr lang="hu-HU" sz="2200" dirty="0" smtClean="0"/>
              <a:t> meg senkit?</a:t>
            </a:r>
            <a:endParaRPr lang="hu-HU" sz="2200" dirty="0"/>
          </a:p>
        </p:txBody>
      </p:sp>
      <p:sp>
        <p:nvSpPr>
          <p:cNvPr id="9" name="Ellipszis buborék 8"/>
          <p:cNvSpPr/>
          <p:nvPr/>
        </p:nvSpPr>
        <p:spPr>
          <a:xfrm>
            <a:off x="2681927" y="4128282"/>
            <a:ext cx="3414072" cy="1336623"/>
          </a:xfrm>
          <a:prstGeom prst="wedgeEllipseCallout">
            <a:avLst>
              <a:gd name="adj1" fmla="val -55124"/>
              <a:gd name="adj2" fmla="val 335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Szoktad-e gyakorolni mások megértését?</a:t>
            </a:r>
            <a:endParaRPr lang="hu-HU" sz="2200" dirty="0"/>
          </a:p>
        </p:txBody>
      </p:sp>
      <p:sp>
        <p:nvSpPr>
          <p:cNvPr id="10" name="Ellipszis buborék 9"/>
          <p:cNvSpPr/>
          <p:nvPr/>
        </p:nvSpPr>
        <p:spPr>
          <a:xfrm>
            <a:off x="5458378" y="3721855"/>
            <a:ext cx="4039460" cy="1463064"/>
          </a:xfrm>
          <a:prstGeom prst="wedgeEllipseCallout">
            <a:avLst>
              <a:gd name="adj1" fmla="val 29697"/>
              <a:gd name="adj2" fmla="val 569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Meg tudod-e nyugtatni az ideges és indulatos társaidat?</a:t>
            </a:r>
            <a:endParaRPr lang="hu-HU" sz="2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5462" y="5670361"/>
            <a:ext cx="4658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smtClean="0">
                <a:solidFill>
                  <a:srgbClr val="540000"/>
                </a:solidFill>
              </a:rPr>
              <a:t>Beszélgessetek a válaszokról </a:t>
            </a:r>
          </a:p>
          <a:p>
            <a:pPr algn="ctr"/>
            <a:r>
              <a:rPr lang="hu-HU" sz="2500" dirty="0" smtClean="0">
                <a:solidFill>
                  <a:srgbClr val="540000"/>
                </a:solidFill>
              </a:rPr>
              <a:t>a padtársaddal!</a:t>
            </a:r>
            <a:endParaRPr lang="hu-HU" sz="2500" dirty="0">
              <a:solidFill>
                <a:srgbClr val="540000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154" y="-18459"/>
            <a:ext cx="1436651" cy="1405644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7297917" y="5672845"/>
            <a:ext cx="4658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smtClean="0">
                <a:solidFill>
                  <a:srgbClr val="540000"/>
                </a:solidFill>
              </a:rPr>
              <a:t>A  jó megoldásokat </a:t>
            </a:r>
          </a:p>
          <a:p>
            <a:pPr algn="ctr"/>
            <a:r>
              <a:rPr lang="hu-HU" sz="2500" dirty="0" smtClean="0">
                <a:solidFill>
                  <a:srgbClr val="540000"/>
                </a:solidFill>
              </a:rPr>
              <a:t>próbáljátok meg eljátszani is!</a:t>
            </a:r>
            <a:endParaRPr lang="hu-HU" sz="2500" dirty="0">
              <a:solidFill>
                <a:srgbClr val="540000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613" y="0"/>
            <a:ext cx="1431387" cy="14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124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19" y="2119495"/>
            <a:ext cx="6565961" cy="368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0"/>
            <a:ext cx="1623106" cy="17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9573617" y="3543197"/>
            <a:ext cx="24022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200" dirty="0" smtClean="0"/>
              <a:t>Próbálj meg </a:t>
            </a:r>
          </a:p>
          <a:p>
            <a:pPr algn="ctr"/>
            <a:r>
              <a:rPr lang="hu-HU" sz="2200" dirty="0" smtClean="0"/>
              <a:t>minden részletre figyelni!</a:t>
            </a:r>
            <a:endParaRPr lang="hu-HU" sz="22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334812" y="441870"/>
            <a:ext cx="5687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Nézd meg ezt a kisfilmet!</a:t>
            </a:r>
          </a:p>
          <a:p>
            <a:r>
              <a:rPr lang="hu-HU" sz="2400" dirty="0" smtClean="0"/>
              <a:t>Mai aranymondásunkat próbálja szemléltetni vizes poharak segítségével. </a:t>
            </a:r>
            <a:endParaRPr lang="hu-HU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891346" y="441869"/>
            <a:ext cx="4175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Mivel van csordultig a szív?</a:t>
            </a:r>
          </a:p>
          <a:p>
            <a:pPr algn="ctr"/>
            <a:r>
              <a:rPr lang="hu-HU" sz="2400" dirty="0"/>
              <a:t>v</a:t>
            </a:r>
            <a:r>
              <a:rPr lang="hu-HU" sz="2400" dirty="0" smtClean="0"/>
              <a:t>agy</a:t>
            </a:r>
          </a:p>
          <a:p>
            <a:r>
              <a:rPr lang="hu-HU" sz="2400" dirty="0" smtClean="0"/>
              <a:t>Mivel van csordultig a pohár?</a:t>
            </a:r>
            <a:endParaRPr lang="hu-HU" sz="2400" dirty="0"/>
          </a:p>
        </p:txBody>
      </p:sp>
      <p:sp>
        <p:nvSpPr>
          <p:cNvPr id="2" name="Jobbra nyíl 1"/>
          <p:cNvSpPr/>
          <p:nvPr/>
        </p:nvSpPr>
        <p:spPr>
          <a:xfrm>
            <a:off x="324227" y="3343564"/>
            <a:ext cx="2294155" cy="1307629"/>
          </a:xfrm>
          <a:prstGeom prst="rightArrow">
            <a:avLst/>
          </a:prstGeom>
          <a:solidFill>
            <a:srgbClr val="0533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KATTINTS </a:t>
            </a:r>
          </a:p>
          <a:p>
            <a:pPr algn="ctr"/>
            <a:r>
              <a:rPr lang="hu-HU" dirty="0" smtClean="0"/>
              <a:t>A KÉPRE!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6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16088" b="10888"/>
          <a:stretch/>
        </p:blipFill>
        <p:spPr>
          <a:xfrm>
            <a:off x="583180" y="2978178"/>
            <a:ext cx="3152979" cy="1725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511" y="2978933"/>
            <a:ext cx="3152979" cy="17320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842" y="2978178"/>
            <a:ext cx="3152980" cy="1738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3963969" y="670168"/>
            <a:ext cx="426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Mi történt ebben a kisfilmben?</a:t>
            </a:r>
            <a:endParaRPr lang="hu-HU" sz="2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2788763" y="1943647"/>
            <a:ext cx="661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képek segítenek felidézni a folyamat lépéseit.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359084" y="1307272"/>
            <a:ext cx="547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Írd le lépésről-lépésre a füzetedbe!</a:t>
            </a:r>
            <a:endParaRPr lang="hu-HU" sz="24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92258" cy="1582581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3120272" y="5505253"/>
            <a:ext cx="662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Vajon mit akart bemutatni ez a rövid film?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1038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551" y="1584800"/>
            <a:ext cx="6565961" cy="368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0"/>
            <a:ext cx="1623106" cy="17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4547551" y="453378"/>
            <a:ext cx="4766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Nézd meg ismét a kisfilmet!</a:t>
            </a:r>
            <a:endParaRPr lang="hu-HU" sz="2800" dirty="0"/>
          </a:p>
        </p:txBody>
      </p:sp>
      <p:sp>
        <p:nvSpPr>
          <p:cNvPr id="3" name="Téglalap 2"/>
          <p:cNvSpPr/>
          <p:nvPr/>
        </p:nvSpPr>
        <p:spPr>
          <a:xfrm>
            <a:off x="492707" y="2164167"/>
            <a:ext cx="3758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Miközben nézed, kérlek képzeld el, hogy amit látsz, az a szívben lévő indulatokról szól! </a:t>
            </a:r>
          </a:p>
          <a:p>
            <a:endParaRPr lang="hu-HU" sz="2400" dirty="0" smtClean="0"/>
          </a:p>
          <a:p>
            <a:r>
              <a:rPr lang="hu-HU" sz="2400" dirty="0" smtClean="0"/>
              <a:t>Ha így nézed, akkor ez mit jelent?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92707" y="5881402"/>
            <a:ext cx="10765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Vajon hogyan kapcsolódhat ez a vizes poharas szemléltetés a mai anyaghoz?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287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16088" b="10888"/>
          <a:stretch/>
        </p:blipFill>
        <p:spPr>
          <a:xfrm>
            <a:off x="6842562" y="1898543"/>
            <a:ext cx="4652752" cy="2546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Szövegdoboz 1"/>
          <p:cNvSpPr txBox="1"/>
          <p:nvPr/>
        </p:nvSpPr>
        <p:spPr>
          <a:xfrm>
            <a:off x="593889" y="1863563"/>
            <a:ext cx="6074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A tiszta vízzel tele pohár olyan, mint amikor a szívünk tiszta és tele vagyunk kedvességgel, jóindulattal.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A sötét vízzel tele pohár pedig olyan, mint amikor tele vagyunk haraggal.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93889" y="5007266"/>
            <a:ext cx="10901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Aztán bele dobtunk egy-egy kavicsot, amely azt a pillanatot jelképezte, </a:t>
            </a:r>
          </a:p>
          <a:p>
            <a:r>
              <a:rPr lang="hu-HU" sz="2400" dirty="0" smtClean="0"/>
              <a:t>amikor valami rossz dolog ér minket.</a:t>
            </a:r>
          </a:p>
          <a:p>
            <a:r>
              <a:rPr lang="hu-HU" sz="2400" dirty="0" smtClean="0"/>
              <a:t>Ekkor láthattuk, hogy mi történik a tiszta szívű emberekkel, </a:t>
            </a:r>
          </a:p>
          <a:p>
            <a:r>
              <a:rPr lang="hu-HU" sz="2400" dirty="0" smtClean="0"/>
              <a:t>és mi történik a haragos szívű emberekkel, ha valami rossz éri őket.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93889" y="401270"/>
            <a:ext cx="259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MAGYARÁZAT</a:t>
            </a:r>
            <a:endParaRPr lang="hu-HU" sz="2800" dirty="0"/>
          </a:p>
        </p:txBody>
      </p:sp>
      <p:sp>
        <p:nvSpPr>
          <p:cNvPr id="11" name="Téglalap 10"/>
          <p:cNvSpPr/>
          <p:nvPr/>
        </p:nvSpPr>
        <p:spPr>
          <a:xfrm>
            <a:off x="4557186" y="401270"/>
            <a:ext cx="6938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dirty="0"/>
              <a:t>A két pohár a szívünket, </a:t>
            </a:r>
          </a:p>
          <a:p>
            <a:pPr algn="r"/>
            <a:r>
              <a:rPr lang="hu-HU" sz="2400" dirty="0"/>
              <a:t>a kétféle víz pedig a szívünk </a:t>
            </a:r>
            <a:r>
              <a:rPr lang="hu-HU" sz="2400" dirty="0" err="1"/>
              <a:t>indulatát</a:t>
            </a:r>
            <a:r>
              <a:rPr lang="hu-HU" sz="2400" dirty="0"/>
              <a:t> mutatta be. </a:t>
            </a:r>
          </a:p>
        </p:txBody>
      </p:sp>
    </p:spTree>
    <p:extLst>
      <p:ext uri="{BB962C8B-B14F-4D97-AF65-F5344CB8AC3E}">
        <p14:creationId xmlns:p14="http://schemas.microsoft.com/office/powerpoint/2010/main" val="17387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52" y="929812"/>
            <a:ext cx="3718586" cy="20427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152" y="3830409"/>
            <a:ext cx="3718586" cy="2049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19393" y="1351026"/>
            <a:ext cx="6597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a tiszta szívű embert rossz dolog éri, mivel a szíve tiszta, nem szennyezi be a környezetét. </a:t>
            </a:r>
          </a:p>
          <a:p>
            <a:r>
              <a:rPr lang="hu-HU" sz="2400" dirty="0" smtClean="0"/>
              <a:t>Nem okoz fájdalmat a körülötte élőknek. 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19393" y="4255199"/>
            <a:ext cx="6987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Ezzel szemben, ha egy haragos szívű embert rossz dolog ér, mindent beszennyez maga körül. </a:t>
            </a:r>
          </a:p>
          <a:p>
            <a:r>
              <a:rPr lang="hu-HU" sz="2400" dirty="0" smtClean="0"/>
              <a:t>Fájdalmat okozhat mindenkinek maga körül.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0832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ekerekített téglalap 16"/>
          <p:cNvSpPr/>
          <p:nvPr/>
        </p:nvSpPr>
        <p:spPr>
          <a:xfrm>
            <a:off x="7038704" y="3901054"/>
            <a:ext cx="4490720" cy="2487356"/>
          </a:xfrm>
          <a:prstGeom prst="roundRect">
            <a:avLst/>
          </a:prstGeom>
          <a:solidFill>
            <a:schemeClr val="bg2">
              <a:alpha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Könnycsepp 6"/>
          <p:cNvSpPr/>
          <p:nvPr/>
        </p:nvSpPr>
        <p:spPr>
          <a:xfrm>
            <a:off x="314501" y="456476"/>
            <a:ext cx="4358640" cy="3106058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 mindennapokban nem mindig könnyű békében maradnunk, és szeretettel fordulnunk mindenkihez.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Könnycsepp 12"/>
          <p:cNvSpPr/>
          <p:nvPr/>
        </p:nvSpPr>
        <p:spPr>
          <a:xfrm>
            <a:off x="4133112" y="766022"/>
            <a:ext cx="3850640" cy="2625220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Különösen akkor nem, ha megbántanak vagy megsértenek minket.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Könnycsepp 13"/>
          <p:cNvSpPr/>
          <p:nvPr/>
        </p:nvSpPr>
        <p:spPr>
          <a:xfrm>
            <a:off x="7531464" y="1073370"/>
            <a:ext cx="3850640" cy="2625220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És akkor sem, ha esetleg a számunkra kedves dolgokban valaki kárt tesz.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Könnycsepp 14"/>
          <p:cNvSpPr/>
          <p:nvPr/>
        </p:nvSpPr>
        <p:spPr>
          <a:xfrm>
            <a:off x="1882557" y="3188042"/>
            <a:ext cx="4630003" cy="2291122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Akkor sem, ha igazságtalanságot látunk, vagy érzünk velünk szemben, vagy másokkal szemben.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186024" y="4333603"/>
            <a:ext cx="4196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Hogyan tudunk ilyenkor is szeretetben maradni?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Hogyan tud a szívünk is tiszta maradni?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09897" y="389580"/>
            <a:ext cx="884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Hogyan maradhat a szíved tiszta a konfliktus helyzetekben is?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565" y="345789"/>
            <a:ext cx="1820166" cy="2747102"/>
          </a:xfrm>
          <a:prstGeom prst="rect">
            <a:avLst/>
          </a:prstGeom>
        </p:spPr>
      </p:pic>
      <p:sp>
        <p:nvSpPr>
          <p:cNvPr id="5" name="Könnycsepp 4"/>
          <p:cNvSpPr/>
          <p:nvPr/>
        </p:nvSpPr>
        <p:spPr>
          <a:xfrm>
            <a:off x="642021" y="1557157"/>
            <a:ext cx="3225946" cy="1679565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Állj meg egy pillanatra, amikor azt érzed, egyre dühösebb vagy!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Könnycsepp 5"/>
          <p:cNvSpPr/>
          <p:nvPr/>
        </p:nvSpPr>
        <p:spPr>
          <a:xfrm>
            <a:off x="4111807" y="1037494"/>
            <a:ext cx="2691688" cy="1615833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Jusson eszedbe, hogy „a harag rossz tanácsadó”!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Könnycsepp 6"/>
          <p:cNvSpPr/>
          <p:nvPr/>
        </p:nvSpPr>
        <p:spPr>
          <a:xfrm>
            <a:off x="223267" y="3942635"/>
            <a:ext cx="2818371" cy="183985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Próbálj mindig megoldást keresni a problémára!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Könnycsepp 7"/>
          <p:cNvSpPr/>
          <p:nvPr/>
        </p:nvSpPr>
        <p:spPr>
          <a:xfrm>
            <a:off x="5399314" y="4714673"/>
            <a:ext cx="3435461" cy="1989671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Gondolj arra, mit tenne Jézus ebben a helyzetben!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Könnycsepp 8"/>
          <p:cNvSpPr/>
          <p:nvPr/>
        </p:nvSpPr>
        <p:spPr>
          <a:xfrm>
            <a:off x="6457532" y="1904484"/>
            <a:ext cx="3322193" cy="2129798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Mondd el őszintén az érzéseidet úgy, hogy közben a másik érzéseit is meghallgatod!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Könnycsepp 11"/>
          <p:cNvSpPr/>
          <p:nvPr/>
        </p:nvSpPr>
        <p:spPr>
          <a:xfrm>
            <a:off x="3232223" y="3092891"/>
            <a:ext cx="3397487" cy="1931889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Mindig mondd el a rossz érzéseidet is! Próbáld meg szeretettel.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Könnycsepp 12"/>
          <p:cNvSpPr/>
          <p:nvPr/>
        </p:nvSpPr>
        <p:spPr>
          <a:xfrm>
            <a:off x="8507835" y="4034282"/>
            <a:ext cx="3335896" cy="2106010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Istentől is kérhetsz segítséget. Imádságban.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kerekített téglalap 11"/>
          <p:cNvSpPr/>
          <p:nvPr/>
        </p:nvSpPr>
        <p:spPr>
          <a:xfrm>
            <a:off x="211995" y="2057171"/>
            <a:ext cx="9239793" cy="4028556"/>
          </a:xfrm>
          <a:prstGeom prst="roundRect">
            <a:avLst/>
          </a:prstGeom>
          <a:solidFill>
            <a:schemeClr val="bg2">
              <a:alpha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562625" y="2440827"/>
            <a:ext cx="85385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/>
              <a:t>Jó Atyám, </a:t>
            </a:r>
            <a:r>
              <a:rPr lang="hu-HU" sz="2200" dirty="0"/>
              <a:t>I</a:t>
            </a:r>
            <a:r>
              <a:rPr lang="hu-HU" sz="2200" dirty="0" smtClean="0"/>
              <a:t>stenem!</a:t>
            </a:r>
          </a:p>
          <a:p>
            <a:endParaRPr lang="hu-HU" sz="2200" dirty="0" smtClean="0"/>
          </a:p>
          <a:p>
            <a:r>
              <a:rPr lang="hu-HU" sz="2200" dirty="0" smtClean="0"/>
              <a:t>Kérlek, </a:t>
            </a:r>
            <a:r>
              <a:rPr lang="hu-HU" sz="2200" dirty="0" smtClean="0"/>
              <a:t>segíts lemondanom arról, hogy </a:t>
            </a:r>
            <a:r>
              <a:rPr lang="hu-HU" sz="2200" dirty="0"/>
              <a:t>a </a:t>
            </a:r>
            <a:r>
              <a:rPr lang="hu-HU" sz="2200" dirty="0" smtClean="0"/>
              <a:t>mindennapokban mindenáron a </a:t>
            </a:r>
            <a:r>
              <a:rPr lang="hu-HU" sz="2200" dirty="0"/>
              <a:t>saját </a:t>
            </a:r>
            <a:r>
              <a:rPr lang="hu-HU" sz="2200" dirty="0" smtClean="0"/>
              <a:t>igazamat </a:t>
            </a:r>
            <a:r>
              <a:rPr lang="hu-HU" sz="2200" dirty="0"/>
              <a:t>és </a:t>
            </a:r>
            <a:r>
              <a:rPr lang="hu-HU" sz="2200" dirty="0" smtClean="0"/>
              <a:t>akaratomat akarjam érvényesíteni! </a:t>
            </a:r>
          </a:p>
          <a:p>
            <a:r>
              <a:rPr lang="hu-HU" sz="2200" dirty="0" smtClean="0"/>
              <a:t>Kérlek adj erőt ahhoz, hogy szépen tudjak szólni a családomhoz, a barátaimhoz és az iskolás társaimhoz!</a:t>
            </a:r>
          </a:p>
          <a:p>
            <a:r>
              <a:rPr lang="hu-HU" sz="2200" dirty="0" smtClean="0"/>
              <a:t>És kérlek, add, hogy tudjak szeretettel és türelemmel fordulni mindenkihez akkor is, ha nem mindig könnyű! </a:t>
            </a:r>
          </a:p>
          <a:p>
            <a:pPr algn="r"/>
            <a:r>
              <a:rPr lang="hu-HU" sz="2200" smtClean="0"/>
              <a:t>Ámen.</a:t>
            </a:r>
            <a:endParaRPr lang="hu-HU" sz="22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8132" cy="138466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480902" y="537445"/>
            <a:ext cx="7298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Kérjünk </a:t>
            </a:r>
            <a:r>
              <a:rPr lang="hu-HU" sz="2800" dirty="0">
                <a:solidFill>
                  <a:schemeClr val="tx2">
                    <a:lumMod val="75000"/>
                  </a:schemeClr>
                </a:solidFill>
              </a:rPr>
              <a:t>Istentől 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segítséget ehhez, már most!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36" b="78814" l="17500" r="88750">
                        <a14:foregroundMark x1="38750" y1="33051" x2="38750" y2="33051"/>
                        <a14:foregroundMark x1="42083" y1="38136" x2="42083" y2="38136"/>
                        <a14:foregroundMark x1="44167" y1="42797" x2="44167" y2="42797"/>
                        <a14:foregroundMark x1="50417" y1="42797" x2="50417" y2="42797"/>
                        <a14:foregroundMark x1="57500" y1="40254" x2="57500" y2="40254"/>
                        <a14:foregroundMark x1="61250" y1="36864" x2="61250" y2="36864"/>
                        <a14:foregroundMark x1="65000" y1="37288" x2="65000" y2="37288"/>
                        <a14:foregroundMark x1="63333" y1="28814" x2="63333" y2="28814"/>
                        <a14:foregroundMark x1="59583" y1="25000" x2="59583" y2="25000"/>
                        <a14:foregroundMark x1="55833" y1="26271" x2="55833" y2="26271"/>
                        <a14:foregroundMark x1="52917" y1="22458" x2="52917" y2="22458"/>
                        <a14:foregroundMark x1="50000" y1="24153" x2="50000" y2="24153"/>
                        <a14:foregroundMark x1="43750" y1="22881" x2="43750" y2="22881"/>
                        <a14:foregroundMark x1="61667" y1="21610" x2="61667" y2="21610"/>
                        <a14:foregroundMark x1="66250" y1="29237" x2="66250" y2="29237"/>
                        <a14:foregroundMark x1="67083" y1="34746" x2="67083" y2="34746"/>
                        <a14:foregroundMark x1="66250" y1="39407" x2="66250" y2="39407"/>
                        <a14:foregroundMark x1="61667" y1="42797" x2="61667" y2="42797"/>
                        <a14:foregroundMark x1="50417" y1="30508" x2="50417" y2="30508"/>
                        <a14:foregroundMark x1="34167" y1="29661" x2="34167" y2="29661"/>
                        <a14:foregroundMark x1="33333" y1="35593" x2="33333" y2="35593"/>
                        <a14:foregroundMark x1="30833" y1="40678" x2="30833" y2="40678"/>
                        <a14:foregroundMark x1="32083" y1="44068" x2="32083" y2="44068"/>
                        <a14:foregroundMark x1="39583" y1="41949" x2="39583" y2="41949"/>
                        <a14:foregroundMark x1="44167" y1="48305" x2="44167" y2="48305"/>
                        <a14:foregroundMark x1="44167" y1="40678" x2="44167" y2="40678"/>
                        <a14:foregroundMark x1="37500" y1="47458" x2="37500" y2="47458"/>
                        <a14:foregroundMark x1="35000" y1="54661" x2="35000" y2="54661"/>
                        <a14:foregroundMark x1="42083" y1="54237" x2="42083" y2="54237"/>
                        <a14:foregroundMark x1="51250" y1="45763" x2="51250" y2="45763"/>
                        <a14:foregroundMark x1="55833" y1="45763" x2="55833" y2="45763"/>
                        <a14:foregroundMark x1="66250" y1="44068" x2="66250" y2="44068"/>
                        <a14:foregroundMark x1="65417" y1="50000" x2="65417" y2="50000"/>
                        <a14:foregroundMark x1="48333" y1="52966" x2="48333" y2="52966"/>
                        <a14:foregroundMark x1="50417" y1="49576" x2="50417" y2="49576"/>
                        <a14:foregroundMark x1="56250" y1="53390" x2="56250" y2="53390"/>
                        <a14:foregroundMark x1="64167" y1="57203" x2="64167" y2="57203"/>
                        <a14:foregroundMark x1="42083" y1="61017" x2="42083" y2="61017"/>
                        <a14:foregroundMark x1="31250" y1="60593" x2="31250" y2="60593"/>
                        <a14:foregroundMark x1="30000" y1="63983" x2="30000" y2="63983"/>
                        <a14:foregroundMark x1="31250" y1="56356" x2="31250" y2="56356"/>
                        <a14:foregroundMark x1="37917" y1="57627" x2="37917" y2="57627"/>
                        <a14:foregroundMark x1="47083" y1="62712" x2="47083" y2="62712"/>
                        <a14:foregroundMark x1="52917" y1="57627" x2="52917" y2="57627"/>
                        <a14:foregroundMark x1="67917" y1="59322" x2="67917" y2="59322"/>
                        <a14:foregroundMark x1="64583" y1="64831" x2="64583" y2="64831"/>
                        <a14:foregroundMark x1="68750" y1="64831" x2="68750" y2="64831"/>
                        <a14:foregroundMark x1="62917" y1="70339" x2="62917" y2="70339"/>
                        <a14:foregroundMark x1="60417" y1="69492" x2="60417" y2="69492"/>
                        <a14:foregroundMark x1="72083" y1="65254" x2="72083" y2="65254"/>
                        <a14:foregroundMark x1="69167" y1="68220" x2="69167" y2="68220"/>
                        <a14:foregroundMark x1="66667" y1="70763" x2="66667" y2="70763"/>
                        <a14:foregroundMark x1="75000" y1="65678" x2="75000" y2="65678"/>
                        <a14:foregroundMark x1="72917" y1="67797" x2="72917" y2="67797"/>
                        <a14:foregroundMark x1="70833" y1="69492" x2="70833" y2="69492"/>
                        <a14:foregroundMark x1="63750" y1="72458" x2="63750" y2="72458"/>
                        <a14:foregroundMark x1="45000" y1="66525" x2="45000" y2="66525"/>
                        <a14:foregroundMark x1="38333" y1="66525" x2="38333" y2="66525"/>
                        <a14:foregroundMark x1="28750" y1="67373" x2="28750" y2="67373"/>
                        <a14:foregroundMark x1="34167" y1="70763" x2="34167" y2="70763"/>
                        <a14:foregroundMark x1="27083" y1="70763" x2="27083" y2="70763"/>
                        <a14:foregroundMark x1="40000" y1="73729" x2="40000" y2="73729"/>
                        <a14:foregroundMark x1="35000" y1="73305" x2="35000" y2="73305"/>
                        <a14:foregroundMark x1="30833" y1="73305" x2="30833" y2="73305"/>
                        <a14:foregroundMark x1="22917" y1="71610" x2="22917" y2="71610"/>
                        <a14:foregroundMark x1="27083" y1="73305" x2="27083" y2="73305"/>
                        <a14:foregroundMark x1="46250" y1="17797" x2="46250" y2="17797"/>
                        <a14:foregroundMark x1="42917" y1="18644" x2="42917" y2="18644"/>
                        <a14:foregroundMark x1="52917" y1="17373" x2="52917" y2="17373"/>
                        <a14:foregroundMark x1="69167" y1="71186" x2="69167" y2="71186"/>
                        <a14:foregroundMark x1="67083" y1="72458" x2="67083" y2="72458"/>
                        <a14:foregroundMark x1="64167" y1="74153" x2="64167" y2="74153"/>
                        <a14:foregroundMark x1="72917" y1="69492" x2="72917" y2="69492"/>
                        <a14:foregroundMark x1="71667" y1="70763" x2="71667" y2="70763"/>
                        <a14:foregroundMark x1="70000" y1="72458" x2="70000" y2="72458"/>
                        <a14:foregroundMark x1="67500" y1="74153" x2="67500" y2="74153"/>
                        <a14:foregroundMark x1="61667" y1="75424" x2="61667" y2="75424"/>
                        <a14:foregroundMark x1="64583" y1="75847" x2="64583" y2="75847"/>
                        <a14:foregroundMark x1="66250" y1="75847" x2="66250" y2="75847"/>
                        <a14:foregroundMark x1="36667" y1="75000" x2="36667" y2="75000"/>
                        <a14:foregroundMark x1="33333" y1="75424" x2="33333" y2="75424"/>
                        <a14:foregroundMark x1="28750" y1="75000" x2="28750" y2="75000"/>
                        <a14:foregroundMark x1="25417" y1="75000" x2="25417" y2="75000"/>
                        <a14:foregroundMark x1="39583" y1="75424" x2="39583" y2="75424"/>
                        <a14:foregroundMark x1="41667" y1="75000" x2="41667" y2="75000"/>
                      </a14:backgroundRemoval>
                    </a14:imgEffect>
                  </a14:imgLayer>
                </a14:imgProps>
              </a:ext>
            </a:extLst>
          </a:blip>
          <a:srcRect l="16780" t="13161" r="16644" b="21633"/>
          <a:stretch/>
        </p:blipFill>
        <p:spPr>
          <a:xfrm>
            <a:off x="9238399" y="2638696"/>
            <a:ext cx="2848654" cy="2743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zövegdoboz 6"/>
          <p:cNvSpPr txBox="1"/>
          <p:nvPr/>
        </p:nvSpPr>
        <p:spPr>
          <a:xfrm>
            <a:off x="2534305" y="1135309"/>
            <a:ext cx="469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Mondd el ezt a rövid imádságot!</a:t>
            </a:r>
            <a:endParaRPr lang="hu-HU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6" b="87778" l="48827" r="79326">
                        <a14:foregroundMark x1="53372" y1="31111" x2="53372" y2="31111"/>
                        <a14:foregroundMark x1="61877" y1="85556" x2="61877" y2="85556"/>
                        <a14:foregroundMark x1="67302" y1="80556" x2="67302" y2="80556"/>
                        <a14:foregroundMark x1="66862" y1="78194" x2="66862" y2="78194"/>
                        <a14:foregroundMark x1="66129" y1="75000" x2="66129" y2="75000"/>
                        <a14:foregroundMark x1="65543" y1="72361" x2="65543" y2="72361"/>
                        <a14:foregroundMark x1="65396" y1="70694" x2="65396" y2="70694"/>
                        <a14:backgroundMark x1="64223" y1="68333" x2="64223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23" t="20992" r="29239" b="55323"/>
          <a:stretch/>
        </p:blipFill>
        <p:spPr>
          <a:xfrm>
            <a:off x="9335821" y="4357992"/>
            <a:ext cx="2293454" cy="250000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78" b="97917" l="8065" r="37830">
                        <a14:foregroundMark x1="28739" y1="28333" x2="28739" y2="28333"/>
                        <a14:foregroundMark x1="28006" y1="41250" x2="28006" y2="41250"/>
                        <a14:foregroundMark x1="33578" y1="49444" x2="33578" y2="49444"/>
                        <a14:foregroundMark x1="10557" y1="77778" x2="10557" y2="77778"/>
                        <a14:foregroundMark x1="10997" y1="75000" x2="10997" y2="75000"/>
                        <a14:foregroundMark x1="11877" y1="73472" x2="11877" y2="73472"/>
                        <a14:foregroundMark x1="11584" y1="71528" x2="11584" y2="71528"/>
                        <a14:foregroundMark x1="11437" y1="81389" x2="11437" y2="81389"/>
                        <a14:foregroundMark x1="23314" y1="76250" x2="23314" y2="76250"/>
                        <a14:foregroundMark x1="24047" y1="71250" x2="24047" y2="71250"/>
                        <a14:foregroundMark x1="27566" y1="30556" x2="27566" y2="30556"/>
                        <a14:foregroundMark x1="28739" y1="29306" x2="28739" y2="29306"/>
                        <a14:foregroundMark x1="10850" y1="80000" x2="10850" y2="80000"/>
                        <a14:backgroundMark x1="28006" y1="62500" x2="28006" y2="62500"/>
                        <a14:backgroundMark x1="30352" y1="55139" x2="30352" y2="55139"/>
                        <a14:backgroundMark x1="29179" y1="39722" x2="29179" y2="39722"/>
                        <a14:backgroundMark x1="26540" y1="39722" x2="26540" y2="39722"/>
                        <a14:backgroundMark x1="29326" y1="31528" x2="29326" y2="31528"/>
                        <a14:backgroundMark x1="30352" y1="27500" x2="30352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1586" r="63119" b="55247"/>
          <a:stretch/>
        </p:blipFill>
        <p:spPr>
          <a:xfrm>
            <a:off x="330349" y="4241075"/>
            <a:ext cx="3016358" cy="26169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87" y="0"/>
            <a:ext cx="1607756" cy="161170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52047" y="513466"/>
            <a:ext cx="408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</a:rPr>
              <a:t>Figyelj az érzéseidre!</a:t>
            </a:r>
            <a:endParaRPr lang="hu-H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zamárfül 12"/>
          <p:cNvSpPr/>
          <p:nvPr/>
        </p:nvSpPr>
        <p:spPr>
          <a:xfrm>
            <a:off x="980153" y="1988069"/>
            <a:ext cx="4733107" cy="2253006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Egy héten át figyeld az érzéseidet!  Figyeld meg, hogy mennyire tudtál szeretettel és türelemmel lenni olyan helyzetekben, amikor nem volt könnyű!</a:t>
            </a:r>
            <a:endParaRPr lang="hu-HU" sz="2200" dirty="0">
              <a:solidFill>
                <a:schemeClr val="tx1"/>
              </a:solidFill>
            </a:endParaRPr>
          </a:p>
        </p:txBody>
      </p:sp>
      <p:sp>
        <p:nvSpPr>
          <p:cNvPr id="17" name="Szamárfül 16"/>
          <p:cNvSpPr/>
          <p:nvPr/>
        </p:nvSpPr>
        <p:spPr>
          <a:xfrm>
            <a:off x="6363064" y="1988069"/>
            <a:ext cx="4733107" cy="2253006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Megfigyeléseidet mondd el a szüleidnek, </a:t>
            </a:r>
          </a:p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és írd le a Hittanoktatódnak is!</a:t>
            </a:r>
            <a:endParaRPr lang="hu-H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28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9627" y="1089503"/>
            <a:ext cx="4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73" y="-17416"/>
            <a:ext cx="1414287" cy="1402080"/>
          </a:xfrm>
          <a:prstGeom prst="rect">
            <a:avLst/>
          </a:prstGeom>
        </p:spPr>
      </p:pic>
      <p:pic>
        <p:nvPicPr>
          <p:cNvPr id="6" name="Új szívet adj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651" y="1896577"/>
            <a:ext cx="902924" cy="9029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766" y="1731554"/>
            <a:ext cx="10217966" cy="4929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0" b="98051" l="1880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029" y="253668"/>
            <a:ext cx="1874703" cy="12051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Lekerekített téglalap 10"/>
          <p:cNvSpPr/>
          <p:nvPr/>
        </p:nvSpPr>
        <p:spPr>
          <a:xfrm>
            <a:off x="1650766" y="68658"/>
            <a:ext cx="7869154" cy="1575186"/>
          </a:xfrm>
          <a:prstGeom prst="roundRect">
            <a:avLst/>
          </a:prstGeom>
          <a:solidFill>
            <a:schemeClr val="bg2">
              <a:alpha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Az ének szavával is kérjük az Urat, segítsen nekünk olyan szeretettel lennünk mások iránt, mint amiről Jézus is példát mutatott nekünk! 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48155" y="218654"/>
            <a:ext cx="9450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</a:rPr>
              <a:t>Ismételjük át a múlt órán megfigyelt emberi érzéseket!</a:t>
            </a:r>
            <a:endParaRPr lang="hu-H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2" b="67982" l="10117" r="89981">
                        <a14:foregroundMark x1="53891" y1="46711" x2="53891" y2="46711"/>
                        <a14:foregroundMark x1="54377" y1="48904" x2="54377" y2="48904"/>
                        <a14:foregroundMark x1="54183" y1="51754" x2="54183" y2="51754"/>
                        <a14:foregroundMark x1="44844" y1="59649" x2="44844" y2="59649"/>
                        <a14:foregroundMark x1="34922" y1="16447" x2="34922" y2="16447"/>
                        <a14:backgroundMark x1="61673" y1="66447" x2="61089" y2="98904"/>
                        <a14:backgroundMark x1="61089" y1="98904" x2="87938" y2="99561"/>
                        <a14:backgroundMark x1="42996" y1="28947" x2="42996" y2="28947"/>
                        <a14:backgroundMark x1="42802" y1="31140" x2="42802" y2="31140"/>
                        <a14:backgroundMark x1="42607" y1="33333" x2="42607" y2="33333"/>
                        <a14:backgroundMark x1="34047" y1="18202" x2="34047" y2="18202"/>
                        <a14:backgroundMark x1="34436" y1="16447" x2="34436" y2="16447"/>
                      </a14:backgroundRemoval>
                    </a14:imgEffect>
                  </a14:imgLayer>
                </a14:imgProps>
              </a:ext>
            </a:extLst>
          </a:blip>
          <a:srcRect l="8135" t="227" r="42613" b="35777"/>
          <a:stretch/>
        </p:blipFill>
        <p:spPr>
          <a:xfrm>
            <a:off x="580575" y="1738421"/>
            <a:ext cx="6505483" cy="374956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48155" y="824649"/>
            <a:ext cx="1036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Emlékszel, hogyan éreztek Jézus iránt a nagytanács tagjai? </a:t>
            </a:r>
          </a:p>
          <a:p>
            <a:r>
              <a:rPr lang="hu-HU" sz="2400" dirty="0" smtClean="0"/>
              <a:t>Szinte minden érzésük tükröződött az arcukon. Nézd csak meg!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580574" y="5570761"/>
            <a:ext cx="7318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57412A"/>
                </a:solidFill>
              </a:rPr>
              <a:t>Ezzel szemben, Jézus némán és alázatosan tűrte, </a:t>
            </a:r>
          </a:p>
          <a:p>
            <a:r>
              <a:rPr lang="hu-HU" sz="2400" dirty="0" smtClean="0">
                <a:solidFill>
                  <a:srgbClr val="57412A"/>
                </a:solidFill>
              </a:rPr>
              <a:t>amikor a helytartó előtt is hangosan vádolták. </a:t>
            </a:r>
            <a:endParaRPr lang="hu-HU" sz="2400" dirty="0">
              <a:solidFill>
                <a:srgbClr val="57412A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" b="100000" l="2655" r="98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55" y="1535402"/>
            <a:ext cx="4075145" cy="56796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80457" cy="14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38" y="0"/>
            <a:ext cx="10973751" cy="674276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322758" y="2208539"/>
            <a:ext cx="48353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„Mert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amivel csordultig van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szív,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azt szólja a száj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(Máté evangéliuma 12,34)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80" y="4443338"/>
            <a:ext cx="3657917" cy="2127688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4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14" y="1272415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353377" y="262769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5" name="Ellipszis 4"/>
          <p:cNvSpPr>
            <a:spLocks noChangeAspect="1"/>
          </p:cNvSpPr>
          <p:nvPr/>
        </p:nvSpPr>
        <p:spPr>
          <a:xfrm>
            <a:off x="7167950" y="1740514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743052" y="5707720"/>
            <a:ext cx="4657588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1187" cy="1368000"/>
          </a:xfrm>
          <a:prstGeom prst="rect">
            <a:avLst/>
          </a:prstGeom>
        </p:spPr>
      </p:pic>
      <p:sp>
        <p:nvSpPr>
          <p:cNvPr id="9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</p:spTree>
    <p:extLst>
      <p:ext uri="{BB962C8B-B14F-4D97-AF65-F5344CB8AC3E}">
        <p14:creationId xmlns:p14="http://schemas.microsoft.com/office/powerpoint/2010/main" val="6411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5" name="Téglalap 10"/>
          <p:cNvSpPr>
            <a:spLocks noChangeArrowheads="1"/>
          </p:cNvSpPr>
          <p:nvPr/>
        </p:nvSpPr>
        <p:spPr bwMode="auto">
          <a:xfrm>
            <a:off x="970220" y="2500359"/>
            <a:ext cx="41422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6" name="Ellipszis 5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5670577" y="2290629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6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7154" l="4116" r="95427">
                        <a14:foregroundMark x1="27439" y1="83740" x2="27439" y2="83740"/>
                        <a14:foregroundMark x1="29268" y1="86518" x2="29268" y2="86518"/>
                        <a14:foregroundMark x1="42988" y1="92751" x2="42988" y2="92751"/>
                        <a14:foregroundMark x1="37805" y1="91125" x2="37805" y2="91125"/>
                        <a14:foregroundMark x1="71799" y1="89160" x2="71799" y2="89160"/>
                        <a14:foregroundMark x1="55183" y1="19241" x2="55183" y2="19241"/>
                        <a14:foregroundMark x1="55183" y1="20393" x2="55183" y2="20393"/>
                        <a14:foregroundMark x1="51067" y1="82927" x2="51067" y2="82927"/>
                        <a14:foregroundMark x1="51372" y1="86721" x2="51372" y2="86721"/>
                        <a14:foregroundMark x1="22256" y1="32520" x2="22256" y2="32520"/>
                        <a14:foregroundMark x1="79878" y1="33333" x2="79878" y2="33333"/>
                        <a14:backgroundMark x1="30335" y1="5285" x2="30335" y2="5285"/>
                        <a14:backgroundMark x1="41768" y1="3117" x2="41768" y2="3117"/>
                        <a14:backgroundMark x1="23323" y1="5081" x2="23323" y2="5081"/>
                        <a14:backgroundMark x1="14787" y1="25610" x2="14787" y2="25610"/>
                        <a14:backgroundMark x1="14787" y1="29878" x2="14787" y2="29878"/>
                        <a14:backgroundMark x1="14482" y1="41870" x2="14482" y2="41870"/>
                        <a14:backgroundMark x1="17835" y1="34621" x2="17835" y2="34621"/>
                        <a14:backgroundMark x1="18598" y1="28591" x2="18598" y2="28591"/>
                        <a14:backgroundMark x1="72409" y1="52846" x2="72409" y2="52846"/>
                        <a14:backgroundMark x1="72409" y1="47154" x2="72409" y2="47154"/>
                        <a14:backgroundMark x1="73933" y1="23780" x2="73933" y2="23780"/>
                        <a14:backgroundMark x1="16616" y1="37263" x2="16616" y2="37263"/>
                        <a14:backgroundMark x1="29268" y1="24458" x2="29268" y2="24458"/>
                        <a14:backgroundMark x1="64329" y1="24797" x2="64329" y2="24797"/>
                        <a14:backgroundMark x1="67378" y1="16260" x2="67378" y2="16260"/>
                        <a14:backgroundMark x1="18902" y1="21341" x2="18902" y2="21341"/>
                        <a14:backgroundMark x1="73628" y1="12940" x2="73628" y2="129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3504" y="670560"/>
            <a:ext cx="2668693" cy="618744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24837" y="1555575"/>
            <a:ext cx="57926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ilyen érzés tükröződik a te arcodon?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Amikor dühös vagy?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Amikor haragszol?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Amikor fel vagy háborodva valamiért?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Vagy amikor örülsz valaminek?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Vagy épp </a:t>
            </a:r>
            <a:r>
              <a:rPr lang="hu-HU" sz="2400" dirty="0" err="1" smtClean="0">
                <a:solidFill>
                  <a:schemeClr val="tx2">
                    <a:lumMod val="75000"/>
                  </a:schemeClr>
                </a:solidFill>
              </a:rPr>
              <a:t>együttérzel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 valakivel?</a:t>
            </a:r>
          </a:p>
          <a:p>
            <a:endParaRPr lang="hu-H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Megfigyelted már magad olyankor? 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12836" y="5222347"/>
            <a:ext cx="6113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Ha még nem, akkor itt az alkalom! Tegyünk egy próbát!</a:t>
            </a:r>
            <a:endParaRPr lang="hu-HU" sz="28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409302" y="5069480"/>
            <a:ext cx="6223724" cy="1259840"/>
          </a:xfrm>
          <a:prstGeom prst="roundRect">
            <a:avLst/>
          </a:prstGeom>
          <a:solidFill>
            <a:schemeClr val="bg2">
              <a:alpha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80457" cy="145799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78" b="97917" l="8065" r="37830">
                        <a14:foregroundMark x1="28739" y1="28333" x2="28739" y2="28333"/>
                        <a14:foregroundMark x1="28006" y1="41250" x2="28006" y2="41250"/>
                        <a14:foregroundMark x1="33578" y1="49444" x2="33578" y2="49444"/>
                        <a14:foregroundMark x1="10557" y1="77778" x2="10557" y2="77778"/>
                        <a14:foregroundMark x1="10997" y1="75000" x2="10997" y2="75000"/>
                        <a14:foregroundMark x1="11877" y1="73472" x2="11877" y2="73472"/>
                        <a14:foregroundMark x1="11584" y1="71528" x2="11584" y2="71528"/>
                        <a14:foregroundMark x1="11437" y1="81389" x2="11437" y2="81389"/>
                        <a14:foregroundMark x1="23314" y1="76250" x2="23314" y2="76250"/>
                        <a14:foregroundMark x1="24047" y1="71250" x2="24047" y2="71250"/>
                        <a14:foregroundMark x1="27566" y1="30556" x2="27566" y2="30556"/>
                        <a14:foregroundMark x1="28739" y1="29306" x2="28739" y2="29306"/>
                        <a14:foregroundMark x1="10850" y1="80000" x2="10850" y2="80000"/>
                        <a14:backgroundMark x1="28006" y1="62500" x2="28006" y2="62500"/>
                        <a14:backgroundMark x1="30352" y1="55139" x2="30352" y2="55139"/>
                        <a14:backgroundMark x1="29179" y1="39722" x2="29179" y2="39722"/>
                        <a14:backgroundMark x1="26540" y1="39722" x2="26540" y2="39722"/>
                        <a14:backgroundMark x1="29326" y1="31528" x2="29326" y2="31528"/>
                        <a14:backgroundMark x1="30352" y1="27500" x2="30352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1586" r="63119" b="6540"/>
          <a:stretch/>
        </p:blipFill>
        <p:spPr>
          <a:xfrm>
            <a:off x="7262706" y="674764"/>
            <a:ext cx="2179561" cy="59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6" b="50939" l="46068" r="71854">
                        <a14:backgroundMark x1="51118" y1="26772" x2="51118" y2="26772"/>
                        <a14:backgroundMark x1="58816" y1="9812" x2="58816" y2="9812"/>
                        <a14:backgroundMark x1="65066" y1="15627" x2="65066" y2="15627"/>
                        <a14:backgroundMark x1="66598" y1="26529" x2="66598" y2="26529"/>
                        <a14:backgroundMark x1="65025" y1="37553" x2="65025" y2="37553"/>
                        <a14:backgroundMark x1="58775" y1="43368" x2="58775" y2="43368"/>
                        <a14:backgroundMark x1="52649" y1="37553" x2="52649" y2="37553"/>
                        <a14:backgroundMark x1="50662" y1="36402" x2="50662" y2="36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51" t="1334" r="28136" b="49037"/>
          <a:stretch/>
        </p:blipFill>
        <p:spPr>
          <a:xfrm>
            <a:off x="6859427" y="0"/>
            <a:ext cx="5090160" cy="66609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0" b="97154" l="4116" r="95427">
                        <a14:foregroundMark x1="27439" y1="83740" x2="27439" y2="83740"/>
                        <a14:foregroundMark x1="29268" y1="86518" x2="29268" y2="86518"/>
                        <a14:foregroundMark x1="42988" y1="92751" x2="42988" y2="92751"/>
                        <a14:foregroundMark x1="37805" y1="91125" x2="37805" y2="91125"/>
                        <a14:foregroundMark x1="71799" y1="89160" x2="71799" y2="89160"/>
                        <a14:foregroundMark x1="55183" y1="19241" x2="55183" y2="19241"/>
                        <a14:foregroundMark x1="55183" y1="20393" x2="55183" y2="20393"/>
                        <a14:foregroundMark x1="51067" y1="82927" x2="51067" y2="82927"/>
                        <a14:foregroundMark x1="51372" y1="86721" x2="51372" y2="86721"/>
                        <a14:foregroundMark x1="22256" y1="32520" x2="22256" y2="32520"/>
                        <a14:foregroundMark x1="79878" y1="33333" x2="79878" y2="33333"/>
                        <a14:backgroundMark x1="30335" y1="5285" x2="30335" y2="5285"/>
                        <a14:backgroundMark x1="41768" y1="3117" x2="41768" y2="3117"/>
                        <a14:backgroundMark x1="23323" y1="5081" x2="23323" y2="5081"/>
                        <a14:backgroundMark x1="14787" y1="25610" x2="14787" y2="25610"/>
                        <a14:backgroundMark x1="14787" y1="29878" x2="14787" y2="29878"/>
                        <a14:backgroundMark x1="14482" y1="41870" x2="14482" y2="41870"/>
                        <a14:backgroundMark x1="17835" y1="34621" x2="17835" y2="34621"/>
                        <a14:backgroundMark x1="18598" y1="28591" x2="18598" y2="28591"/>
                        <a14:backgroundMark x1="72409" y1="52846" x2="72409" y2="52846"/>
                        <a14:backgroundMark x1="72409" y1="47154" x2="72409" y2="47154"/>
                        <a14:backgroundMark x1="73933" y1="23780" x2="73933" y2="23780"/>
                        <a14:backgroundMark x1="16616" y1="37263" x2="16616" y2="37263"/>
                        <a14:backgroundMark x1="29268" y1="24458" x2="29268" y2="24458"/>
                        <a14:backgroundMark x1="64329" y1="24797" x2="64329" y2="24797"/>
                        <a14:backgroundMark x1="67378" y1="16260" x2="67378" y2="16260"/>
                        <a14:backgroundMark x1="18902" y1="21341" x2="18902" y2="21341"/>
                        <a14:backgroundMark x1="73628" y1="12940" x2="73628" y2="129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0056" y="1301107"/>
            <a:ext cx="2749974" cy="618744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02" b="100000" l="3103" r="90345">
                        <a14:foregroundMark x1="55172" y1="48423" x2="55172" y2="48423"/>
                        <a14:foregroundMark x1="59655" y1="50450" x2="59655" y2="50450"/>
                        <a14:foregroundMark x1="42069" y1="40315" x2="42069" y2="4031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84" y="1301107"/>
            <a:ext cx="2765246" cy="423368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31583" y="1768164"/>
            <a:ext cx="51599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Fejezd ki a következő érzelmeket: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Dühös vagy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Fel vagy háborodva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Csalódott vagy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Ítélkező vagy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Haragszol</a:t>
            </a:r>
          </a:p>
          <a:p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Majd a bemutatott érzelmekkel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ellentétes érzelmeket is mutasd be!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38867" y="5416183"/>
            <a:ext cx="5242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Melyik volt az, amelyikben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legjobban érezted magad? 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990017" y="542553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Kérlek, állj egy tükör elé!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4631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4524375"/>
            <a:ext cx="12192000" cy="2333624"/>
          </a:xfrm>
          <a:prstGeom prst="rect">
            <a:avLst/>
          </a:prstGeom>
          <a:solidFill>
            <a:srgbClr val="6D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1"/>
            <a:ext cx="12192000" cy="4524376"/>
          </a:xfrm>
          <a:prstGeom prst="rect">
            <a:avLst/>
          </a:prstGeom>
          <a:solidFill>
            <a:srgbClr val="D1C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727960" y="3075464"/>
            <a:ext cx="3368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/>
              <a:t>Nézd meg</a:t>
            </a:r>
            <a:endParaRPr lang="hu-HU" sz="4800" dirty="0" smtClean="0"/>
          </a:p>
        </p:txBody>
      </p:sp>
      <p:sp>
        <p:nvSpPr>
          <p:cNvPr id="3" name="Szövegdoboz 2"/>
          <p:cNvSpPr txBox="1"/>
          <p:nvPr/>
        </p:nvSpPr>
        <p:spPr>
          <a:xfrm>
            <a:off x="2900680" y="3075464"/>
            <a:ext cx="7589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/>
              <a:t>a</a:t>
            </a:r>
            <a:r>
              <a:rPr lang="hu-HU" sz="5400" dirty="0" smtClean="0"/>
              <a:t> következő szituációt!</a:t>
            </a:r>
            <a:endParaRPr lang="hu-HU" sz="5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10789" cy="139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14349 0.000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10807 0.000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0" y="-793"/>
            <a:ext cx="12192000" cy="6858000"/>
            <a:chOff x="0" y="-1"/>
            <a:chExt cx="12192000" cy="6858000"/>
          </a:xfrm>
        </p:grpSpPr>
        <p:sp>
          <p:nvSpPr>
            <p:cNvPr id="7" name="Téglalap 6"/>
            <p:cNvSpPr/>
            <p:nvPr/>
          </p:nvSpPr>
          <p:spPr>
            <a:xfrm>
              <a:off x="0" y="4524375"/>
              <a:ext cx="12192000" cy="2333624"/>
            </a:xfrm>
            <a:prstGeom prst="rect">
              <a:avLst/>
            </a:prstGeom>
            <a:solidFill>
              <a:srgbClr val="6DB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 5"/>
            <p:cNvSpPr/>
            <p:nvPr/>
          </p:nvSpPr>
          <p:spPr>
            <a:xfrm>
              <a:off x="0" y="-1"/>
              <a:ext cx="12192000" cy="4524376"/>
            </a:xfrm>
            <a:prstGeom prst="rect">
              <a:avLst/>
            </a:prstGeom>
            <a:solidFill>
              <a:srgbClr val="D1C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2"/>
            <a:srcRect l="1014" r="26940"/>
            <a:stretch/>
          </p:blipFill>
          <p:spPr>
            <a:xfrm>
              <a:off x="2962696" y="0"/>
              <a:ext cx="6502712" cy="6857999"/>
            </a:xfrm>
            <a:prstGeom prst="rect">
              <a:avLst/>
            </a:prstGeom>
          </p:spPr>
        </p:pic>
      </p:grpSp>
      <p:sp>
        <p:nvSpPr>
          <p:cNvPr id="3" name="Ellipszis 2"/>
          <p:cNvSpPr/>
          <p:nvPr/>
        </p:nvSpPr>
        <p:spPr>
          <a:xfrm>
            <a:off x="448080" y="1712210"/>
            <a:ext cx="2926080" cy="133241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H</a:t>
            </a:r>
            <a:r>
              <a:rPr lang="hu-HU" sz="2400" dirty="0" smtClean="0"/>
              <a:t>ogyan történhetett a baleset?</a:t>
            </a:r>
            <a:endParaRPr lang="hu-HU" sz="2400" dirty="0"/>
          </a:p>
        </p:txBody>
      </p:sp>
      <p:sp>
        <p:nvSpPr>
          <p:cNvPr id="13" name="Ellipszis 12"/>
          <p:cNvSpPr/>
          <p:nvPr/>
        </p:nvSpPr>
        <p:spPr>
          <a:xfrm>
            <a:off x="7575638" y="1167494"/>
            <a:ext cx="2926080" cy="102325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Vajon ki okozta?</a:t>
            </a:r>
            <a:endParaRPr lang="hu-HU" sz="2400" dirty="0"/>
          </a:p>
        </p:txBody>
      </p:sp>
      <p:sp>
        <p:nvSpPr>
          <p:cNvPr id="18" name="Ellipszis 17"/>
          <p:cNvSpPr/>
          <p:nvPr/>
        </p:nvSpPr>
        <p:spPr>
          <a:xfrm>
            <a:off x="236104" y="4204981"/>
            <a:ext cx="3662642" cy="127363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 lehetett a figyelmetlenebb?</a:t>
            </a:r>
            <a:endParaRPr lang="hu-HU" sz="2400" dirty="0"/>
          </a:p>
        </p:txBody>
      </p:sp>
      <p:sp>
        <p:nvSpPr>
          <p:cNvPr id="19" name="Ellipszis 18"/>
          <p:cNvSpPr/>
          <p:nvPr/>
        </p:nvSpPr>
        <p:spPr>
          <a:xfrm>
            <a:off x="8356638" y="3346864"/>
            <a:ext cx="3699898" cy="165462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Szerinted hogyan fejeződik be ez a beszélgetés?</a:t>
            </a:r>
            <a:endParaRPr lang="hu-HU" sz="2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0789" cy="1394790"/>
          </a:xfrm>
          <a:prstGeom prst="rect">
            <a:avLst/>
          </a:prstGeom>
        </p:spPr>
      </p:pic>
      <p:sp>
        <p:nvSpPr>
          <p:cNvPr id="12" name="Ellipszis 11"/>
          <p:cNvSpPr/>
          <p:nvPr/>
        </p:nvSpPr>
        <p:spPr>
          <a:xfrm>
            <a:off x="6021398" y="5216435"/>
            <a:ext cx="3108479" cy="124809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hogyan fejeznéd be?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532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8" grpId="0" animBg="1"/>
      <p:bldP spid="1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4524375"/>
            <a:ext cx="12192000" cy="2333624"/>
          </a:xfrm>
          <a:prstGeom prst="rect">
            <a:avLst/>
          </a:prstGeom>
          <a:solidFill>
            <a:srgbClr val="6D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1"/>
            <a:ext cx="12192000" cy="4524376"/>
          </a:xfrm>
          <a:prstGeom prst="rect">
            <a:avLst/>
          </a:prstGeom>
          <a:solidFill>
            <a:srgbClr val="D1C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3040743" y="3416379"/>
            <a:ext cx="6110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err="1" smtClean="0"/>
              <a:t>Befejeződhet</a:t>
            </a:r>
            <a:r>
              <a:rPr lang="hu-HU" sz="4800" dirty="0" smtClean="0"/>
              <a:t> így is: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53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0" y="-1"/>
            <a:ext cx="12192000" cy="6858000"/>
            <a:chOff x="0" y="-1"/>
            <a:chExt cx="12192000" cy="6858000"/>
          </a:xfrm>
        </p:grpSpPr>
        <p:sp>
          <p:nvSpPr>
            <p:cNvPr id="7" name="Téglalap 6"/>
            <p:cNvSpPr/>
            <p:nvPr/>
          </p:nvSpPr>
          <p:spPr>
            <a:xfrm>
              <a:off x="0" y="4524375"/>
              <a:ext cx="12192000" cy="2333624"/>
            </a:xfrm>
            <a:prstGeom prst="rect">
              <a:avLst/>
            </a:prstGeom>
            <a:solidFill>
              <a:srgbClr val="6DB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 5"/>
            <p:cNvSpPr/>
            <p:nvPr/>
          </p:nvSpPr>
          <p:spPr>
            <a:xfrm>
              <a:off x="0" y="-1"/>
              <a:ext cx="12192000" cy="4524376"/>
            </a:xfrm>
            <a:prstGeom prst="rect">
              <a:avLst/>
            </a:prstGeom>
            <a:solidFill>
              <a:srgbClr val="D1C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2"/>
            <a:srcRect l="1014" r="26940"/>
            <a:stretch/>
          </p:blipFill>
          <p:spPr>
            <a:xfrm>
              <a:off x="2962696" y="0"/>
              <a:ext cx="6502712" cy="6857999"/>
            </a:xfrm>
            <a:prstGeom prst="rect">
              <a:avLst/>
            </a:prstGeom>
          </p:spPr>
        </p:pic>
      </p:grpSp>
      <p:sp>
        <p:nvSpPr>
          <p:cNvPr id="2" name="Ellipszis buborék 1"/>
          <p:cNvSpPr/>
          <p:nvPr/>
        </p:nvSpPr>
        <p:spPr>
          <a:xfrm>
            <a:off x="158038" y="376651"/>
            <a:ext cx="3182346" cy="1878703"/>
          </a:xfrm>
          <a:prstGeom prst="wedgeEllipseCallout">
            <a:avLst>
              <a:gd name="adj1" fmla="val 55348"/>
              <a:gd name="adj2" fmla="val 58759"/>
            </a:avLst>
          </a:prstGeom>
          <a:ln w="31750">
            <a:solidFill>
              <a:srgbClr val="6C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Igazán figyelhettél volna! Hol van a szemed, amikor biciklizel?!</a:t>
            </a:r>
            <a:endParaRPr lang="hu-HU" sz="2000" dirty="0"/>
          </a:p>
        </p:txBody>
      </p:sp>
      <p:sp>
        <p:nvSpPr>
          <p:cNvPr id="8" name="Ellipszis buborék 7"/>
          <p:cNvSpPr/>
          <p:nvPr/>
        </p:nvSpPr>
        <p:spPr>
          <a:xfrm>
            <a:off x="7760847" y="376651"/>
            <a:ext cx="3539944" cy="1716362"/>
          </a:xfrm>
          <a:prstGeom prst="wedgeEllipseCallout">
            <a:avLst>
              <a:gd name="adj1" fmla="val -62466"/>
              <a:gd name="adj2" fmla="val 38528"/>
            </a:avLst>
          </a:prstGeom>
          <a:ln w="31750">
            <a:solidFill>
              <a:srgbClr val="6C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Kétballábas!</a:t>
            </a:r>
          </a:p>
          <a:p>
            <a:pPr algn="ctr"/>
            <a:r>
              <a:rPr lang="hu-HU" sz="2000" dirty="0" smtClean="0"/>
              <a:t>Nekem rúgtad a labdádat, és tönkretetted a biciklimet!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236104" y="3438628"/>
            <a:ext cx="2833641" cy="1608069"/>
          </a:xfrm>
          <a:prstGeom prst="wedgeEllipseCallout">
            <a:avLst>
              <a:gd name="adj1" fmla="val 66987"/>
              <a:gd name="adj2" fmla="val -90924"/>
            </a:avLst>
          </a:prstGeom>
          <a:ln w="31750">
            <a:solidFill>
              <a:srgbClr val="B4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Tönkretetted a labdámat, most jössz nekem egy újjal!</a:t>
            </a:r>
            <a:endParaRPr lang="hu-HU" sz="2000" dirty="0"/>
          </a:p>
        </p:txBody>
      </p:sp>
      <p:sp>
        <p:nvSpPr>
          <p:cNvPr id="12" name="Ellipszis buborék 11"/>
          <p:cNvSpPr/>
          <p:nvPr/>
        </p:nvSpPr>
        <p:spPr>
          <a:xfrm>
            <a:off x="8203139" y="3147698"/>
            <a:ext cx="3750322" cy="2036178"/>
          </a:xfrm>
          <a:prstGeom prst="wedgeEllipseCallout">
            <a:avLst>
              <a:gd name="adj1" fmla="val -64941"/>
              <a:gd name="adj2" fmla="val -75717"/>
            </a:avLst>
          </a:prstGeom>
          <a:ln w="31750">
            <a:solidFill>
              <a:srgbClr val="B4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Megmondom az apukámnak, és akkor majd meglátjuk, mire mégy a szövegeddel!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7353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1350</Words>
  <Application>Microsoft Office PowerPoint</Application>
  <PresentationFormat>Szélesvásznú</PresentationFormat>
  <Paragraphs>198</Paragraphs>
  <Slides>32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8" baseType="lpstr">
      <vt:lpstr>Arial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192</cp:revision>
  <dcterms:created xsi:type="dcterms:W3CDTF">2021-03-03T13:18:24Z</dcterms:created>
  <dcterms:modified xsi:type="dcterms:W3CDTF">2021-03-11T08:08:17Z</dcterms:modified>
</cp:coreProperties>
</file>