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82" r:id="rId3"/>
    <p:sldId id="267" r:id="rId4"/>
    <p:sldId id="296" r:id="rId5"/>
    <p:sldId id="295" r:id="rId6"/>
    <p:sldId id="286" r:id="rId7"/>
    <p:sldId id="283" r:id="rId8"/>
    <p:sldId id="287" r:id="rId9"/>
    <p:sldId id="281" r:id="rId10"/>
    <p:sldId id="288" r:id="rId11"/>
    <p:sldId id="279" r:id="rId12"/>
    <p:sldId id="290" r:id="rId13"/>
    <p:sldId id="289" r:id="rId14"/>
    <p:sldId id="293" r:id="rId15"/>
    <p:sldId id="294" r:id="rId16"/>
    <p:sldId id="273" r:id="rId17"/>
    <p:sldId id="272" r:id="rId18"/>
    <p:sldId id="278" r:id="rId19"/>
    <p:sldId id="284" r:id="rId20"/>
    <p:sldId id="285" r:id="rId21"/>
    <p:sldId id="280" r:id="rId22"/>
    <p:sldId id="277" r:id="rId23"/>
    <p:sldId id="270" r:id="rId24"/>
    <p:sldId id="271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A00"/>
    <a:srgbClr val="EBD1C3"/>
    <a:srgbClr val="D19879"/>
    <a:srgbClr val="FFC605"/>
    <a:srgbClr val="C37A51"/>
    <a:srgbClr val="AB633B"/>
    <a:srgbClr val="AA623B"/>
    <a:srgbClr val="BE6D46"/>
    <a:srgbClr val="3B3452"/>
    <a:srgbClr val="D5A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6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0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4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21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79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5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40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5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63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8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ixabay.com/hu/illustrations/az-utols%C3%B3-vacsora-leonardo-da-vinci-1921290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40000"/>
                  <a:lumOff val="60000"/>
                </a:schemeClr>
              </a:gs>
              <a:gs pos="72000">
                <a:srgbClr val="FBE1A8"/>
              </a:gs>
              <a:gs pos="90000">
                <a:srgbClr val="D5A2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40000"/>
                  <a:lumOff val="60000"/>
                </a:schemeClr>
              </a:gs>
              <a:gs pos="97000">
                <a:srgbClr val="D5A24F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03903"/>
            <a:ext cx="12192000" cy="584775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40000"/>
                  <a:lumOff val="60000"/>
                </a:schemeClr>
              </a:gs>
              <a:gs pos="68000">
                <a:srgbClr val="FBE1A8"/>
              </a:gs>
              <a:gs pos="93000">
                <a:srgbClr val="D5A24F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34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Elsőnek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3B34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utolsónak lenni: Példázat a főhelyekről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srgbClr val="3B34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68000">
                <a:srgbClr val="ECD89E"/>
              </a:gs>
              <a:gs pos="92000">
                <a:srgbClr val="D5A24F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19534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543333" y="1371072"/>
            <a:ext cx="78949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srgbClr val="564C78"/>
                </a:solidFill>
              </a:rPr>
              <a:t>Jézus </a:t>
            </a:r>
            <a:r>
              <a:rPr lang="hu-HU" sz="2800" dirty="0" smtClean="0">
                <a:solidFill>
                  <a:srgbClr val="564C78"/>
                </a:solidFill>
              </a:rPr>
              <a:t>egy másik </a:t>
            </a:r>
            <a:r>
              <a:rPr lang="hu-HU" sz="2800" dirty="0">
                <a:solidFill>
                  <a:srgbClr val="564C78"/>
                </a:solidFill>
              </a:rPr>
              <a:t>példázatában </a:t>
            </a:r>
            <a:endParaRPr lang="hu-HU" sz="2800" dirty="0" smtClean="0">
              <a:solidFill>
                <a:srgbClr val="564C78"/>
              </a:solidFill>
            </a:endParaRPr>
          </a:p>
          <a:p>
            <a:pPr algn="ctr"/>
            <a:r>
              <a:rPr lang="hu-HU" sz="2800" dirty="0" smtClean="0">
                <a:solidFill>
                  <a:srgbClr val="564C78"/>
                </a:solidFill>
              </a:rPr>
              <a:t>pedig arról </a:t>
            </a:r>
            <a:r>
              <a:rPr lang="hu-HU" sz="2800" dirty="0">
                <a:solidFill>
                  <a:srgbClr val="564C78"/>
                </a:solidFill>
              </a:rPr>
              <a:t>beszél</a:t>
            </a:r>
            <a:r>
              <a:rPr lang="hu-HU" sz="2800" dirty="0" smtClean="0">
                <a:solidFill>
                  <a:srgbClr val="564C78"/>
                </a:solidFill>
              </a:rPr>
              <a:t>, </a:t>
            </a:r>
            <a:r>
              <a:rPr lang="hu-HU" sz="2800" dirty="0">
                <a:solidFill>
                  <a:srgbClr val="564C78"/>
                </a:solidFill>
              </a:rPr>
              <a:t>hogyan </a:t>
            </a:r>
            <a:r>
              <a:rPr lang="hu-HU" sz="2800" dirty="0" err="1">
                <a:solidFill>
                  <a:srgbClr val="564C78"/>
                </a:solidFill>
              </a:rPr>
              <a:t>válasszunk</a:t>
            </a:r>
            <a:r>
              <a:rPr lang="hu-HU" sz="2800" dirty="0">
                <a:solidFill>
                  <a:srgbClr val="564C78"/>
                </a:solidFill>
              </a:rPr>
              <a:t> helyet magunknak a </a:t>
            </a:r>
            <a:r>
              <a:rPr lang="hu-HU" sz="2800" dirty="0" smtClean="0">
                <a:solidFill>
                  <a:srgbClr val="564C78"/>
                </a:solidFill>
              </a:rPr>
              <a:t>vendégségben, ha elfogadjuk a meghívást. </a:t>
            </a:r>
          </a:p>
          <a:p>
            <a:pPr algn="ctr"/>
            <a:r>
              <a:rPr lang="hu-HU" sz="2800" dirty="0">
                <a:solidFill>
                  <a:srgbClr val="564C78"/>
                </a:solidFill>
              </a:rPr>
              <a:t>H</a:t>
            </a:r>
            <a:r>
              <a:rPr lang="hu-HU" sz="2800" dirty="0" smtClean="0">
                <a:solidFill>
                  <a:srgbClr val="564C78"/>
                </a:solidFill>
              </a:rPr>
              <a:t>ol </a:t>
            </a:r>
            <a:r>
              <a:rPr lang="hu-HU" sz="2800" dirty="0">
                <a:solidFill>
                  <a:srgbClr val="564C78"/>
                </a:solidFill>
              </a:rPr>
              <a:t>foglaljunk helyet.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1926876" y="3935368"/>
            <a:ext cx="51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564C78"/>
                </a:solidFill>
              </a:rPr>
              <a:t>Mert nem mindegy hová ülünk.</a:t>
            </a:r>
            <a:endParaRPr lang="hu-HU" sz="2800" dirty="0">
              <a:solidFill>
                <a:srgbClr val="564C78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638662" cy="1620079"/>
          </a:xfrm>
          <a:prstGeom prst="rect">
            <a:avLst/>
          </a:prstGeom>
        </p:spPr>
      </p:pic>
      <p:sp>
        <p:nvSpPr>
          <p:cNvPr id="4" name="Jobbra nyíl 3"/>
          <p:cNvSpPr/>
          <p:nvPr/>
        </p:nvSpPr>
        <p:spPr>
          <a:xfrm>
            <a:off x="2458273" y="4905527"/>
            <a:ext cx="4065104" cy="1723431"/>
          </a:xfrm>
          <a:prstGeom prst="rightArrow">
            <a:avLst/>
          </a:prstGeom>
          <a:solidFill>
            <a:srgbClr val="5D528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Olvasd el a mai példázatunkat!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73" y="810038"/>
            <a:ext cx="3250096" cy="52945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 rot="663351">
            <a:off x="7898628" y="416078"/>
            <a:ext cx="3354817" cy="53282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2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kerekített téglalap 8"/>
          <p:cNvSpPr/>
          <p:nvPr/>
        </p:nvSpPr>
        <p:spPr>
          <a:xfrm>
            <a:off x="6284175" y="5086784"/>
            <a:ext cx="5801825" cy="1645558"/>
          </a:xfrm>
          <a:prstGeom prst="roundRect">
            <a:avLst/>
          </a:prstGeom>
          <a:solidFill>
            <a:srgbClr val="E2A56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7" b="97948" l="1148" r="982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49" y="2776744"/>
            <a:ext cx="6231954" cy="3920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268663" y="431428"/>
            <a:ext cx="769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564C78"/>
                </a:solidFill>
              </a:rPr>
              <a:t>Ugyanezen a vacsorán Jézus így tanított:</a:t>
            </a:r>
            <a:endParaRPr lang="hu-HU" sz="2800" b="1" dirty="0">
              <a:solidFill>
                <a:srgbClr val="564C78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68663" y="1233718"/>
            <a:ext cx="116656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>
                <a:solidFill>
                  <a:srgbClr val="362F4B"/>
                </a:solidFill>
              </a:rPr>
              <a:t>„Ha valaki lakodalomba hív, ne ülj a főhelyre, mert lehet, hogy nálad érdemesebb embert is meghívott. És ha odamegy hozzád, aki meghívott téged is meg őt is, és így szól: </a:t>
            </a:r>
          </a:p>
          <a:p>
            <a:r>
              <a:rPr lang="hu-HU" sz="2300" dirty="0" smtClean="0">
                <a:solidFill>
                  <a:srgbClr val="362F4B"/>
                </a:solidFill>
              </a:rPr>
              <a:t>Engedd át neki a helyed! </a:t>
            </a:r>
          </a:p>
          <a:p>
            <a:r>
              <a:rPr lang="hu-HU" sz="2300" dirty="0" smtClean="0">
                <a:solidFill>
                  <a:srgbClr val="362F4B"/>
                </a:solidFill>
              </a:rPr>
              <a:t>– akkor szégyenszemre az utolsó helyre fogsz kerülni.”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416563" y="2918022"/>
            <a:ext cx="51847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>
                <a:solidFill>
                  <a:srgbClr val="362F4B"/>
                </a:solidFill>
              </a:rPr>
              <a:t>„Hanem ha meghívnak, menj el, ülj le az utolsó helyre, hogy amikor jön az, aki meghívott, így szóljon hozzád:</a:t>
            </a:r>
          </a:p>
          <a:p>
            <a:r>
              <a:rPr lang="hu-HU" sz="2300" dirty="0" smtClean="0">
                <a:solidFill>
                  <a:srgbClr val="362F4B"/>
                </a:solidFill>
              </a:rPr>
              <a:t>Barátom, ülj feljebb!</a:t>
            </a:r>
          </a:p>
          <a:p>
            <a:r>
              <a:rPr lang="hu-HU" sz="2300" dirty="0" smtClean="0">
                <a:solidFill>
                  <a:srgbClr val="362F4B"/>
                </a:solidFill>
              </a:rPr>
              <a:t>Akkor becsületed lesz minden asztaltársad előtt.”</a:t>
            </a:r>
          </a:p>
        </p:txBody>
      </p:sp>
      <p:sp>
        <p:nvSpPr>
          <p:cNvPr id="7" name="Téglalap 6"/>
          <p:cNvSpPr/>
          <p:nvPr/>
        </p:nvSpPr>
        <p:spPr>
          <a:xfrm>
            <a:off x="6416563" y="5310213"/>
            <a:ext cx="566943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300" dirty="0">
                <a:solidFill>
                  <a:srgbClr val="362F4B"/>
                </a:solidFill>
              </a:rPr>
              <a:t>„Mert aki felmagasztalja magát, </a:t>
            </a:r>
            <a:endParaRPr lang="hu-HU" sz="2300" dirty="0" smtClean="0">
              <a:solidFill>
                <a:srgbClr val="362F4B"/>
              </a:solidFill>
            </a:endParaRPr>
          </a:p>
          <a:p>
            <a:r>
              <a:rPr lang="hu-HU" sz="2300" dirty="0" smtClean="0">
                <a:solidFill>
                  <a:srgbClr val="362F4B"/>
                </a:solidFill>
              </a:rPr>
              <a:t>megaláztatik</a:t>
            </a:r>
            <a:r>
              <a:rPr lang="hu-HU" sz="2300" dirty="0">
                <a:solidFill>
                  <a:srgbClr val="362F4B"/>
                </a:solidFill>
              </a:rPr>
              <a:t>, </a:t>
            </a:r>
            <a:r>
              <a:rPr lang="hu-HU" sz="2300" dirty="0" smtClean="0">
                <a:solidFill>
                  <a:srgbClr val="362F4B"/>
                </a:solidFill>
              </a:rPr>
              <a:t>aki </a:t>
            </a:r>
            <a:r>
              <a:rPr lang="hu-HU" sz="2300" dirty="0">
                <a:solidFill>
                  <a:srgbClr val="362F4B"/>
                </a:solidFill>
              </a:rPr>
              <a:t>pedig megalázza magát, felmagasztaltatik.”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409" y="0"/>
            <a:ext cx="1318591" cy="1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97874" y="2236087"/>
            <a:ext cx="91962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solidFill>
                  <a:srgbClr val="362F4B"/>
                </a:solidFill>
              </a:rPr>
              <a:t>„Mert aki felmagasztalja magát, </a:t>
            </a:r>
            <a:r>
              <a:rPr lang="hu-HU" sz="3200" dirty="0" smtClean="0">
                <a:solidFill>
                  <a:srgbClr val="362F4B"/>
                </a:solidFill>
              </a:rPr>
              <a:t>megaláztatik</a:t>
            </a:r>
            <a:r>
              <a:rPr lang="hu-HU" sz="3200" dirty="0">
                <a:solidFill>
                  <a:srgbClr val="362F4B"/>
                </a:solidFill>
              </a:rPr>
              <a:t>, </a:t>
            </a:r>
            <a:endParaRPr lang="hu-HU" sz="3200" dirty="0" smtClean="0">
              <a:solidFill>
                <a:srgbClr val="362F4B"/>
              </a:solidFill>
            </a:endParaRPr>
          </a:p>
          <a:p>
            <a:pPr algn="ctr"/>
            <a:r>
              <a:rPr lang="hu-HU" sz="3200" dirty="0" smtClean="0">
                <a:solidFill>
                  <a:srgbClr val="362F4B"/>
                </a:solidFill>
              </a:rPr>
              <a:t>aki </a:t>
            </a:r>
            <a:r>
              <a:rPr lang="hu-HU" sz="3200" dirty="0">
                <a:solidFill>
                  <a:srgbClr val="362F4B"/>
                </a:solidFill>
              </a:rPr>
              <a:t>pedig megalázza magát, felmagasztaltatik</a:t>
            </a:r>
            <a:r>
              <a:rPr lang="hu-HU" sz="3200" dirty="0" smtClean="0">
                <a:solidFill>
                  <a:srgbClr val="362F4B"/>
                </a:solidFill>
              </a:rPr>
              <a:t>.”</a:t>
            </a:r>
          </a:p>
          <a:p>
            <a:pPr algn="r"/>
            <a:r>
              <a:rPr lang="hu-HU" sz="2000" dirty="0" smtClean="0">
                <a:solidFill>
                  <a:srgbClr val="362F4B"/>
                </a:solidFill>
              </a:rPr>
              <a:t>(Lukács evangéliuma 14,11)</a:t>
            </a:r>
            <a:endParaRPr lang="hu-HU" sz="2000" dirty="0">
              <a:solidFill>
                <a:srgbClr val="362F4B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56981" cy="18288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969030" y="1097189"/>
            <a:ext cx="625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Szerinted mit jelent a mai aranymondásunk?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876317" y="5742268"/>
            <a:ext cx="843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Mondj ezekre példákat! Válaszaidat leírhatod a füzetedbe is!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1313478" y="4220375"/>
            <a:ext cx="3187338" cy="92928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hogy viselkedsz, ha alázatos vagy?</a:t>
            </a:r>
            <a:endParaRPr lang="hu-HU" sz="24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7291157" y="4220375"/>
            <a:ext cx="3783875" cy="92260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Hogy viselkedsz, ha felmagasztalod magad?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037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7987" y="2488980"/>
            <a:ext cx="69076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3B3452"/>
                </a:solidFill>
              </a:rPr>
              <a:t>Körülöttünk legtöbben versengéssel szeretnének előbbre jutni.</a:t>
            </a:r>
          </a:p>
          <a:p>
            <a:endParaRPr lang="hu-HU" sz="2600" dirty="0">
              <a:solidFill>
                <a:srgbClr val="3B3452"/>
              </a:solidFill>
            </a:endParaRPr>
          </a:p>
          <a:p>
            <a:pPr algn="ctr"/>
            <a:r>
              <a:rPr lang="hu-HU" sz="2600" b="1" dirty="0" smtClean="0">
                <a:solidFill>
                  <a:srgbClr val="3B3452"/>
                </a:solidFill>
              </a:rPr>
              <a:t>Jézus nem így tett.</a:t>
            </a:r>
          </a:p>
          <a:p>
            <a:pPr algn="ctr"/>
            <a:endParaRPr lang="hu-HU" sz="2600" dirty="0">
              <a:solidFill>
                <a:srgbClr val="3B3452"/>
              </a:solidFill>
            </a:endParaRPr>
          </a:p>
          <a:p>
            <a:pPr algn="ctr"/>
            <a:r>
              <a:rPr lang="hu-HU" sz="2600" b="1" dirty="0" smtClean="0">
                <a:solidFill>
                  <a:srgbClr val="3B3452"/>
                </a:solidFill>
              </a:rPr>
              <a:t>Isten országában nem a törtetés, </a:t>
            </a:r>
          </a:p>
          <a:p>
            <a:pPr algn="ctr"/>
            <a:r>
              <a:rPr lang="hu-HU" sz="2600" b="1" dirty="0" smtClean="0">
                <a:solidFill>
                  <a:srgbClr val="3B3452"/>
                </a:solidFill>
              </a:rPr>
              <a:t>hanem az alázat az érték.</a:t>
            </a:r>
            <a:endParaRPr lang="hu-HU" sz="2600" b="1" dirty="0">
              <a:solidFill>
                <a:srgbClr val="3B3452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42" b="95171" l="20922" r="89894">
                        <a14:backgroundMark x1="27660" y1="47821" x2="27660" y2="47821"/>
                        <a14:backgroundMark x1="25177" y1="60542" x2="25177" y2="60542"/>
                        <a14:backgroundMark x1="26773" y1="51708" x2="26773" y2="51708"/>
                        <a14:backgroundMark x1="28723" y1="56066" x2="28723" y2="56066"/>
                        <a14:backgroundMark x1="29699" y1="63722" x2="29699" y2="63722"/>
                        <a14:backgroundMark x1="33245" y1="59128" x2="33245" y2="59128"/>
                        <a14:backgroundMark x1="33777" y1="50412" x2="33777" y2="50412"/>
                        <a14:backgroundMark x1="35461" y1="50530" x2="35461" y2="50530"/>
                        <a14:backgroundMark x1="35727" y1="59011" x2="35727" y2="59011"/>
                        <a14:backgroundMark x1="37500" y1="61131" x2="37500" y2="61131"/>
                        <a14:backgroundMark x1="44415" y1="75147" x2="44415" y2="75147"/>
                        <a14:backgroundMark x1="48316" y1="73734" x2="48316" y2="73734"/>
                        <a14:backgroundMark x1="48493" y1="69611" x2="48493" y2="69611"/>
                        <a14:backgroundMark x1="48227" y1="75972" x2="48227" y2="75972"/>
                        <a14:backgroundMark x1="36879" y1="82568" x2="36879" y2="82568"/>
                        <a14:backgroundMark x1="31472" y1="89399" x2="31472" y2="89399"/>
                        <a14:backgroundMark x1="32801" y1="89635" x2="32801" y2="89635"/>
                        <a14:backgroundMark x1="30408" y1="90695" x2="30408" y2="90695"/>
                        <a14:backgroundMark x1="27305" y1="77032" x2="27305" y2="77032"/>
                        <a14:backgroundMark x1="25177" y1="77739" x2="25177" y2="77739"/>
                        <a14:backgroundMark x1="22074" y1="77856" x2="22074" y2="77856"/>
                        <a14:backgroundMark x1="24911" y1="71849" x2="24911" y2="71849"/>
                        <a14:backgroundMark x1="31117" y1="72674" x2="31117" y2="72674"/>
                        <a14:backgroundMark x1="29876" y1="75972" x2="29876" y2="75972"/>
                        <a14:backgroundMark x1="29255" y1="73969" x2="29255" y2="73969"/>
                        <a14:backgroundMark x1="27571" y1="68080" x2="27571" y2="68080"/>
                        <a14:backgroundMark x1="30319" y1="67491" x2="30319" y2="67491"/>
                        <a14:backgroundMark x1="27926" y1="65724" x2="27926" y2="65724"/>
                        <a14:backgroundMark x1="28546" y1="67256" x2="28546" y2="67256"/>
                        <a14:backgroundMark x1="31206" y1="71025" x2="31206" y2="71025"/>
                        <a14:backgroundMark x1="34043" y1="71378" x2="34043" y2="71378"/>
                        <a14:backgroundMark x1="35284" y1="63369" x2="35284" y2="63369"/>
                        <a14:backgroundMark x1="37145" y1="66313" x2="37145" y2="66313"/>
                        <a14:backgroundMark x1="39184" y1="66549" x2="39184" y2="66549"/>
                        <a14:backgroundMark x1="40603" y1="64429" x2="40603" y2="64429"/>
                        <a14:backgroundMark x1="42730" y1="61602" x2="42730" y2="61602"/>
                        <a14:backgroundMark x1="45567" y1="58422" x2="45567" y2="58422"/>
                        <a14:backgroundMark x1="49291" y1="56302" x2="49291" y2="56302"/>
                        <a14:backgroundMark x1="48050" y1="57715" x2="48050" y2="57715"/>
                        <a14:backgroundMark x1="48759" y1="57479" x2="48759" y2="57479"/>
                        <a14:backgroundMark x1="49291" y1="55359" x2="49291" y2="55359"/>
                        <a14:backgroundMark x1="50887" y1="54181" x2="50887" y2="54181"/>
                        <a14:backgroundMark x1="50887" y1="55124" x2="50887" y2="55124"/>
                        <a14:backgroundMark x1="52039" y1="53828" x2="52039" y2="53828"/>
                        <a14:backgroundMark x1="52394" y1="51826" x2="52394" y2="51826"/>
                        <a14:backgroundMark x1="53812" y1="51708" x2="53812" y2="51708"/>
                        <a14:backgroundMark x1="54965" y1="49470" x2="54965" y2="49470"/>
                        <a14:backgroundMark x1="54610" y1="50883" x2="54610" y2="50883"/>
                        <a14:backgroundMark x1="55940" y1="47585" x2="55940" y2="47585"/>
                      </a14:backgroundRemoval>
                    </a14:imgEffect>
                  </a14:imgLayer>
                </a14:imgProps>
              </a:ext>
            </a:extLst>
          </a:blip>
          <a:srcRect l="19828" t="32981" r="21103" b="4585"/>
          <a:stretch/>
        </p:blipFill>
        <p:spPr>
          <a:xfrm flipH="1">
            <a:off x="9234741" y="645067"/>
            <a:ext cx="2593169" cy="217818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0" b="100000" l="1082" r="99256">
                        <a14:foregroundMark x1="22245" y1="46628" x2="22245" y2="46628"/>
                        <a14:foregroundMark x1="21704" y1="44721" x2="21704" y2="44721"/>
                        <a14:foregroundMark x1="23665" y1="64076" x2="23665" y2="64076"/>
                        <a14:backgroundMark x1="5409" y1="98680" x2="5409" y2="98680"/>
                        <a14:backgroundMark x1="52874" y1="98680" x2="52874" y2="98680"/>
                        <a14:backgroundMark x1="91075" y1="62317" x2="91075" y2="62317"/>
                        <a14:backgroundMark x1="90534" y1="49120" x2="90534" y2="49120"/>
                        <a14:backgroundMark x1="91346" y1="44428" x2="91346" y2="44428"/>
                        <a14:backgroundMark x1="88100" y1="69648" x2="88100" y2="69648"/>
                        <a14:backgroundMark x1="91007" y1="51466" x2="91007" y2="51466"/>
                        <a14:backgroundMark x1="91548" y1="53666" x2="91548" y2="53666"/>
                        <a14:backgroundMark x1="88506" y1="45748" x2="88506" y2="45748"/>
                        <a14:backgroundMark x1="88506" y1="43255" x2="88506" y2="43255"/>
                        <a14:backgroundMark x1="88573" y1="48094" x2="88573" y2="48094"/>
                        <a14:backgroundMark x1="89114" y1="44428" x2="89114" y2="44428"/>
                        <a14:backgroundMark x1="88844" y1="52053" x2="88844" y2="52053"/>
                        <a14:backgroundMark x1="87830" y1="51466" x2="87830" y2="51466"/>
                        <a14:backgroundMark x1="87492" y1="48827" x2="87492" y2="48827"/>
                        <a14:backgroundMark x1="87694" y1="59971" x2="87694" y2="59971"/>
                        <a14:backgroundMark x1="86815" y1="65396" x2="86815" y2="65396"/>
                        <a14:backgroundMark x1="76268" y1="73314" x2="76268" y2="73314"/>
                        <a14:backgroundMark x1="79108" y1="65836" x2="79108" y2="65836"/>
                        <a14:backgroundMark x1="79378" y1="70528" x2="79378" y2="70528"/>
                        <a14:backgroundMark x1="78905" y1="64076" x2="78905" y2="64076"/>
                        <a14:backgroundMark x1="78837" y1="36364" x2="78837" y2="36364"/>
                        <a14:backgroundMark x1="79648" y1="35044" x2="79648" y2="35044"/>
                        <a14:backgroundMark x1="79648" y1="37977" x2="79648" y2="37977"/>
                        <a14:backgroundMark x1="79851" y1="44721" x2="79851" y2="44721"/>
                        <a14:backgroundMark x1="78161" y1="42229" x2="78161" y2="42229"/>
                        <a14:backgroundMark x1="77079" y1="43988" x2="77079" y2="43988"/>
                        <a14:backgroundMark x1="77282" y1="48094" x2="77282" y2="48094"/>
                        <a14:backgroundMark x1="77890" y1="56158" x2="77890" y2="56158"/>
                        <a14:backgroundMark x1="79378" y1="55425" x2="79378" y2="55425"/>
                        <a14:backgroundMark x1="79040" y1="58358" x2="79040" y2="58358"/>
                        <a14:backgroundMark x1="77350" y1="70235" x2="77350" y2="70235"/>
                        <a14:backgroundMark x1="76403" y1="33431" x2="76403" y2="33431"/>
                        <a14:backgroundMark x1="83705" y1="83431" x2="83705" y2="83431"/>
                        <a14:backgroundMark x1="79378" y1="79619" x2="79378" y2="79619"/>
                      </a14:backgroundRemoval>
                    </a14:imgEffect>
                  </a14:imgLayer>
                </a14:imgProps>
              </a:ext>
            </a:extLst>
          </a:blip>
          <a:srcRect l="9580" r="19755"/>
          <a:stretch/>
        </p:blipFill>
        <p:spPr>
          <a:xfrm>
            <a:off x="1" y="4217075"/>
            <a:ext cx="4025348" cy="26409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3" t="1839" r="6879" b="16827"/>
          <a:stretch/>
        </p:blipFill>
        <p:spPr>
          <a:xfrm>
            <a:off x="4682159" y="149087"/>
            <a:ext cx="3099352" cy="20427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" b="99084" l="1883" r="98222">
                        <a14:foregroundMark x1="33368" y1="46870" x2="33368" y2="46870"/>
                        <a14:foregroundMark x1="22490" y1="30687" x2="22490" y2="30687"/>
                        <a14:foregroundMark x1="72594" y1="25802" x2="72594" y2="25802"/>
                        <a14:foregroundMark x1="71967" y1="9466" x2="71967" y2="9466"/>
                        <a14:foregroundMark x1="78138" y1="31450" x2="78138" y2="31450"/>
                        <a14:foregroundMark x1="82950" y1="32977" x2="82950" y2="32977"/>
                        <a14:foregroundMark x1="83264" y1="34962" x2="83264" y2="34962"/>
                        <a14:foregroundMark x1="77092" y1="35573" x2="77092" y2="35573"/>
                        <a14:foregroundMark x1="68724" y1="34962" x2="68724" y2="34962"/>
                        <a14:foregroundMark x1="66527" y1="36489" x2="66527" y2="36489"/>
                        <a14:foregroundMark x1="79079" y1="24427" x2="79079" y2="24427"/>
                        <a14:foregroundMark x1="57427" y1="64122" x2="57427" y2="64122"/>
                        <a14:foregroundMark x1="53661" y1="89924" x2="53661" y2="89924"/>
                        <a14:foregroundMark x1="71653" y1="14656" x2="71653" y2="14656"/>
                        <a14:foregroundMark x1="37866" y1="81985" x2="37866" y2="81985"/>
                        <a14:foregroundMark x1="52824" y1="34198" x2="52824" y2="34198"/>
                        <a14:foregroundMark x1="55753" y1="35420" x2="55753" y2="35420"/>
                        <a14:foregroundMark x1="48326" y1="38473" x2="48326" y2="38473"/>
                        <a14:backgroundMark x1="39644" y1="83969" x2="39644" y2="83969"/>
                        <a14:backgroundMark x1="21234" y1="70534" x2="21234" y2="70534"/>
                        <a14:backgroundMark x1="41736" y1="33282" x2="41736" y2="33282"/>
                      </a14:backgroundRemoval>
                    </a14:imgEffect>
                  </a14:imgLayer>
                </a14:imgProps>
              </a:ext>
            </a:extLst>
          </a:blip>
          <a:srcRect l="38318" r="14483" b="60119"/>
          <a:stretch/>
        </p:blipFill>
        <p:spPr>
          <a:xfrm>
            <a:off x="623640" y="895535"/>
            <a:ext cx="2897336" cy="167724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87" b="97792" l="4330" r="98969">
                        <a14:backgroundMark x1="23299" y1="64680" x2="23299" y2="64680"/>
                        <a14:backgroundMark x1="44330" y1="23179" x2="44330" y2="23179"/>
                        <a14:backgroundMark x1="42680" y1="31567" x2="42680" y2="31567"/>
                        <a14:backgroundMark x1="65567" y1="53201" x2="65567" y2="53201"/>
                        <a14:backgroundMark x1="76289" y1="58940" x2="76289" y2="58940"/>
                        <a14:backgroundMark x1="73196" y1="51435" x2="73196" y2="51435"/>
                        <a14:backgroundMark x1="52371" y1="59823" x2="52371" y2="59823"/>
                        <a14:backgroundMark x1="56495" y1="11038" x2="56495" y2="11038"/>
                        <a14:backgroundMark x1="40000" y1="45475" x2="40000" y2="45475"/>
                        <a14:backgroundMark x1="34227" y1="35982" x2="34227" y2="35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568" y="3761475"/>
            <a:ext cx="3257342" cy="3042425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844825" y="2250441"/>
            <a:ext cx="2454965" cy="47707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i</a:t>
            </a:r>
            <a:r>
              <a:rPr lang="hu-HU" sz="2000" dirty="0" smtClean="0"/>
              <a:t>stállóban született</a:t>
            </a:r>
            <a:endParaRPr lang="hu-HU" sz="20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546651" y="3837529"/>
            <a:ext cx="2974325" cy="759092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k</a:t>
            </a:r>
            <a:r>
              <a:rPr lang="hu-HU" sz="2000" dirty="0" smtClean="0"/>
              <a:t>irályként is szamárháton vonult be</a:t>
            </a:r>
            <a:endParaRPr lang="hu-HU" sz="20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6669502" y="6117862"/>
            <a:ext cx="5158408" cy="572065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v</a:t>
            </a:r>
            <a:r>
              <a:rPr lang="hu-HU" sz="2000" dirty="0" smtClean="0"/>
              <a:t>ámszedőkkel és bűnösökkel barátkozott</a:t>
            </a:r>
            <a:endParaRPr lang="hu-HU" sz="20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9498106" y="2677786"/>
            <a:ext cx="2163533" cy="768001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a</a:t>
            </a:r>
            <a:r>
              <a:rPr lang="hu-HU" sz="2000" dirty="0" smtClean="0"/>
              <a:t>lázattal vállalta a kereszthalált</a:t>
            </a:r>
            <a:endParaRPr lang="hu-HU" sz="2000" dirty="0"/>
          </a:p>
        </p:txBody>
      </p:sp>
      <p:sp>
        <p:nvSpPr>
          <p:cNvPr id="13" name="Lekerekített téglalap 12"/>
          <p:cNvSpPr/>
          <p:nvPr/>
        </p:nvSpPr>
        <p:spPr>
          <a:xfrm>
            <a:off x="4460973" y="1897929"/>
            <a:ext cx="2556053" cy="47707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Istenre bízta magát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5073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  <p:sp>
        <p:nvSpPr>
          <p:cNvPr id="4" name="Átellenes sarkain kerekített téglalap 3"/>
          <p:cNvSpPr/>
          <p:nvPr/>
        </p:nvSpPr>
        <p:spPr>
          <a:xfrm>
            <a:off x="4239986" y="511639"/>
            <a:ext cx="3712029" cy="829114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Tudod-e?</a:t>
            </a:r>
            <a:endParaRPr lang="hu-HU" sz="3600" dirty="0"/>
          </a:p>
        </p:txBody>
      </p:sp>
      <p:sp>
        <p:nvSpPr>
          <p:cNvPr id="5" name="Átellenes sarkain kerekített téglalap 4"/>
          <p:cNvSpPr/>
          <p:nvPr/>
        </p:nvSpPr>
        <p:spPr>
          <a:xfrm>
            <a:off x="2408765" y="1492902"/>
            <a:ext cx="3662441" cy="1077687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Az alázat szó egy magatartást jelent.</a:t>
            </a:r>
            <a:endParaRPr lang="hu-HU" sz="2400" dirty="0"/>
          </a:p>
        </p:txBody>
      </p:sp>
      <p:sp>
        <p:nvSpPr>
          <p:cNvPr id="6" name="Átellenes sarkain kerekített téglalap 5"/>
          <p:cNvSpPr/>
          <p:nvPr/>
        </p:nvSpPr>
        <p:spPr>
          <a:xfrm>
            <a:off x="1314152" y="3117897"/>
            <a:ext cx="4757054" cy="966994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Elismerem, hogy a másik személy „nagyobb” lehet nálam.</a:t>
            </a:r>
            <a:endParaRPr lang="hu-HU" sz="2200" dirty="0"/>
          </a:p>
        </p:txBody>
      </p:sp>
      <p:sp>
        <p:nvSpPr>
          <p:cNvPr id="7" name="Átellenes sarkain kerekített téglalap 6"/>
          <p:cNvSpPr/>
          <p:nvPr/>
        </p:nvSpPr>
        <p:spPr>
          <a:xfrm>
            <a:off x="6120794" y="1492902"/>
            <a:ext cx="3662441" cy="1074172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Olyan viselkedést, </a:t>
            </a:r>
          </a:p>
          <a:p>
            <a:pPr algn="ctr"/>
            <a:r>
              <a:rPr lang="hu-HU" sz="2400" dirty="0" smtClean="0"/>
              <a:t>amire jellemző:</a:t>
            </a:r>
            <a:endParaRPr lang="hu-HU" sz="2400" dirty="0"/>
          </a:p>
        </p:txBody>
      </p:sp>
      <p:sp>
        <p:nvSpPr>
          <p:cNvPr id="8" name="Átellenes sarkain kerekített téglalap 7"/>
          <p:cNvSpPr/>
          <p:nvPr/>
        </p:nvSpPr>
        <p:spPr>
          <a:xfrm>
            <a:off x="6120794" y="3117896"/>
            <a:ext cx="4343400" cy="966995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Elfogadom, hogy nem én vagyok a „leghatalmasabb”.</a:t>
            </a:r>
            <a:endParaRPr lang="hu-HU" sz="2200" dirty="0"/>
          </a:p>
        </p:txBody>
      </p:sp>
      <p:sp>
        <p:nvSpPr>
          <p:cNvPr id="9" name="Átellenes sarkain kerekített téglalap 8"/>
          <p:cNvSpPr/>
          <p:nvPr/>
        </p:nvSpPr>
        <p:spPr>
          <a:xfrm>
            <a:off x="340326" y="4085890"/>
            <a:ext cx="5730880" cy="925825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Őszintén teszem ezt, nem képmutatásból, vagy valamilyen érdek miatt.</a:t>
            </a:r>
            <a:endParaRPr lang="hu-HU" sz="2200" dirty="0"/>
          </a:p>
        </p:txBody>
      </p:sp>
      <p:sp>
        <p:nvSpPr>
          <p:cNvPr id="10" name="Átellenes sarkain kerekített téglalap 9"/>
          <p:cNvSpPr/>
          <p:nvPr/>
        </p:nvSpPr>
        <p:spPr>
          <a:xfrm>
            <a:off x="2663487" y="5513500"/>
            <a:ext cx="6865027" cy="93041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1016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következő dián találhatsz erre példákat.</a:t>
            </a:r>
            <a:endParaRPr lang="hu-HU" sz="2400" dirty="0"/>
          </a:p>
        </p:txBody>
      </p:sp>
      <p:sp>
        <p:nvSpPr>
          <p:cNvPr id="11" name="Átellenes sarkain kerekített téglalap 10"/>
          <p:cNvSpPr/>
          <p:nvPr/>
        </p:nvSpPr>
        <p:spPr>
          <a:xfrm>
            <a:off x="6096000" y="4088406"/>
            <a:ext cx="5236031" cy="923309"/>
          </a:xfrm>
          <a:prstGeom prst="round2DiagRect">
            <a:avLst/>
          </a:prstGeom>
          <a:solidFill>
            <a:srgbClr val="D19879"/>
          </a:solidFill>
          <a:ln w="101600">
            <a:solidFill>
              <a:srgbClr val="EBD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Megjelenhet a </a:t>
            </a:r>
            <a:r>
              <a:rPr lang="hu-HU" sz="2200" dirty="0" err="1" smtClean="0"/>
              <a:t>szavaimban</a:t>
            </a:r>
            <a:r>
              <a:rPr lang="hu-HU" sz="2200" dirty="0" smtClean="0"/>
              <a:t> </a:t>
            </a:r>
          </a:p>
          <a:p>
            <a:pPr algn="ctr"/>
            <a:r>
              <a:rPr lang="hu-HU" sz="2200" dirty="0" smtClean="0"/>
              <a:t>és a tetteimben is.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99563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35544" y="3013820"/>
            <a:ext cx="57925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3B3452"/>
                </a:solidFill>
              </a:rPr>
              <a:t>Jézus példát mutatott arra, hogy mit jelent alázatosnak lenni.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42" b="95171" l="20922" r="89894">
                        <a14:backgroundMark x1="27660" y1="47821" x2="27660" y2="47821"/>
                        <a14:backgroundMark x1="25177" y1="60542" x2="25177" y2="60542"/>
                        <a14:backgroundMark x1="26773" y1="51708" x2="26773" y2="51708"/>
                        <a14:backgroundMark x1="28723" y1="56066" x2="28723" y2="56066"/>
                        <a14:backgroundMark x1="29699" y1="63722" x2="29699" y2="63722"/>
                        <a14:backgroundMark x1="33245" y1="59128" x2="33245" y2="59128"/>
                        <a14:backgroundMark x1="33777" y1="50412" x2="33777" y2="50412"/>
                        <a14:backgroundMark x1="35461" y1="50530" x2="35461" y2="50530"/>
                        <a14:backgroundMark x1="35727" y1="59011" x2="35727" y2="59011"/>
                        <a14:backgroundMark x1="37500" y1="61131" x2="37500" y2="61131"/>
                        <a14:backgroundMark x1="44415" y1="75147" x2="44415" y2="75147"/>
                        <a14:backgroundMark x1="48316" y1="73734" x2="48316" y2="73734"/>
                        <a14:backgroundMark x1="48493" y1="69611" x2="48493" y2="69611"/>
                        <a14:backgroundMark x1="48227" y1="75972" x2="48227" y2="75972"/>
                        <a14:backgroundMark x1="36879" y1="82568" x2="36879" y2="82568"/>
                        <a14:backgroundMark x1="31472" y1="89399" x2="31472" y2="89399"/>
                        <a14:backgroundMark x1="32801" y1="89635" x2="32801" y2="89635"/>
                        <a14:backgroundMark x1="30408" y1="90695" x2="30408" y2="90695"/>
                        <a14:backgroundMark x1="27305" y1="77032" x2="27305" y2="77032"/>
                        <a14:backgroundMark x1="25177" y1="77739" x2="25177" y2="77739"/>
                        <a14:backgroundMark x1="22074" y1="77856" x2="22074" y2="77856"/>
                        <a14:backgroundMark x1="24911" y1="71849" x2="24911" y2="71849"/>
                        <a14:backgroundMark x1="31117" y1="72674" x2="31117" y2="72674"/>
                        <a14:backgroundMark x1="29876" y1="75972" x2="29876" y2="75972"/>
                        <a14:backgroundMark x1="29255" y1="73969" x2="29255" y2="73969"/>
                        <a14:backgroundMark x1="27571" y1="68080" x2="27571" y2="68080"/>
                        <a14:backgroundMark x1="30319" y1="67491" x2="30319" y2="67491"/>
                        <a14:backgroundMark x1="27926" y1="65724" x2="27926" y2="65724"/>
                        <a14:backgroundMark x1="28546" y1="67256" x2="28546" y2="67256"/>
                        <a14:backgroundMark x1="31206" y1="71025" x2="31206" y2="71025"/>
                        <a14:backgroundMark x1="34043" y1="71378" x2="34043" y2="71378"/>
                        <a14:backgroundMark x1="35284" y1="63369" x2="35284" y2="63369"/>
                        <a14:backgroundMark x1="37145" y1="66313" x2="37145" y2="66313"/>
                        <a14:backgroundMark x1="39184" y1="66549" x2="39184" y2="66549"/>
                        <a14:backgroundMark x1="40603" y1="64429" x2="40603" y2="64429"/>
                        <a14:backgroundMark x1="42730" y1="61602" x2="42730" y2="61602"/>
                        <a14:backgroundMark x1="45567" y1="58422" x2="45567" y2="58422"/>
                        <a14:backgroundMark x1="49291" y1="56302" x2="49291" y2="56302"/>
                        <a14:backgroundMark x1="48050" y1="57715" x2="48050" y2="57715"/>
                        <a14:backgroundMark x1="48759" y1="57479" x2="48759" y2="57479"/>
                        <a14:backgroundMark x1="49291" y1="55359" x2="49291" y2="55359"/>
                        <a14:backgroundMark x1="50887" y1="54181" x2="50887" y2="54181"/>
                        <a14:backgroundMark x1="50887" y1="55124" x2="50887" y2="55124"/>
                        <a14:backgroundMark x1="52039" y1="53828" x2="52039" y2="53828"/>
                        <a14:backgroundMark x1="52394" y1="51826" x2="52394" y2="51826"/>
                        <a14:backgroundMark x1="53812" y1="51708" x2="53812" y2="51708"/>
                        <a14:backgroundMark x1="54965" y1="49470" x2="54965" y2="49470"/>
                        <a14:backgroundMark x1="54610" y1="50883" x2="54610" y2="50883"/>
                        <a14:backgroundMark x1="55940" y1="47585" x2="55940" y2="47585"/>
                      </a14:backgroundRemoval>
                    </a14:imgEffect>
                  </a14:imgLayer>
                </a14:imgProps>
              </a:ext>
            </a:extLst>
          </a:blip>
          <a:srcRect l="19828" t="32981" r="21103" b="4585"/>
          <a:stretch/>
        </p:blipFill>
        <p:spPr>
          <a:xfrm flipH="1">
            <a:off x="9752438" y="1457022"/>
            <a:ext cx="1987410" cy="166936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0" b="100000" l="1082" r="99256">
                        <a14:foregroundMark x1="22245" y1="46628" x2="22245" y2="46628"/>
                        <a14:foregroundMark x1="21704" y1="44721" x2="21704" y2="44721"/>
                        <a14:foregroundMark x1="23665" y1="64076" x2="23665" y2="64076"/>
                        <a14:backgroundMark x1="5409" y1="98680" x2="5409" y2="98680"/>
                        <a14:backgroundMark x1="52874" y1="98680" x2="52874" y2="98680"/>
                        <a14:backgroundMark x1="91075" y1="62317" x2="91075" y2="62317"/>
                        <a14:backgroundMark x1="90534" y1="49120" x2="90534" y2="49120"/>
                        <a14:backgroundMark x1="91346" y1="44428" x2="91346" y2="44428"/>
                        <a14:backgroundMark x1="88100" y1="69648" x2="88100" y2="69648"/>
                        <a14:backgroundMark x1="91007" y1="51466" x2="91007" y2="51466"/>
                        <a14:backgroundMark x1="91548" y1="53666" x2="91548" y2="53666"/>
                        <a14:backgroundMark x1="88506" y1="45748" x2="88506" y2="45748"/>
                        <a14:backgroundMark x1="88506" y1="43255" x2="88506" y2="43255"/>
                        <a14:backgroundMark x1="88573" y1="48094" x2="88573" y2="48094"/>
                        <a14:backgroundMark x1="89114" y1="44428" x2="89114" y2="44428"/>
                        <a14:backgroundMark x1="88844" y1="52053" x2="88844" y2="52053"/>
                        <a14:backgroundMark x1="87830" y1="51466" x2="87830" y2="51466"/>
                        <a14:backgroundMark x1="87492" y1="48827" x2="87492" y2="48827"/>
                        <a14:backgroundMark x1="87694" y1="59971" x2="87694" y2="59971"/>
                        <a14:backgroundMark x1="86815" y1="65396" x2="86815" y2="65396"/>
                        <a14:backgroundMark x1="76268" y1="73314" x2="76268" y2="73314"/>
                        <a14:backgroundMark x1="79108" y1="65836" x2="79108" y2="65836"/>
                        <a14:backgroundMark x1="79378" y1="70528" x2="79378" y2="70528"/>
                        <a14:backgroundMark x1="78905" y1="64076" x2="78905" y2="64076"/>
                        <a14:backgroundMark x1="78837" y1="36364" x2="78837" y2="36364"/>
                        <a14:backgroundMark x1="79648" y1="35044" x2="79648" y2="35044"/>
                        <a14:backgroundMark x1="79648" y1="37977" x2="79648" y2="37977"/>
                        <a14:backgroundMark x1="79851" y1="44721" x2="79851" y2="44721"/>
                        <a14:backgroundMark x1="78161" y1="42229" x2="78161" y2="42229"/>
                        <a14:backgroundMark x1="77079" y1="43988" x2="77079" y2="43988"/>
                        <a14:backgroundMark x1="77282" y1="48094" x2="77282" y2="48094"/>
                        <a14:backgroundMark x1="77890" y1="56158" x2="77890" y2="56158"/>
                        <a14:backgroundMark x1="79378" y1="55425" x2="79378" y2="55425"/>
                        <a14:backgroundMark x1="79040" y1="58358" x2="79040" y2="58358"/>
                        <a14:backgroundMark x1="77350" y1="70235" x2="77350" y2="70235"/>
                        <a14:backgroundMark x1="76403" y1="33431" x2="76403" y2="33431"/>
                        <a14:backgroundMark x1="83705" y1="83431" x2="83705" y2="83431"/>
                        <a14:backgroundMark x1="79378" y1="79619" x2="79378" y2="79619"/>
                      </a14:backgroundRemoval>
                    </a14:imgEffect>
                  </a14:imgLayer>
                </a14:imgProps>
              </a:ext>
            </a:extLst>
          </a:blip>
          <a:srcRect l="9580" r="19755"/>
          <a:stretch/>
        </p:blipFill>
        <p:spPr>
          <a:xfrm>
            <a:off x="1" y="4596621"/>
            <a:ext cx="3446836" cy="22613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363" t="1839" r="6879" b="16827"/>
          <a:stretch/>
        </p:blipFill>
        <p:spPr>
          <a:xfrm flipH="1">
            <a:off x="4366584" y="489405"/>
            <a:ext cx="3043567" cy="20427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3" b="99084" l="1883" r="98222">
                        <a14:foregroundMark x1="33368" y1="46870" x2="33368" y2="46870"/>
                        <a14:foregroundMark x1="22490" y1="30687" x2="22490" y2="30687"/>
                        <a14:foregroundMark x1="72594" y1="25802" x2="72594" y2="25802"/>
                        <a14:foregroundMark x1="71967" y1="9466" x2="71967" y2="9466"/>
                        <a14:foregroundMark x1="78138" y1="31450" x2="78138" y2="31450"/>
                        <a14:foregroundMark x1="82950" y1="32977" x2="82950" y2="32977"/>
                        <a14:foregroundMark x1="83264" y1="34962" x2="83264" y2="34962"/>
                        <a14:foregroundMark x1="77092" y1="35573" x2="77092" y2="35573"/>
                        <a14:foregroundMark x1="68724" y1="34962" x2="68724" y2="34962"/>
                        <a14:foregroundMark x1="66527" y1="36489" x2="66527" y2="36489"/>
                        <a14:foregroundMark x1="79079" y1="24427" x2="79079" y2="24427"/>
                        <a14:foregroundMark x1="57427" y1="64122" x2="57427" y2="64122"/>
                        <a14:foregroundMark x1="53661" y1="89924" x2="53661" y2="89924"/>
                        <a14:foregroundMark x1="71653" y1="14656" x2="71653" y2="14656"/>
                        <a14:foregroundMark x1="37866" y1="81985" x2="37866" y2="81985"/>
                        <a14:foregroundMark x1="52824" y1="34198" x2="52824" y2="34198"/>
                        <a14:foregroundMark x1="55753" y1="35420" x2="55753" y2="35420"/>
                        <a14:foregroundMark x1="48326" y1="38473" x2="48326" y2="38473"/>
                        <a14:backgroundMark x1="39644" y1="83969" x2="39644" y2="83969"/>
                        <a14:backgroundMark x1="21234" y1="70534" x2="21234" y2="70534"/>
                        <a14:backgroundMark x1="41736" y1="33282" x2="41736" y2="33282"/>
                      </a14:backgroundRemoval>
                    </a14:imgEffect>
                  </a14:imgLayer>
                </a14:imgProps>
              </a:ext>
            </a:extLst>
          </a:blip>
          <a:srcRect l="38318" r="14483" b="60119"/>
          <a:stretch/>
        </p:blipFill>
        <p:spPr>
          <a:xfrm>
            <a:off x="388155" y="860657"/>
            <a:ext cx="2246108" cy="13002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87" b="97792" l="4330" r="98969">
                        <a14:backgroundMark x1="23299" y1="64680" x2="23299" y2="64680"/>
                        <a14:backgroundMark x1="44330" y1="23179" x2="44330" y2="23179"/>
                        <a14:backgroundMark x1="42680" y1="31567" x2="42680" y2="31567"/>
                        <a14:backgroundMark x1="65567" y1="53201" x2="65567" y2="53201"/>
                        <a14:backgroundMark x1="76289" y1="58940" x2="76289" y2="58940"/>
                        <a14:backgroundMark x1="73196" y1="51435" x2="73196" y2="51435"/>
                        <a14:backgroundMark x1="52371" y1="59823" x2="52371" y2="59823"/>
                        <a14:backgroundMark x1="56495" y1="11038" x2="56495" y2="11038"/>
                        <a14:backgroundMark x1="40000" y1="45475" x2="40000" y2="45475"/>
                        <a14:backgroundMark x1="34227" y1="35982" x2="34227" y2="35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6000" y="3714483"/>
            <a:ext cx="2927744" cy="2734574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200151" y="1891573"/>
            <a:ext cx="2454965" cy="47707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i</a:t>
            </a:r>
            <a:r>
              <a:rPr lang="hu-HU" sz="2000" dirty="0" smtClean="0"/>
              <a:t>stállóban született</a:t>
            </a:r>
            <a:endParaRPr lang="hu-HU" sz="20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77125" y="4154351"/>
            <a:ext cx="2974325" cy="759092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k</a:t>
            </a:r>
            <a:r>
              <a:rPr lang="hu-HU" sz="2000" dirty="0" smtClean="0"/>
              <a:t>irályként is szamárháton vonult be</a:t>
            </a:r>
            <a:endParaRPr lang="hu-HU" sz="20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6669502" y="6117862"/>
            <a:ext cx="5158408" cy="572065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v</a:t>
            </a:r>
            <a:r>
              <a:rPr lang="hu-HU" sz="2000" dirty="0" smtClean="0"/>
              <a:t>ámszedőkkel és bűnösökkel barátkozott</a:t>
            </a:r>
            <a:endParaRPr lang="hu-HU" sz="20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9664377" y="2946482"/>
            <a:ext cx="2163533" cy="768001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a</a:t>
            </a:r>
            <a:r>
              <a:rPr lang="hu-HU" sz="2000" dirty="0" smtClean="0"/>
              <a:t>lázattal vállalta a kereszthalált</a:t>
            </a:r>
            <a:endParaRPr lang="hu-HU" sz="2000" dirty="0"/>
          </a:p>
        </p:txBody>
      </p:sp>
      <p:sp>
        <p:nvSpPr>
          <p:cNvPr id="13" name="Lekerekített téglalap 12"/>
          <p:cNvSpPr/>
          <p:nvPr/>
        </p:nvSpPr>
        <p:spPr>
          <a:xfrm>
            <a:off x="4387437" y="2232656"/>
            <a:ext cx="2556053" cy="47707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Istenre bízta magát</a:t>
            </a:r>
            <a:endParaRPr lang="hu-HU" sz="2000" dirty="0"/>
          </a:p>
        </p:txBody>
      </p:sp>
      <p:sp>
        <p:nvSpPr>
          <p:cNvPr id="6" name="Ellipszis buborék 5"/>
          <p:cNvSpPr/>
          <p:nvPr/>
        </p:nvSpPr>
        <p:spPr>
          <a:xfrm>
            <a:off x="6287562" y="4039449"/>
            <a:ext cx="3134697" cy="1441193"/>
          </a:xfrm>
          <a:prstGeom prst="wedgeEllipseCallout">
            <a:avLst>
              <a:gd name="adj1" fmla="val 44106"/>
              <a:gd name="adj2" fmla="val 436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Nem nézte le őket és nem tartotta magát nagyobbnak tőlük.</a:t>
            </a:r>
            <a:endParaRPr lang="hu-HU" dirty="0"/>
          </a:p>
        </p:txBody>
      </p:sp>
      <p:sp>
        <p:nvSpPr>
          <p:cNvPr id="14" name="Ellipszis buborék 13"/>
          <p:cNvSpPr/>
          <p:nvPr/>
        </p:nvSpPr>
        <p:spPr>
          <a:xfrm>
            <a:off x="7032481" y="84037"/>
            <a:ext cx="4914652" cy="1409808"/>
          </a:xfrm>
          <a:prstGeom prst="wedgeEllipseCallout">
            <a:avLst>
              <a:gd name="adj1" fmla="val 22346"/>
              <a:gd name="adj2" fmla="val 639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Nekünk nem kell ilyen terhet vállalnunk. De lehetünk alázatosak egy számunkra nehéz helyzetben is.</a:t>
            </a:r>
            <a:endParaRPr lang="hu-HU" dirty="0"/>
          </a:p>
        </p:txBody>
      </p:sp>
      <p:sp>
        <p:nvSpPr>
          <p:cNvPr id="15" name="Ellipszis buborék 14"/>
          <p:cNvSpPr/>
          <p:nvPr/>
        </p:nvSpPr>
        <p:spPr>
          <a:xfrm>
            <a:off x="2722324" y="288101"/>
            <a:ext cx="3062272" cy="1336162"/>
          </a:xfrm>
          <a:prstGeom prst="wedgeEllipseCallout">
            <a:avLst>
              <a:gd name="adj1" fmla="val 49900"/>
              <a:gd name="adj2" fmla="val 362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Ezzel mutatott példát arra, hogy Isten előtt legyünk mindig alázatosak.</a:t>
            </a:r>
            <a:endParaRPr lang="hu-HU" dirty="0"/>
          </a:p>
        </p:txBody>
      </p:sp>
      <p:sp>
        <p:nvSpPr>
          <p:cNvPr id="16" name="Ellipszis buborék 15"/>
          <p:cNvSpPr/>
          <p:nvPr/>
        </p:nvSpPr>
        <p:spPr>
          <a:xfrm>
            <a:off x="2913551" y="4435651"/>
            <a:ext cx="2898789" cy="1204390"/>
          </a:xfrm>
          <a:prstGeom prst="wedgeEllipseCallout">
            <a:avLst>
              <a:gd name="adj1" fmla="val -49839"/>
              <a:gd name="adj2" fmla="val 351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Bár Neki hatalma volt, de nem dicsekedett ezzel.</a:t>
            </a:r>
            <a:endParaRPr lang="hu-HU" dirty="0"/>
          </a:p>
        </p:txBody>
      </p:sp>
      <p:sp>
        <p:nvSpPr>
          <p:cNvPr id="17" name="Ellipszis buborék 16"/>
          <p:cNvSpPr/>
          <p:nvPr/>
        </p:nvSpPr>
        <p:spPr>
          <a:xfrm>
            <a:off x="231531" y="2477682"/>
            <a:ext cx="3291362" cy="1376659"/>
          </a:xfrm>
          <a:prstGeom prst="wedgeEllipseCallout">
            <a:avLst>
              <a:gd name="adj1" fmla="val -11523"/>
              <a:gd name="adj2" fmla="val -653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Bár Ő a világ Ura, de nem szégyellte értünk a szegénységet sem.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5430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  <p:bldP spid="6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1000">
              <a:srgbClr val="9BD7D6"/>
            </a:gs>
            <a:gs pos="70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7" b="98885" l="1057" r="99666">
                        <a14:foregroundMark x1="27364" y1="55390" x2="27364" y2="55390"/>
                        <a14:foregroundMark x1="36485" y1="54647" x2="36485" y2="54647"/>
                        <a14:backgroundMark x1="95273" y1="92937" x2="95273" y2="92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783" y="2395331"/>
            <a:ext cx="9942851" cy="44626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041119" y="735590"/>
            <a:ext cx="9481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3B3452"/>
                </a:solidFill>
              </a:rPr>
              <a:t>Jézus alázatosságra int minket akkor is, amikor vendégségbe, </a:t>
            </a:r>
          </a:p>
          <a:p>
            <a:r>
              <a:rPr lang="hu-HU" sz="2400" dirty="0" smtClean="0">
                <a:solidFill>
                  <a:srgbClr val="3B3452"/>
                </a:solidFill>
              </a:rPr>
              <a:t>vagy lakodalomba megyünk.</a:t>
            </a:r>
          </a:p>
          <a:p>
            <a:r>
              <a:rPr lang="hu-HU" sz="2400" dirty="0" smtClean="0">
                <a:solidFill>
                  <a:srgbClr val="3B3452"/>
                </a:solidFill>
              </a:rPr>
              <a:t>Úgy tanítja, hogy ne üljünk a fő helyre, inkább az utolsó helyre. </a:t>
            </a:r>
          </a:p>
          <a:p>
            <a:r>
              <a:rPr lang="hu-HU" sz="2400" dirty="0" smtClean="0">
                <a:solidFill>
                  <a:srgbClr val="3B3452"/>
                </a:solidFill>
              </a:rPr>
              <a:t>Ha a házigazda úgy gondolja, úgyis közelebb ültet minket magához.</a:t>
            </a:r>
            <a:endParaRPr lang="hu-HU" sz="2400" dirty="0">
              <a:solidFill>
                <a:srgbClr val="3B3452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769165" cy="17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9859289" y="6399889"/>
            <a:ext cx="1924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(A kép forrása)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831924" y="6399889"/>
            <a:ext cx="3758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</a:rPr>
              <a:t>Leonardo </a:t>
            </a:r>
            <a:r>
              <a:rPr lang="hu-HU" dirty="0">
                <a:latin typeface="Arial" panose="020B0604020202020204" pitchFamily="34" charset="0"/>
              </a:rPr>
              <a:t>da </a:t>
            </a:r>
            <a:r>
              <a:rPr lang="hu-HU" dirty="0" smtClean="0">
                <a:latin typeface="Arial" panose="020B0604020202020204" pitchFamily="34" charset="0"/>
              </a:rPr>
              <a:t>Vinci: </a:t>
            </a:r>
            <a:r>
              <a:rPr lang="hu-HU" dirty="0">
                <a:latin typeface="Arial" panose="020B0604020202020204" pitchFamily="34" charset="0"/>
              </a:rPr>
              <a:t>Utolsó vacsora 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2075"/>
            <a:ext cx="1787236" cy="178201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438" y="1654186"/>
            <a:ext cx="9787459" cy="561147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40429" y="1023666"/>
            <a:ext cx="9779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3B3452"/>
                </a:solidFill>
              </a:rPr>
              <a:t>Az előző diákról már tudod, hogy mit jelent alázatosnak lenni. </a:t>
            </a:r>
          </a:p>
          <a:p>
            <a:r>
              <a:rPr lang="hu-HU" sz="2200" dirty="0" smtClean="0">
                <a:solidFill>
                  <a:srgbClr val="3B3452"/>
                </a:solidFill>
              </a:rPr>
              <a:t>Ha ezen a vacsorán te mesélnél erről a tanítványoknak, mit mondanál nekik? </a:t>
            </a:r>
            <a:endParaRPr lang="hu-HU" sz="2200" dirty="0">
              <a:solidFill>
                <a:srgbClr val="3B3452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40429" y="430011"/>
            <a:ext cx="891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3B3452"/>
                </a:solidFill>
              </a:rPr>
              <a:t>Egy nagyon híres festményt láthatsz itt. A címe: Utolsó vacsora.</a:t>
            </a:r>
            <a:endParaRPr lang="hu-HU" sz="2400" dirty="0">
              <a:solidFill>
                <a:srgbClr val="3B3452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2505" y="2074103"/>
            <a:ext cx="27494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3B3452"/>
                </a:solidFill>
              </a:rPr>
              <a:t>Hol van az asztalfő? Miből látszik?</a:t>
            </a:r>
          </a:p>
          <a:p>
            <a:endParaRPr lang="hu-HU" sz="2200" dirty="0" smtClean="0">
              <a:solidFill>
                <a:srgbClr val="3B3452"/>
              </a:solidFill>
            </a:endParaRPr>
          </a:p>
          <a:p>
            <a:r>
              <a:rPr lang="hu-HU" sz="2200" dirty="0" smtClean="0">
                <a:solidFill>
                  <a:srgbClr val="3B3452"/>
                </a:solidFill>
              </a:rPr>
              <a:t>Kik ülnek a fő helyeken szerinted?</a:t>
            </a:r>
          </a:p>
          <a:p>
            <a:endParaRPr lang="hu-HU" sz="2200" dirty="0" smtClean="0">
              <a:solidFill>
                <a:srgbClr val="3B3452"/>
              </a:solidFill>
            </a:endParaRPr>
          </a:p>
          <a:p>
            <a:r>
              <a:rPr lang="hu-HU" sz="2200" dirty="0" smtClean="0">
                <a:solidFill>
                  <a:srgbClr val="3B3452"/>
                </a:solidFill>
              </a:rPr>
              <a:t>Ha ott lennél, te hol szeretnél ülni?</a:t>
            </a:r>
            <a:endParaRPr lang="hu-HU" sz="2200" dirty="0">
              <a:solidFill>
                <a:srgbClr val="3B3452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2505" y="5157631"/>
            <a:ext cx="2460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A45D3A"/>
                </a:solidFill>
              </a:rPr>
              <a:t>Beszélgessetek ezekről a kérdésekről!</a:t>
            </a:r>
            <a:endParaRPr lang="hu-HU" sz="2400" dirty="0">
              <a:solidFill>
                <a:srgbClr val="A45D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06" y="641111"/>
            <a:ext cx="4015008" cy="2681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980" y="641111"/>
            <a:ext cx="4018996" cy="2679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l="6392" r="4483" b="1600"/>
          <a:stretch/>
        </p:blipFill>
        <p:spPr>
          <a:xfrm>
            <a:off x="3379706" y="3680109"/>
            <a:ext cx="4015008" cy="2663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r="3426" b="6625"/>
          <a:stretch/>
        </p:blipFill>
        <p:spPr>
          <a:xfrm>
            <a:off x="7735980" y="3682807"/>
            <a:ext cx="4018996" cy="2658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261352" y="2098048"/>
            <a:ext cx="269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Nézd meg </a:t>
            </a:r>
          </a:p>
          <a:p>
            <a:r>
              <a:rPr lang="hu-HU" sz="2400" dirty="0" smtClean="0"/>
              <a:t>ezeket a képeket!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67090" y="3178166"/>
            <a:ext cx="3112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Mit tennél</a:t>
            </a:r>
            <a:r>
              <a:rPr lang="hu-HU" sz="2400" dirty="0"/>
              <a:t> </a:t>
            </a:r>
          </a:p>
          <a:p>
            <a:r>
              <a:rPr lang="hu-HU" sz="2400" dirty="0" smtClean="0"/>
              <a:t>Zsófi és Peti helyében, </a:t>
            </a:r>
          </a:p>
          <a:p>
            <a:r>
              <a:rPr lang="hu-HU" sz="2400" dirty="0" smtClean="0"/>
              <a:t>ha alázatosan szeretnél viselkedni? </a:t>
            </a:r>
            <a:endParaRPr lang="hu-HU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61352" y="5366280"/>
            <a:ext cx="253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Beszéld meg a padtársaddal!</a:t>
            </a:r>
            <a:endParaRPr lang="hu-HU" sz="24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26336" cy="188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9142838" y="452289"/>
            <a:ext cx="2808774" cy="6068976"/>
          </a:xfrm>
          <a:prstGeom prst="roundRect">
            <a:avLst/>
          </a:prstGeom>
          <a:solidFill>
            <a:srgbClr val="BE6D4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Jézus tehát arról tanít, hogy </a:t>
            </a:r>
          </a:p>
          <a:p>
            <a:pPr algn="ctr"/>
            <a:r>
              <a:rPr lang="hu-HU" sz="2400" dirty="0" smtClean="0"/>
              <a:t>Isten </a:t>
            </a:r>
            <a:r>
              <a:rPr lang="hu-HU" sz="2400" dirty="0"/>
              <a:t>országában </a:t>
            </a:r>
            <a:endParaRPr lang="hu-HU" sz="2400" dirty="0" smtClean="0"/>
          </a:p>
          <a:p>
            <a:pPr algn="ctr"/>
            <a:r>
              <a:rPr lang="hu-HU" sz="2400" dirty="0" smtClean="0"/>
              <a:t>más </a:t>
            </a:r>
            <a:r>
              <a:rPr lang="hu-HU" sz="2400" dirty="0"/>
              <a:t>a rend, </a:t>
            </a:r>
            <a:endParaRPr lang="hu-HU" sz="2400" dirty="0" smtClean="0"/>
          </a:p>
          <a:p>
            <a:pPr algn="ctr"/>
            <a:r>
              <a:rPr lang="hu-HU" sz="2400" dirty="0" smtClean="0"/>
              <a:t>mint </a:t>
            </a:r>
            <a:r>
              <a:rPr lang="hu-HU" sz="2400" dirty="0"/>
              <a:t>a </a:t>
            </a:r>
            <a:r>
              <a:rPr lang="hu-HU" sz="2400" dirty="0" smtClean="0"/>
              <a:t>világban. </a:t>
            </a:r>
          </a:p>
          <a:p>
            <a:pPr algn="ctr"/>
            <a:r>
              <a:rPr lang="hu-HU" sz="2400" dirty="0" smtClean="0"/>
              <a:t>Az Ő szemében nem az </a:t>
            </a:r>
            <a:r>
              <a:rPr lang="hu-HU" sz="2400" dirty="0"/>
              <a:t>számít nagynak, </a:t>
            </a:r>
            <a:endParaRPr lang="hu-HU" sz="2400" dirty="0" smtClean="0"/>
          </a:p>
          <a:p>
            <a:pPr algn="ctr"/>
            <a:r>
              <a:rPr lang="hu-HU" sz="2400" dirty="0" smtClean="0"/>
              <a:t>aki mindig mindenben első, </a:t>
            </a:r>
            <a:r>
              <a:rPr lang="hu-HU" sz="2400" dirty="0"/>
              <a:t>hanem az, </a:t>
            </a:r>
            <a:endParaRPr lang="hu-HU" sz="2400" dirty="0" smtClean="0"/>
          </a:p>
          <a:p>
            <a:pPr algn="ctr"/>
            <a:r>
              <a:rPr lang="hu-HU" sz="2400" dirty="0" smtClean="0"/>
              <a:t>aki utolsó is </a:t>
            </a:r>
          </a:p>
          <a:p>
            <a:pPr algn="ctr"/>
            <a:r>
              <a:rPr lang="hu-HU" sz="2400" dirty="0" smtClean="0"/>
              <a:t>tud </a:t>
            </a:r>
            <a:r>
              <a:rPr lang="hu-HU" sz="2400" dirty="0"/>
              <a:t>lenni </a:t>
            </a:r>
            <a:endParaRPr lang="hu-HU" sz="2400" dirty="0" smtClean="0"/>
          </a:p>
          <a:p>
            <a:pPr algn="ctr"/>
            <a:r>
              <a:rPr lang="hu-HU" sz="2400" dirty="0" smtClean="0"/>
              <a:t>és alázatos.</a:t>
            </a:r>
            <a:endParaRPr lang="hu-HU" sz="2400" dirty="0"/>
          </a:p>
        </p:txBody>
      </p:sp>
      <p:sp>
        <p:nvSpPr>
          <p:cNvPr id="2" name="Szamárfül 1"/>
          <p:cNvSpPr/>
          <p:nvPr/>
        </p:nvSpPr>
        <p:spPr>
          <a:xfrm rot="21439585">
            <a:off x="1776048" y="1863355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Megvárni, mire sorra kerülök a menzasorban.</a:t>
            </a:r>
            <a:endParaRPr lang="hu-HU" sz="2000" dirty="0"/>
          </a:p>
        </p:txBody>
      </p:sp>
      <p:sp>
        <p:nvSpPr>
          <p:cNvPr id="20" name="Szamárfül 19"/>
          <p:cNvSpPr/>
          <p:nvPr/>
        </p:nvSpPr>
        <p:spPr>
          <a:xfrm rot="284879">
            <a:off x="6757095" y="1986015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Leghátsó sorban ülni az osztályban.</a:t>
            </a:r>
            <a:endParaRPr lang="hu-HU" sz="2000" dirty="0"/>
          </a:p>
        </p:txBody>
      </p:sp>
      <p:sp>
        <p:nvSpPr>
          <p:cNvPr id="21" name="Szamárfül 20"/>
          <p:cNvSpPr/>
          <p:nvPr/>
        </p:nvSpPr>
        <p:spPr>
          <a:xfrm rot="221294">
            <a:off x="4312383" y="1919020"/>
            <a:ext cx="2101596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Kivárni, míg nekem tesz anya az ebédből.</a:t>
            </a:r>
            <a:endParaRPr lang="hu-HU" sz="2000" dirty="0"/>
          </a:p>
        </p:txBody>
      </p:sp>
      <p:sp>
        <p:nvSpPr>
          <p:cNvPr id="22" name="Szamárfül 21"/>
          <p:cNvSpPr/>
          <p:nvPr/>
        </p:nvSpPr>
        <p:spPr>
          <a:xfrm rot="218965">
            <a:off x="491704" y="3029597"/>
            <a:ext cx="2183130" cy="1310640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Nem az ablak mellett ülni a buszon/vonaton/autóban.</a:t>
            </a:r>
            <a:endParaRPr lang="hu-HU" sz="2000" dirty="0"/>
          </a:p>
        </p:txBody>
      </p:sp>
      <p:sp>
        <p:nvSpPr>
          <p:cNvPr id="23" name="Szamárfül 22"/>
          <p:cNvSpPr/>
          <p:nvPr/>
        </p:nvSpPr>
        <p:spPr>
          <a:xfrm>
            <a:off x="5958003" y="3180035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Lemaradni a dobogóról egy versenyen.</a:t>
            </a:r>
            <a:endParaRPr lang="hu-HU" sz="2000" dirty="0"/>
          </a:p>
        </p:txBody>
      </p:sp>
      <p:sp>
        <p:nvSpPr>
          <p:cNvPr id="24" name="Szamárfül 23"/>
          <p:cNvSpPr/>
          <p:nvPr/>
        </p:nvSpPr>
        <p:spPr>
          <a:xfrm rot="21403908">
            <a:off x="1134511" y="4525947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A hátsó sorban lenni egy fellépésen.</a:t>
            </a:r>
            <a:endParaRPr lang="hu-HU" sz="2000" dirty="0"/>
          </a:p>
        </p:txBody>
      </p:sp>
      <p:sp>
        <p:nvSpPr>
          <p:cNvPr id="25" name="Szamárfül 24"/>
          <p:cNvSpPr/>
          <p:nvPr/>
        </p:nvSpPr>
        <p:spPr>
          <a:xfrm rot="334450">
            <a:off x="6750234" y="4472727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Sorra kerülni a </a:t>
            </a:r>
            <a:r>
              <a:rPr lang="hu-HU" sz="2000" dirty="0" err="1" smtClean="0"/>
              <a:t>fagyizóban</a:t>
            </a:r>
            <a:r>
              <a:rPr lang="hu-HU" sz="2000" dirty="0" smtClean="0"/>
              <a:t>.</a:t>
            </a:r>
            <a:endParaRPr lang="hu-HU" sz="2000" dirty="0"/>
          </a:p>
        </p:txBody>
      </p:sp>
      <p:sp>
        <p:nvSpPr>
          <p:cNvPr id="26" name="Szamárfül 25"/>
          <p:cNvSpPr/>
          <p:nvPr/>
        </p:nvSpPr>
        <p:spPr>
          <a:xfrm rot="21293789">
            <a:off x="3186846" y="3183268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Távolról, a tömegből nézni egy előadást.</a:t>
            </a:r>
            <a:endParaRPr lang="hu-HU" sz="2000" dirty="0"/>
          </a:p>
        </p:txBody>
      </p:sp>
      <p:sp>
        <p:nvSpPr>
          <p:cNvPr id="27" name="Szamárfül 26"/>
          <p:cNvSpPr/>
          <p:nvPr/>
        </p:nvSpPr>
        <p:spPr>
          <a:xfrm>
            <a:off x="3829431" y="4477100"/>
            <a:ext cx="2418588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hu-HU" sz="2000" dirty="0" smtClean="0"/>
              <a:t>Látni, hogy engem nem hívtak meg egy születésnapra.</a:t>
            </a:r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405611" y="392417"/>
            <a:ext cx="775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Utolsónak lenni azonban nem is olyan egyszerű, ugye?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03088" y="949262"/>
            <a:ext cx="5661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Olvasd el az alábbi cetliket! </a:t>
            </a:r>
            <a:endParaRPr lang="hu-HU" sz="2200" dirty="0"/>
          </a:p>
        </p:txBody>
      </p:sp>
      <p:sp>
        <p:nvSpPr>
          <p:cNvPr id="4" name="Téglalap 3"/>
          <p:cNvSpPr/>
          <p:nvPr/>
        </p:nvSpPr>
        <p:spPr>
          <a:xfrm>
            <a:off x="1403088" y="5988295"/>
            <a:ext cx="738375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300" dirty="0" smtClean="0"/>
              <a:t>Válaszd </a:t>
            </a:r>
            <a:r>
              <a:rPr lang="hu-HU" sz="2300" dirty="0"/>
              <a:t>ki azt a </a:t>
            </a:r>
            <a:r>
              <a:rPr lang="hu-HU" sz="2300" u="sng" dirty="0"/>
              <a:t>hármat</a:t>
            </a:r>
            <a:r>
              <a:rPr lang="hu-HU" sz="2300" dirty="0"/>
              <a:t>, amelyik neked a legnehezebb!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405610" cy="1381539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9996572" y="6096056"/>
            <a:ext cx="2056563" cy="67703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LAPOZZ!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227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/>
      <p:bldP spid="5" grpId="0"/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34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754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43971" y="1194885"/>
            <a:ext cx="837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3B3452"/>
                </a:solidFill>
              </a:rPr>
              <a:t>A nehézségeidet, rossz érzéseidet is elmondhatod Istennek! </a:t>
            </a:r>
          </a:p>
          <a:p>
            <a:pPr algn="ctr"/>
            <a:r>
              <a:rPr lang="hu-HU" sz="2400" dirty="0" smtClean="0">
                <a:solidFill>
                  <a:srgbClr val="3B3452"/>
                </a:solidFill>
              </a:rPr>
              <a:t>Kérheted Őt, hogy segítsen! </a:t>
            </a:r>
            <a:endParaRPr lang="hu-HU" sz="2400" dirty="0">
              <a:solidFill>
                <a:srgbClr val="3B3452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39982" cy="1928191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 rot="21439585">
            <a:off x="2488575" y="2846043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hu-HU" sz="2000" dirty="0" smtClean="0"/>
          </a:p>
          <a:p>
            <a:pPr algn="ctr"/>
            <a:r>
              <a:rPr lang="hu-HU" sz="4000" dirty="0">
                <a:solidFill>
                  <a:srgbClr val="3B3452"/>
                </a:solidFill>
              </a:rPr>
              <a:t>?</a:t>
            </a:r>
          </a:p>
        </p:txBody>
      </p:sp>
      <p:sp>
        <p:nvSpPr>
          <p:cNvPr id="6" name="Szamárfül 5"/>
          <p:cNvSpPr/>
          <p:nvPr/>
        </p:nvSpPr>
        <p:spPr>
          <a:xfrm rot="235399">
            <a:off x="5244916" y="2846042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hu-HU" sz="2000" dirty="0" smtClean="0"/>
          </a:p>
          <a:p>
            <a:pPr algn="ctr"/>
            <a:r>
              <a:rPr lang="hu-HU" sz="4000" dirty="0">
                <a:solidFill>
                  <a:srgbClr val="3B3452"/>
                </a:solidFill>
              </a:rPr>
              <a:t>?</a:t>
            </a:r>
          </a:p>
        </p:txBody>
      </p:sp>
      <p:sp>
        <p:nvSpPr>
          <p:cNvPr id="7" name="Szamárfül 6"/>
          <p:cNvSpPr/>
          <p:nvPr/>
        </p:nvSpPr>
        <p:spPr>
          <a:xfrm rot="21439585">
            <a:off x="8180163" y="2866836"/>
            <a:ext cx="1975104" cy="1133856"/>
          </a:xfrm>
          <a:prstGeom prst="foldedCorner">
            <a:avLst/>
          </a:prstGeom>
          <a:ln w="1905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hu-HU" sz="2000" dirty="0" smtClean="0"/>
          </a:p>
          <a:p>
            <a:pPr algn="ctr"/>
            <a:r>
              <a:rPr lang="hu-HU" sz="4000" dirty="0">
                <a:solidFill>
                  <a:srgbClr val="3B3452"/>
                </a:solidFill>
              </a:rPr>
              <a:t>?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50352"/>
            <a:ext cx="1939982" cy="190764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652049" y="4682310"/>
            <a:ext cx="716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3B3452"/>
                </a:solidFill>
              </a:rPr>
              <a:t>A három kiválasztott nehézségedet fogalmazd meg egy rövid imádságban! </a:t>
            </a:r>
          </a:p>
          <a:p>
            <a:pPr algn="ctr"/>
            <a:r>
              <a:rPr lang="hu-HU" sz="2400" dirty="0" smtClean="0">
                <a:solidFill>
                  <a:srgbClr val="3B3452"/>
                </a:solidFill>
              </a:rPr>
              <a:t>Írd le a füzetedbe, majd mondd el Istennek!</a:t>
            </a:r>
            <a:endParaRPr lang="hu-HU" sz="2400" dirty="0">
              <a:solidFill>
                <a:srgbClr val="3B3452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801233" y="508282"/>
            <a:ext cx="286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3B3452"/>
                </a:solidFill>
              </a:rPr>
              <a:t>Tudod-e?</a:t>
            </a:r>
            <a:endParaRPr lang="hu-HU" sz="3200" b="1" dirty="0">
              <a:solidFill>
                <a:srgbClr val="3B34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23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5000">
              <a:srgbClr val="9BD7D6"/>
            </a:gs>
            <a:gs pos="64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478" y="768096"/>
            <a:ext cx="9930752" cy="5630778"/>
          </a:xfrm>
          <a:prstGeom prst="rect">
            <a:avLst/>
          </a:prstGeom>
        </p:spPr>
      </p:pic>
      <p:pic>
        <p:nvPicPr>
          <p:cNvPr id="5" name="Amit szeretnétek - zenés">
            <a:hlinkClick r:id="" action="ppaction://media"/>
            <a:extLst>
              <a:ext uri="{FF2B5EF4-FFF2-40B4-BE49-F238E27FC236}">
                <a16:creationId xmlns:a16="http://schemas.microsoft.com/office/drawing/2014/main" id="{4989C2A0-AC05-4715-9ADA-309610D53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574" y="2172464"/>
            <a:ext cx="1274896" cy="1274896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86159" cy="1770743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165142" y="3849081"/>
            <a:ext cx="1889760" cy="2405415"/>
          </a:xfrm>
          <a:prstGeom prst="roundRect">
            <a:avLst/>
          </a:prstGeom>
          <a:solidFill>
            <a:srgbClr val="BE6D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Hallgasd meg ezt az éneket! Meg is tanulhatod.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9244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45" y="79513"/>
            <a:ext cx="8391525" cy="66620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4820194" y="2066747"/>
            <a:ext cx="595666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3200" dirty="0">
                <a:solidFill>
                  <a:schemeClr val="accent4">
                    <a:lumMod val="50000"/>
                  </a:schemeClr>
                </a:solidFill>
              </a:rPr>
              <a:t>„Mert aki felmagasztalja magát, megaláztatik, </a:t>
            </a:r>
            <a:endParaRPr lang="hu-HU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aki </a:t>
            </a:r>
            <a:r>
              <a:rPr lang="hu-HU" sz="3200" dirty="0">
                <a:solidFill>
                  <a:schemeClr val="accent4">
                    <a:lumMod val="50000"/>
                  </a:schemeClr>
                </a:solidFill>
              </a:rPr>
              <a:t>pedig megalázza magát, felmagasztaltatik.” </a:t>
            </a:r>
            <a:endParaRPr lang="hu-HU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(Lukács evangéliuma 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14,11)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413614" cy="143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745457" y="328076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01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40104" y="1591768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25531" y="2471037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096000" y="5550519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7125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10573" y="2254138"/>
            <a:ext cx="406153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493966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9959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6199528" y="4090878"/>
            <a:ext cx="5617265" cy="2643808"/>
          </a:xfrm>
          <a:prstGeom prst="ellipse">
            <a:avLst/>
          </a:prstGeom>
          <a:solidFill>
            <a:srgbClr val="BEB8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7607" cy="16069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027320" y="555004"/>
            <a:ext cx="5495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564C78"/>
                </a:solidFill>
                <a:latin typeface="Comic Sans MS" panose="030F0702030302020204" pitchFamily="66" charset="0"/>
              </a:rPr>
              <a:t>Kezdjük egy játékkal</a:t>
            </a:r>
            <a:r>
              <a:rPr lang="hu-HU" sz="4000" dirty="0" smtClean="0">
                <a:solidFill>
                  <a:srgbClr val="564C78"/>
                </a:solidFill>
                <a:latin typeface="Comic Sans MS" panose="030F0702030302020204" pitchFamily="66" charset="0"/>
              </a:rPr>
              <a:t>!</a:t>
            </a:r>
            <a:endParaRPr lang="hu-HU" sz="4000" dirty="0">
              <a:solidFill>
                <a:srgbClr val="564C7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939430" y="2276774"/>
            <a:ext cx="47464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300" dirty="0" smtClean="0">
                <a:solidFill>
                  <a:srgbClr val="564C78"/>
                </a:solidFill>
              </a:rPr>
              <a:t>Kattints </a:t>
            </a:r>
            <a:r>
              <a:rPr lang="hu-HU" sz="2300" dirty="0" smtClean="0">
                <a:solidFill>
                  <a:srgbClr val="564C78"/>
                </a:solidFill>
              </a:rPr>
              <a:t>az egyik gombra </a:t>
            </a:r>
            <a:endParaRPr lang="hu-HU" sz="2300" dirty="0" smtClean="0">
              <a:solidFill>
                <a:srgbClr val="564C78"/>
              </a:solidFill>
            </a:endParaRPr>
          </a:p>
          <a:p>
            <a:r>
              <a:rPr lang="hu-HU" sz="2300" dirty="0" smtClean="0">
                <a:solidFill>
                  <a:srgbClr val="564C78"/>
                </a:solidFill>
              </a:rPr>
              <a:t>és </a:t>
            </a:r>
            <a:r>
              <a:rPr lang="hu-HU" sz="2300" dirty="0" err="1" smtClean="0">
                <a:solidFill>
                  <a:srgbClr val="564C78"/>
                </a:solidFill>
              </a:rPr>
              <a:t>válaszd</a:t>
            </a:r>
            <a:r>
              <a:rPr lang="hu-HU" sz="2300" dirty="0" smtClean="0">
                <a:solidFill>
                  <a:srgbClr val="564C78"/>
                </a:solidFill>
              </a:rPr>
              <a:t> ki az egyik lehetőséget! 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>
            <a:off x="7990306" y="2553842"/>
            <a:ext cx="2035711" cy="33241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6404954" y="1472986"/>
            <a:ext cx="2551645" cy="42777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>
            <a:off x="9148434" y="1589546"/>
            <a:ext cx="2762245" cy="43871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Lekerekített téglalap 1">
            <a:hlinkClick r:id="rId7" action="ppaction://hlinksldjump"/>
          </p:cNvPr>
          <p:cNvSpPr/>
          <p:nvPr/>
        </p:nvSpPr>
        <p:spPr>
          <a:xfrm>
            <a:off x="1603492" y="3783117"/>
            <a:ext cx="2995549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EGYEDÜL JÁTSZOM</a:t>
            </a:r>
            <a:endParaRPr lang="hu-HU" sz="2000" dirty="0"/>
          </a:p>
        </p:txBody>
      </p:sp>
      <p:sp>
        <p:nvSpPr>
          <p:cNvPr id="12" name="Lekerekített téglalap 11">
            <a:hlinkClick r:id="rId8" action="ppaction://hlinksldjump"/>
          </p:cNvPr>
          <p:cNvSpPr/>
          <p:nvPr/>
        </p:nvSpPr>
        <p:spPr>
          <a:xfrm>
            <a:off x="1603492" y="5030396"/>
            <a:ext cx="2986099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OSZTÁLYTÁRSAKKAL</a:t>
            </a:r>
          </a:p>
          <a:p>
            <a:pPr algn="ctr"/>
            <a:r>
              <a:rPr lang="hu-HU" sz="2000" dirty="0"/>
              <a:t>J</a:t>
            </a:r>
            <a:r>
              <a:rPr lang="hu-HU" sz="2000" dirty="0" smtClean="0"/>
              <a:t>ÁTSZOM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1757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6199528" y="4090878"/>
            <a:ext cx="5617265" cy="2643808"/>
          </a:xfrm>
          <a:prstGeom prst="ellipse">
            <a:avLst/>
          </a:prstGeom>
          <a:solidFill>
            <a:srgbClr val="BEB8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289676" y="2134962"/>
            <a:ext cx="592344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Képzeld el, hogy egy asztal körül ültök a barátaiddal, vagy a családoddal!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Érkezik még egy vendég, de nincs elég szék.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Mit gondolsz, hogyan érezheti magát?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Milyen megoldási javaslatod lenne a helyzetre?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Szerinted teljesen </a:t>
            </a:r>
            <a:r>
              <a:rPr lang="hu-HU" sz="2300" dirty="0" smtClean="0">
                <a:solidFill>
                  <a:srgbClr val="564C78"/>
                </a:solidFill>
              </a:rPr>
              <a:t>mindegy, </a:t>
            </a:r>
            <a:r>
              <a:rPr lang="hu-HU" sz="2300" dirty="0" smtClean="0">
                <a:solidFill>
                  <a:srgbClr val="564C78"/>
                </a:solidFill>
              </a:rPr>
              <a:t>hol kínálsz neki helyet?</a:t>
            </a:r>
            <a:endParaRPr lang="hu-HU" sz="2300" dirty="0">
              <a:solidFill>
                <a:srgbClr val="564C78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>
            <a:off x="7990306" y="2553842"/>
            <a:ext cx="2035711" cy="33241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6404954" y="1472986"/>
            <a:ext cx="2551645" cy="42777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>
            <a:off x="9148434" y="1589546"/>
            <a:ext cx="2762245" cy="43871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56981" cy="1828800"/>
          </a:xfrm>
          <a:prstGeom prst="rect">
            <a:avLst/>
          </a:prstGeom>
        </p:spPr>
      </p:pic>
      <p:sp>
        <p:nvSpPr>
          <p:cNvPr id="12" name="Lekerekített téglalap 11">
            <a:hlinkClick r:id="rId7" action="ppaction://hlinksldjump"/>
          </p:cNvPr>
          <p:cNvSpPr/>
          <p:nvPr/>
        </p:nvSpPr>
        <p:spPr>
          <a:xfrm>
            <a:off x="1624462" y="5691348"/>
            <a:ext cx="2986099" cy="764771"/>
          </a:xfrm>
          <a:prstGeom prst="roundRect">
            <a:avLst/>
          </a:prstGeom>
          <a:gradFill>
            <a:gsLst>
              <a:gs pos="0">
                <a:srgbClr val="AA623B"/>
              </a:gs>
              <a:gs pos="50000">
                <a:srgbClr val="D19879"/>
              </a:gs>
              <a:gs pos="100000">
                <a:srgbClr val="AA623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 JÁTÉK VÉGÉN KATTINTS </a:t>
            </a:r>
            <a:r>
              <a:rPr lang="hu-HU" sz="2000" dirty="0" smtClean="0"/>
              <a:t>IDE!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8372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6199528" y="4090878"/>
            <a:ext cx="5617265" cy="2643808"/>
          </a:xfrm>
          <a:prstGeom prst="ellipse">
            <a:avLst/>
          </a:prstGeom>
          <a:solidFill>
            <a:srgbClr val="BEB8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17"/>
            <a:ext cx="1637607" cy="16069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829442" y="607939"/>
            <a:ext cx="3706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rgbClr val="564C78"/>
                </a:solidFill>
                <a:latin typeface="Comic Sans MS" panose="030F0702030302020204" pitchFamily="66" charset="0"/>
              </a:rPr>
              <a:t>JÁTSSZUNK EGYÜTT!</a:t>
            </a:r>
            <a:endParaRPr lang="hu-HU" sz="4000" dirty="0">
              <a:solidFill>
                <a:srgbClr val="564C7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21723" y="2488905"/>
            <a:ext cx="58184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564C78"/>
                </a:solidFill>
              </a:rPr>
              <a:t>Körbe teszünk annyi széket, ahányan vagyunk a csoportban. </a:t>
            </a:r>
            <a:endParaRPr lang="hu-HU" sz="2300" dirty="0" smtClean="0">
              <a:solidFill>
                <a:srgbClr val="564C7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Egyvalaki </a:t>
            </a:r>
            <a:r>
              <a:rPr lang="hu-HU" sz="2300" dirty="0">
                <a:solidFill>
                  <a:srgbClr val="564C78"/>
                </a:solidFill>
              </a:rPr>
              <a:t>a kör közepére áll, így egy szék felszabadul. </a:t>
            </a:r>
            <a:endParaRPr lang="hu-HU" sz="2300" dirty="0" smtClean="0">
              <a:solidFill>
                <a:srgbClr val="564C7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A </a:t>
            </a:r>
            <a:r>
              <a:rPr lang="hu-HU" sz="2300" dirty="0">
                <a:solidFill>
                  <a:srgbClr val="564C78"/>
                </a:solidFill>
              </a:rPr>
              <a:t>szabad székre a szék bal oldalán lévő játékos ülhet azzal, hogy ráteszi a jobb kezét, és azt mondja: „Ez az én helyem!” </a:t>
            </a:r>
            <a:endParaRPr lang="hu-HU" sz="2300" dirty="0" smtClean="0">
              <a:solidFill>
                <a:srgbClr val="564C7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Ugyanígy </a:t>
            </a:r>
            <a:r>
              <a:rPr lang="hu-HU" sz="2300" dirty="0">
                <a:solidFill>
                  <a:srgbClr val="564C78"/>
                </a:solidFill>
              </a:rPr>
              <a:t>tesz a következő balra ülő is. </a:t>
            </a:r>
            <a:endParaRPr lang="hu-HU" sz="2300" dirty="0" smtClean="0">
              <a:solidFill>
                <a:srgbClr val="564C78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477481" y="1127881"/>
            <a:ext cx="538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64C78"/>
                </a:solidFill>
              </a:rPr>
              <a:t>Ez az én helyem! – székfoglalós játék</a:t>
            </a:r>
            <a:endParaRPr lang="hu-HU" sz="2400" dirty="0">
              <a:solidFill>
                <a:srgbClr val="564C78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>
            <a:off x="7990306" y="2553842"/>
            <a:ext cx="2035711" cy="33241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6404954" y="1472986"/>
            <a:ext cx="2551645" cy="42777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>
            <a:off x="9148434" y="1589546"/>
            <a:ext cx="2762245" cy="43871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13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6199528" y="4090878"/>
            <a:ext cx="5617265" cy="2643808"/>
          </a:xfrm>
          <a:prstGeom prst="ellipse">
            <a:avLst/>
          </a:prstGeom>
          <a:solidFill>
            <a:srgbClr val="BEB8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246514" y="1088098"/>
            <a:ext cx="61584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Harmadszorra viszont </a:t>
            </a:r>
            <a:r>
              <a:rPr lang="hu-HU" sz="2300" dirty="0">
                <a:solidFill>
                  <a:srgbClr val="564C78"/>
                </a:solidFill>
              </a:rPr>
              <a:t>már nem ülhet székszomszéd az üres székre, hanem a felszabaduló üres széktől balra lévő valakit behív az ülők közül név szerint: „Ez </a:t>
            </a:r>
            <a:r>
              <a:rPr lang="hu-HU" sz="2300" dirty="0" smtClean="0">
                <a:solidFill>
                  <a:srgbClr val="564C78"/>
                </a:solidFill>
              </a:rPr>
              <a:t>az Eszter </a:t>
            </a:r>
            <a:r>
              <a:rPr lang="hu-HU" sz="2300" dirty="0">
                <a:solidFill>
                  <a:srgbClr val="564C78"/>
                </a:solidFill>
              </a:rPr>
              <a:t>helye.” </a:t>
            </a:r>
            <a:endParaRPr lang="hu-HU" sz="2300" dirty="0" smtClean="0">
              <a:solidFill>
                <a:srgbClr val="564C7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Eszter </a:t>
            </a:r>
            <a:r>
              <a:rPr lang="hu-HU" sz="2300" dirty="0">
                <a:solidFill>
                  <a:srgbClr val="564C78"/>
                </a:solidFill>
              </a:rPr>
              <a:t>feláll átülni, az ő megüresedett helyével folytatódik a játék, a bal szomszéd rácsap és </a:t>
            </a:r>
            <a:r>
              <a:rPr lang="hu-HU" sz="2300" dirty="0" err="1">
                <a:solidFill>
                  <a:srgbClr val="564C78"/>
                </a:solidFill>
              </a:rPr>
              <a:t>odaül</a:t>
            </a:r>
            <a:r>
              <a:rPr lang="hu-HU" sz="2300" dirty="0">
                <a:solidFill>
                  <a:srgbClr val="564C78"/>
                </a:solidFill>
              </a:rPr>
              <a:t>: „Ez az én helyem!”, </a:t>
            </a:r>
            <a:r>
              <a:rPr lang="hu-HU" sz="2300" dirty="0" smtClean="0">
                <a:solidFill>
                  <a:srgbClr val="564C78"/>
                </a:solidFill>
              </a:rPr>
              <a:t>utána </a:t>
            </a:r>
            <a:r>
              <a:rPr lang="hu-HU" sz="2300" dirty="0">
                <a:solidFill>
                  <a:srgbClr val="564C78"/>
                </a:solidFill>
              </a:rPr>
              <a:t>a soron következő is, de harmadiknak megint csak név szerint kell valakit szólítania.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300" dirty="0" smtClean="0">
                <a:solidFill>
                  <a:srgbClr val="564C78"/>
                </a:solidFill>
              </a:rPr>
              <a:t>A </a:t>
            </a:r>
            <a:r>
              <a:rPr lang="hu-HU" sz="2300" dirty="0">
                <a:solidFill>
                  <a:srgbClr val="564C78"/>
                </a:solidFill>
              </a:rPr>
              <a:t>középen ülő mindeközben próbál leülni egy üres székre, ha az ülő játékosok nem elég gyorsak.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>
            <a:off x="7990306" y="2553842"/>
            <a:ext cx="2035711" cy="33241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6404954" y="1472986"/>
            <a:ext cx="2551645" cy="42777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>
            <a:off x="9148434" y="1589546"/>
            <a:ext cx="2762245" cy="43871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5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476254" y="1272207"/>
            <a:ext cx="2166075" cy="3518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2763652" y="1103242"/>
            <a:ext cx="2013902" cy="327127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>
            <a:off x="7480340" y="981164"/>
            <a:ext cx="2088552" cy="34104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rot="21437638">
            <a:off x="5194851" y="1027752"/>
            <a:ext cx="2048682" cy="31801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1797" cy="1507385"/>
          </a:xfrm>
          <a:prstGeom prst="rect">
            <a:avLst/>
          </a:prstGeom>
        </p:spPr>
      </p:pic>
      <p:sp>
        <p:nvSpPr>
          <p:cNvPr id="28" name="Ellipszis buborék 27"/>
          <p:cNvSpPr/>
          <p:nvPr/>
        </p:nvSpPr>
        <p:spPr>
          <a:xfrm>
            <a:off x="7480340" y="4539654"/>
            <a:ext cx="3374136" cy="1696809"/>
          </a:xfrm>
          <a:prstGeom prst="wedgeEllipseCallout">
            <a:avLst>
              <a:gd name="adj1" fmla="val -39261"/>
              <a:gd name="adj2" fmla="val 732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Milyen érzés volt versenyezni az üres helyért?</a:t>
            </a:r>
            <a:endParaRPr lang="hu-HU" sz="2400" dirty="0"/>
          </a:p>
        </p:txBody>
      </p:sp>
      <p:sp>
        <p:nvSpPr>
          <p:cNvPr id="29" name="Ellipszis buborék 28"/>
          <p:cNvSpPr/>
          <p:nvPr/>
        </p:nvSpPr>
        <p:spPr>
          <a:xfrm>
            <a:off x="926422" y="4539654"/>
            <a:ext cx="2844181" cy="1696809"/>
          </a:xfrm>
          <a:prstGeom prst="wedgeEllipseCallout">
            <a:avLst>
              <a:gd name="adj1" fmla="val 75194"/>
              <a:gd name="adj2" fmla="val 7920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Hogy érezted magad a játékban?</a:t>
            </a:r>
            <a:endParaRPr lang="hu-HU" sz="2400" dirty="0"/>
          </a:p>
        </p:txBody>
      </p:sp>
      <p:sp>
        <p:nvSpPr>
          <p:cNvPr id="30" name="Ellipszis buborék 29"/>
          <p:cNvSpPr/>
          <p:nvPr/>
        </p:nvSpPr>
        <p:spPr>
          <a:xfrm>
            <a:off x="4276993" y="4108207"/>
            <a:ext cx="2814348" cy="1696809"/>
          </a:xfrm>
          <a:prstGeom prst="wedgeEllipseCallout">
            <a:avLst>
              <a:gd name="adj1" fmla="val 14016"/>
              <a:gd name="adj2" fmla="val 8513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 az, ami tetszett és mi az, ami nem?</a:t>
            </a:r>
            <a:endParaRPr lang="hu-HU" sz="2400" dirty="0"/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065" y="1116527"/>
            <a:ext cx="2178025" cy="35569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 rot="663351">
            <a:off x="9685094" y="787060"/>
            <a:ext cx="2231964" cy="354492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 rot="20985931">
            <a:off x="526463" y="882785"/>
            <a:ext cx="2151648" cy="36071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 rot="20985931">
            <a:off x="5477866" y="747584"/>
            <a:ext cx="1875935" cy="31449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98958" l="43566" r="99330"/>
                    </a14:imgEffect>
                  </a14:imgLayer>
                </a14:imgProps>
              </a:ext>
            </a:extLst>
          </a:blip>
          <a:srcRect l="43283"/>
          <a:stretch/>
        </p:blipFill>
        <p:spPr>
          <a:xfrm rot="150496">
            <a:off x="2530357" y="832999"/>
            <a:ext cx="2050638" cy="32569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5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583161" y="2236377"/>
            <a:ext cx="80142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srgbClr val="564C78"/>
                </a:solidFill>
              </a:rPr>
              <a:t>A</a:t>
            </a:r>
            <a:r>
              <a:rPr lang="hu-HU" sz="2800" dirty="0" smtClean="0">
                <a:solidFill>
                  <a:srgbClr val="564C78"/>
                </a:solidFill>
              </a:rPr>
              <a:t> múlt órán tanult példázatban is helyekről és azok elfoglalásáról volt szó. </a:t>
            </a:r>
          </a:p>
          <a:p>
            <a:pPr algn="ctr"/>
            <a:r>
              <a:rPr lang="hu-HU" sz="2800" dirty="0" smtClean="0">
                <a:solidFill>
                  <a:srgbClr val="564C78"/>
                </a:solidFill>
              </a:rPr>
              <a:t>Hiszen Jézus egy olyan </a:t>
            </a:r>
          </a:p>
          <a:p>
            <a:pPr algn="ctr"/>
            <a:r>
              <a:rPr lang="hu-HU" sz="2800" dirty="0" smtClean="0">
                <a:solidFill>
                  <a:srgbClr val="564C78"/>
                </a:solidFill>
              </a:rPr>
              <a:t>nagy vacsoráról tanított, </a:t>
            </a:r>
          </a:p>
          <a:p>
            <a:pPr algn="ctr"/>
            <a:r>
              <a:rPr lang="hu-HU" sz="2800" dirty="0" smtClean="0">
                <a:solidFill>
                  <a:srgbClr val="564C78"/>
                </a:solidFill>
              </a:rPr>
              <a:t>ahol nagyon sok hely volt </a:t>
            </a:r>
          </a:p>
          <a:p>
            <a:pPr algn="ctr"/>
            <a:r>
              <a:rPr lang="hu-HU" sz="2800" dirty="0" smtClean="0">
                <a:solidFill>
                  <a:srgbClr val="564C78"/>
                </a:solidFill>
              </a:rPr>
              <a:t>a meghívott vendégek számára.  </a:t>
            </a:r>
            <a:endParaRPr lang="hu-HU" sz="2800" dirty="0">
              <a:solidFill>
                <a:srgbClr val="564C78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638662" cy="162007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513" y="766760"/>
            <a:ext cx="3228522" cy="52563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7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7509471" y="4940388"/>
            <a:ext cx="4417353" cy="1645558"/>
          </a:xfrm>
          <a:prstGeom prst="roundRect">
            <a:avLst/>
          </a:prstGeom>
          <a:solidFill>
            <a:srgbClr val="BE1857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Arról, hogy Jézus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téged is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hív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vár az Atya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országába! Szeretné,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elfogadnád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meghívást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1734010" y="1578023"/>
            <a:ext cx="2484783" cy="786178"/>
          </a:xfrm>
          <a:prstGeom prst="roundRect">
            <a:avLst/>
          </a:prstGeom>
          <a:solidFill>
            <a:srgbClr val="BE1857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meghívásról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1734010" y="4166600"/>
            <a:ext cx="2770849" cy="979359"/>
          </a:xfrm>
          <a:prstGeom prst="roundRect">
            <a:avLst/>
          </a:prstGeom>
          <a:solidFill>
            <a:srgbClr val="BE1857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meghívás elutasításáról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7" b="98885" l="1057" r="99666">
                        <a14:foregroundMark x1="27364" y1="55390" x2="27364" y2="55390"/>
                        <a14:foregroundMark x1="36485" y1="54647" x2="36485" y2="54647"/>
                        <a14:backgroundMark x1="95273" y1="92937" x2="95273" y2="92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1672" y="1013449"/>
            <a:ext cx="6204422" cy="278474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4" b="100000" l="0" r="995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375" y="3170145"/>
            <a:ext cx="3059092" cy="13632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2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459" y="5041510"/>
            <a:ext cx="3147261" cy="146763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87240" y="343478"/>
            <a:ext cx="4940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EMLÉKSZEL A MÚLT ÓRÁN TANULT PÉLDÁZATRA?</a:t>
            </a:r>
            <a:endParaRPr lang="hu-HU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2953" y1="82578" x2="92953" y2="8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645" y="4656279"/>
            <a:ext cx="2919067" cy="148613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026966" y="490229"/>
            <a:ext cx="271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893760"/>
                </a:solidFill>
              </a:rPr>
              <a:t>Jézus tanított</a:t>
            </a:r>
            <a:r>
              <a:rPr lang="hu-HU" sz="2800" b="1" dirty="0" smtClean="0">
                <a:solidFill>
                  <a:srgbClr val="893760"/>
                </a:solidFill>
                <a:latin typeface="Comic Sans MS" panose="030F0702030302020204" pitchFamily="66" charset="0"/>
              </a:rPr>
              <a:t>:</a:t>
            </a:r>
            <a:endParaRPr lang="hu-HU" sz="2800" b="1" dirty="0">
              <a:solidFill>
                <a:srgbClr val="8937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6410739" y="3554077"/>
            <a:ext cx="2693504" cy="979359"/>
          </a:xfrm>
          <a:prstGeom prst="roundRect">
            <a:avLst/>
          </a:prstGeom>
          <a:solidFill>
            <a:srgbClr val="BE1857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meghívás elfogadásáról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9740349" y="620360"/>
            <a:ext cx="1995140" cy="786178"/>
          </a:xfrm>
          <a:prstGeom prst="roundRect">
            <a:avLst/>
          </a:prstGeom>
          <a:solidFill>
            <a:srgbClr val="BE1857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vacsoráról</a:t>
            </a:r>
          </a:p>
        </p:txBody>
      </p:sp>
    </p:spTree>
    <p:extLst>
      <p:ext uri="{BB962C8B-B14F-4D97-AF65-F5344CB8AC3E}">
        <p14:creationId xmlns:p14="http://schemas.microsoft.com/office/powerpoint/2010/main" val="14515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0" grpId="0"/>
      <p:bldP spid="12" grpId="0"/>
      <p:bldP spid="5" grpId="0" animBg="1"/>
      <p:bldP spid="3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1251</Words>
  <Application>Microsoft Office PowerPoint</Application>
  <PresentationFormat>Szélesvásznú</PresentationFormat>
  <Paragraphs>185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Majorné Tári Edit</cp:lastModifiedBy>
  <cp:revision>146</cp:revision>
  <dcterms:created xsi:type="dcterms:W3CDTF">2021-02-24T13:47:40Z</dcterms:created>
  <dcterms:modified xsi:type="dcterms:W3CDTF">2021-03-03T10:47:08Z</dcterms:modified>
</cp:coreProperties>
</file>