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63" r:id="rId7"/>
    <p:sldId id="264" r:id="rId8"/>
    <p:sldId id="269" r:id="rId9"/>
    <p:sldId id="270" r:id="rId10"/>
    <p:sldId id="268" r:id="rId11"/>
    <p:sldId id="276" r:id="rId12"/>
    <p:sldId id="277" r:id="rId13"/>
    <p:sldId id="278" r:id="rId14"/>
    <p:sldId id="279" r:id="rId15"/>
    <p:sldId id="265" r:id="rId16"/>
    <p:sldId id="266" r:id="rId17"/>
    <p:sldId id="267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D6E"/>
    <a:srgbClr val="A6A6A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891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80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0969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32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45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05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5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108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861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8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5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2012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6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689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852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490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996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69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66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54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920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66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9514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60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690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191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396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48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01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48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9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932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92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131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375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48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579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84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926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666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9555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076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55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0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6301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40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00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308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106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1050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469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4061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88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809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91502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93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313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9018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865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617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9498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3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861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617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397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AA85C-DD76-4AC5-9029-56F7A1C8420C}" type="datetimeFigureOut">
              <a:rPr lang="hu-HU" smtClean="0"/>
              <a:t>2020. 05. 06.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3E133-AB11-4A6C-8617-935A851D61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2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4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89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2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46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E6487-0093-4807-9E5C-DACF107BB8A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68E78-C6E1-4619-BF9A-357BDDB0457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2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rggfJ3tZrdQ" TargetMode="External"/><Relationship Id="rId13" Type="http://schemas.openxmlformats.org/officeDocument/2006/relationships/hyperlink" Target="https://unsplash.com/photos/eUMEWE-7Ewg" TargetMode="External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11.png"/><Relationship Id="rId7" Type="http://schemas.openxmlformats.org/officeDocument/2006/relationships/hyperlink" Target="https://unsplash.com/photos/qmokARpCXEk" TargetMode="External"/><Relationship Id="rId12" Type="http://schemas.openxmlformats.org/officeDocument/2006/relationships/hyperlink" Target="https://unsplash.com/photos/orhPksYQ2dU" TargetMode="External"/><Relationship Id="rId17" Type="http://schemas.openxmlformats.org/officeDocument/2006/relationships/hyperlink" Target="https://unsplash.com/photos/Fe6r8C_5Ygw" TargetMode="External"/><Relationship Id="rId25" Type="http://schemas.openxmlformats.org/officeDocument/2006/relationships/image" Target="../media/image15.png"/><Relationship Id="rId2" Type="http://schemas.openxmlformats.org/officeDocument/2006/relationships/image" Target="../media/image3.jpeg"/><Relationship Id="rId16" Type="http://schemas.openxmlformats.org/officeDocument/2006/relationships/hyperlink" Target="https://unsplash.com/photos/uHak8Ni6KMI" TargetMode="Externa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unsplash.com/photos/zxX1iPFhcac" TargetMode="External"/><Relationship Id="rId24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hyperlink" Target="https://unsplash.com/photos/wvAd94w-ais" TargetMode="Externa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hyperlink" Target="https://unsplash.com/photos/dJMNeWvGrtY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hyperlink" Target="https://unsplash.com/photos/z-gL7br3MTk" TargetMode="External"/><Relationship Id="rId14" Type="http://schemas.openxmlformats.org/officeDocument/2006/relationships/hyperlink" Target="https://unsplash.com/photos/vBv1Fn-kQCA" TargetMode="External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0.png"/><Relationship Id="rId5" Type="http://schemas.openxmlformats.org/officeDocument/2006/relationships/hyperlink" Target="http://leventepeter.hu/ildiko/konyv1.htm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pi-feladatbank.reformatus.hu/CT7V8yz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339725" y="2130425"/>
            <a:ext cx="2949575" cy="28844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BE1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840525" y="1475733"/>
            <a:ext cx="7627937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egy papírlap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BE1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BE1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0" y="192460"/>
            <a:ext cx="12192000" cy="7699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Érzéseink: A</a:t>
            </a:r>
            <a:r>
              <a:rPr kumimoji="0" lang="hu-HU" altLang="hu-HU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hajómanó meséje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3399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2663103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217487" y="3935949"/>
            <a:ext cx="3582987" cy="2035175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rgbClr val="CED2B3"/>
              </a:gs>
              <a:gs pos="100000">
                <a:srgbClr val="FFFF00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bg2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5" name="Hétágú csillag 4"/>
          <p:cNvSpPr/>
          <p:nvPr/>
        </p:nvSpPr>
        <p:spPr>
          <a:xfrm>
            <a:off x="3903209" y="133992"/>
            <a:ext cx="8158162" cy="6384925"/>
          </a:xfrm>
          <a:prstGeom prst="star7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hu-HU" sz="3200" dirty="0">
                <a:solidFill>
                  <a:srgbClr val="B70D6E"/>
                </a:solidFill>
              </a:rPr>
              <a:t>„Nektek pedig még a hajatok szála is mind számon van tartva. Ne féljetek, ti sok verébnél értékesebbek vagytok!”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70D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Lukács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B70D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evangéliuma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70D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12. fejezet, </a:t>
            </a:r>
            <a:r>
              <a:rPr lang="hu-HU" sz="2400" dirty="0">
                <a:solidFill>
                  <a:srgbClr val="B70D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70D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B70D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</a:t>
            </a:r>
          </a:p>
        </p:txBody>
      </p:sp>
    </p:spTree>
    <p:extLst>
      <p:ext uri="{BB962C8B-B14F-4D97-AF65-F5344CB8AC3E}">
        <p14:creationId xmlns:p14="http://schemas.microsoft.com/office/powerpoint/2010/main" val="320242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27644"/>
            <a:ext cx="24876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540819"/>
            <a:ext cx="4505325" cy="44878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832636" y="1624890"/>
            <a:ext cx="3807792" cy="380779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18463" y="2517775"/>
            <a:ext cx="3436937" cy="15684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7443788" y="5611813"/>
            <a:ext cx="4626292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4068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820229" y="1931938"/>
            <a:ext cx="555633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buClr>
                <a:srgbClr val="5B9BD5"/>
              </a:buClr>
              <a:buNone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lang="hu-HU" sz="3200" dirty="0">
                <a:solidFill>
                  <a:srgbClr val="00B050"/>
                </a:solidFill>
              </a:rPr>
              <a:t>Te vagy az én erőm, rólad zeng énekem. Erős váram az Isten, az én hűséges Istenem</a:t>
            </a:r>
            <a:r>
              <a:rPr lang="hu-HU" sz="3200" dirty="0" smtClean="0">
                <a:solidFill>
                  <a:srgbClr val="00B050"/>
                </a:solidFill>
              </a:rPr>
              <a:t>.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Zsoltárok </a:t>
            </a: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könyve </a:t>
            </a:r>
            <a:r>
              <a:rPr lang="hu-HU" altLang="hu-HU" sz="2800" dirty="0" smtClean="0">
                <a:solidFill>
                  <a:srgbClr val="00B050"/>
                </a:solidFill>
              </a:rPr>
              <a:t>59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,18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009" y="4800600"/>
            <a:ext cx="4676775" cy="1552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3511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888356"/>
            <a:ext cx="5380037" cy="54054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847725" y="2633663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39367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627" y="289940"/>
            <a:ext cx="1802969" cy="1352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713" y="319419"/>
            <a:ext cx="2159725" cy="1619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192" y="1752440"/>
            <a:ext cx="1444058" cy="2161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596" y="2074966"/>
            <a:ext cx="2202019" cy="1472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Szövegdoboz 6"/>
          <p:cNvSpPr txBox="1"/>
          <p:nvPr/>
        </p:nvSpPr>
        <p:spPr>
          <a:xfrm>
            <a:off x="149873" y="6409015"/>
            <a:ext cx="404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Forrás: </a:t>
            </a:r>
            <a:r>
              <a:rPr lang="hu-HU" dirty="0" smtClean="0">
                <a:hlinkClick r:id="rId7"/>
              </a:rPr>
              <a:t>1</a:t>
            </a:r>
            <a:r>
              <a:rPr lang="hu-HU" dirty="0" smtClean="0"/>
              <a:t>, </a:t>
            </a:r>
            <a:r>
              <a:rPr lang="hu-HU" dirty="0" smtClean="0">
                <a:hlinkClick r:id="rId8"/>
              </a:rPr>
              <a:t>2</a:t>
            </a:r>
            <a:r>
              <a:rPr lang="hu-HU" dirty="0"/>
              <a:t>, </a:t>
            </a:r>
            <a:r>
              <a:rPr lang="hu-HU" dirty="0" smtClean="0">
                <a:hlinkClick r:id="rId9"/>
              </a:rPr>
              <a:t>3 </a:t>
            </a:r>
            <a:r>
              <a:rPr lang="hu-HU" dirty="0"/>
              <a:t>, </a:t>
            </a:r>
            <a:r>
              <a:rPr lang="hu-HU" dirty="0" smtClean="0">
                <a:hlinkClick r:id="rId10"/>
              </a:rPr>
              <a:t>4,</a:t>
            </a:r>
            <a:r>
              <a:rPr lang="hu-HU" dirty="0"/>
              <a:t> </a:t>
            </a:r>
            <a:r>
              <a:rPr lang="hu-HU" dirty="0" smtClean="0">
                <a:hlinkClick r:id="rId11"/>
              </a:rPr>
              <a:t>5,</a:t>
            </a:r>
            <a:r>
              <a:rPr lang="hu-HU" dirty="0"/>
              <a:t> </a:t>
            </a:r>
            <a:r>
              <a:rPr lang="hu-HU" dirty="0" smtClean="0">
                <a:hlinkClick r:id="rId12"/>
              </a:rPr>
              <a:t>6,</a:t>
            </a:r>
            <a:r>
              <a:rPr lang="hu-HU" dirty="0" smtClean="0"/>
              <a:t> </a:t>
            </a:r>
            <a:r>
              <a:rPr lang="hu-HU" dirty="0" smtClean="0">
                <a:hlinkClick r:id="rId13"/>
              </a:rPr>
              <a:t>7,</a:t>
            </a:r>
            <a:r>
              <a:rPr lang="hu-HU" dirty="0"/>
              <a:t> </a:t>
            </a:r>
            <a:r>
              <a:rPr lang="hu-HU" dirty="0" smtClean="0">
                <a:hlinkClick r:id="rId14"/>
              </a:rPr>
              <a:t>8,</a:t>
            </a:r>
            <a:r>
              <a:rPr lang="hu-HU" dirty="0"/>
              <a:t> </a:t>
            </a:r>
            <a:r>
              <a:rPr lang="hu-HU" dirty="0">
                <a:hlinkClick r:id="rId15"/>
              </a:rPr>
              <a:t>9, </a:t>
            </a:r>
            <a:r>
              <a:rPr lang="hu-HU" dirty="0" smtClean="0">
                <a:hlinkClick r:id="rId16"/>
              </a:rPr>
              <a:t>10,</a:t>
            </a:r>
            <a:r>
              <a:rPr lang="hu-HU" dirty="0"/>
              <a:t> </a:t>
            </a:r>
            <a:r>
              <a:rPr lang="hu-HU" dirty="0" smtClean="0">
                <a:hlinkClick r:id="rId17"/>
              </a:rPr>
              <a:t>11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74782" y="5109599"/>
            <a:ext cx="2354656" cy="15717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6267" y="5109599"/>
            <a:ext cx="3430487" cy="1571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56815" y="2044026"/>
            <a:ext cx="2675339" cy="15035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72841" y="3829379"/>
            <a:ext cx="1539795" cy="1027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84174" y="3683320"/>
            <a:ext cx="1977429" cy="13199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50105" y="3623943"/>
            <a:ext cx="2291213" cy="13793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58739" y="289940"/>
            <a:ext cx="1168221" cy="1754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14953" y="281408"/>
            <a:ext cx="2713302" cy="16958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663" y="4073207"/>
            <a:ext cx="1738370" cy="2607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1776549" cy="1746125"/>
          </a:xfrm>
          <a:prstGeom prst="rect">
            <a:avLst/>
          </a:prstGeom>
        </p:spPr>
      </p:pic>
      <p:sp>
        <p:nvSpPr>
          <p:cNvPr id="2" name="Szamárfül 1"/>
          <p:cNvSpPr/>
          <p:nvPr/>
        </p:nvSpPr>
        <p:spPr>
          <a:xfrm>
            <a:off x="332914" y="2561006"/>
            <a:ext cx="3070293" cy="3331029"/>
          </a:xfrm>
          <a:prstGeom prst="foldedCorner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képeken különböző hajókat és hajó tartozékokat láthatsz. </a:t>
            </a:r>
          </a:p>
          <a:p>
            <a:pPr algn="ctr"/>
            <a:r>
              <a:rPr lang="hu-HU" sz="2400" dirty="0" smtClean="0"/>
              <a:t>Kérlek </a:t>
            </a:r>
            <a:r>
              <a:rPr lang="hu-HU" sz="2400" dirty="0" err="1" smtClean="0"/>
              <a:t>válaszd</a:t>
            </a:r>
            <a:r>
              <a:rPr lang="hu-HU" sz="2400" dirty="0" smtClean="0"/>
              <a:t> ki a számodra legszimpatikusabbat!</a:t>
            </a:r>
            <a:endParaRPr lang="hu-HU" sz="2400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28"/>
          <a:srcRect l="14065" t="19232" r="15891" b="19907"/>
          <a:stretch/>
        </p:blipFill>
        <p:spPr>
          <a:xfrm rot="10800000">
            <a:off x="3723009" y="2296433"/>
            <a:ext cx="1190172" cy="13788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14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629" y="1972461"/>
            <a:ext cx="4786101" cy="32007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Lekerekített téglalap 2"/>
          <p:cNvSpPr/>
          <p:nvPr/>
        </p:nvSpPr>
        <p:spPr>
          <a:xfrm>
            <a:off x="2177142" y="622633"/>
            <a:ext cx="3759200" cy="134982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Én is választottam egy hajót. Itt láthatod a fotóját. </a:t>
            </a:r>
            <a:endParaRPr lang="hu-HU" sz="2400" dirty="0"/>
          </a:p>
        </p:txBody>
      </p:sp>
      <p:sp>
        <p:nvSpPr>
          <p:cNvPr id="4" name="Lekerekített téglalap 3"/>
          <p:cNvSpPr/>
          <p:nvPr/>
        </p:nvSpPr>
        <p:spPr>
          <a:xfrm>
            <a:off x="928914" y="2312958"/>
            <a:ext cx="5007428" cy="251971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Amikor ez a nagy teherszállító hajó beúszott a kikötőbe, a hajóhídon megpillantottam egy aprócska hajómanót. Nagyon érdekes történetet mesélt el nekem. Kíváncsi vagy rá?</a:t>
            </a:r>
            <a:endParaRPr lang="hu-HU" sz="2400" dirty="0"/>
          </a:p>
        </p:txBody>
      </p:sp>
      <p:sp>
        <p:nvSpPr>
          <p:cNvPr id="5" name="Lekerekített téglalap 4"/>
          <p:cNvSpPr/>
          <p:nvPr/>
        </p:nvSpPr>
        <p:spPr>
          <a:xfrm>
            <a:off x="2177142" y="5173166"/>
            <a:ext cx="3759200" cy="134982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Elmesélem…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025"/>
            <a:ext cx="1807234" cy="17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960914" y="304800"/>
            <a:ext cx="6371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FF0000"/>
                </a:solidFill>
              </a:rPr>
              <a:t>A</a:t>
            </a:r>
            <a:r>
              <a:rPr lang="hu-HU" sz="4800" b="1" dirty="0" smtClean="0">
                <a:solidFill>
                  <a:srgbClr val="B70D6E"/>
                </a:solidFill>
              </a:rPr>
              <a:t> </a:t>
            </a:r>
            <a:r>
              <a:rPr lang="hu-HU" sz="4800" b="1" dirty="0" smtClean="0">
                <a:solidFill>
                  <a:schemeClr val="bg1"/>
                </a:solidFill>
              </a:rPr>
              <a:t>h</a:t>
            </a:r>
            <a:r>
              <a:rPr lang="hu-HU" sz="4800" b="1" dirty="0" smtClean="0">
                <a:solidFill>
                  <a:srgbClr val="FF0000"/>
                </a:solidFill>
              </a:rPr>
              <a:t>a</a:t>
            </a:r>
            <a:r>
              <a:rPr lang="hu-HU" sz="4800" b="1" dirty="0" smtClean="0">
                <a:solidFill>
                  <a:schemeClr val="bg1"/>
                </a:solidFill>
              </a:rPr>
              <a:t>j</a:t>
            </a:r>
            <a:r>
              <a:rPr lang="hu-HU" sz="4800" b="1" dirty="0" smtClean="0">
                <a:solidFill>
                  <a:srgbClr val="FF0000"/>
                </a:solidFill>
              </a:rPr>
              <a:t>ó</a:t>
            </a:r>
            <a:r>
              <a:rPr lang="hu-HU" sz="4800" b="1" dirty="0" smtClean="0">
                <a:solidFill>
                  <a:schemeClr val="bg1"/>
                </a:solidFill>
              </a:rPr>
              <a:t>m</a:t>
            </a:r>
            <a:r>
              <a:rPr lang="hu-HU" sz="4800" b="1" dirty="0" smtClean="0">
                <a:solidFill>
                  <a:srgbClr val="FF0000"/>
                </a:solidFill>
              </a:rPr>
              <a:t>a</a:t>
            </a:r>
            <a:r>
              <a:rPr lang="hu-HU" sz="4800" b="1" dirty="0" smtClean="0">
                <a:solidFill>
                  <a:schemeClr val="bg1"/>
                </a:solidFill>
              </a:rPr>
              <a:t>n</a:t>
            </a:r>
            <a:r>
              <a:rPr lang="hu-HU" sz="4800" b="1" dirty="0" smtClean="0">
                <a:solidFill>
                  <a:srgbClr val="FF0000"/>
                </a:solidFill>
              </a:rPr>
              <a:t>ó</a:t>
            </a:r>
            <a:r>
              <a:rPr lang="hu-HU" sz="4800" b="1" dirty="0" smtClean="0">
                <a:solidFill>
                  <a:srgbClr val="B70D6E"/>
                </a:solidFill>
              </a:rPr>
              <a:t> </a:t>
            </a:r>
            <a:r>
              <a:rPr lang="hu-HU" sz="4800" b="1" dirty="0" smtClean="0">
                <a:solidFill>
                  <a:schemeClr val="bg1"/>
                </a:solidFill>
              </a:rPr>
              <a:t>m</a:t>
            </a:r>
            <a:r>
              <a:rPr lang="hu-HU" sz="4800" b="1" dirty="0" smtClean="0">
                <a:solidFill>
                  <a:srgbClr val="FF0000"/>
                </a:solidFill>
              </a:rPr>
              <a:t>e</a:t>
            </a:r>
            <a:r>
              <a:rPr lang="hu-HU" sz="4800" b="1" dirty="0" smtClean="0">
                <a:solidFill>
                  <a:schemeClr val="bg1"/>
                </a:solidFill>
              </a:rPr>
              <a:t>s</a:t>
            </a:r>
            <a:r>
              <a:rPr lang="hu-HU" sz="4800" b="1" dirty="0" smtClean="0">
                <a:solidFill>
                  <a:srgbClr val="FF0000"/>
                </a:solidFill>
              </a:rPr>
              <a:t>é</a:t>
            </a:r>
            <a:r>
              <a:rPr lang="hu-HU" sz="4800" b="1" dirty="0" smtClean="0">
                <a:solidFill>
                  <a:schemeClr val="bg1"/>
                </a:solidFill>
              </a:rPr>
              <a:t>j</a:t>
            </a:r>
            <a:r>
              <a:rPr lang="hu-HU" sz="4800" b="1" dirty="0" smtClean="0">
                <a:solidFill>
                  <a:srgbClr val="FF0000"/>
                </a:solidFill>
              </a:rPr>
              <a:t>e</a:t>
            </a:r>
            <a:endParaRPr lang="hu-HU" sz="48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027885" y="120134"/>
            <a:ext cx="298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Forrás:</a:t>
            </a:r>
            <a:r>
              <a:rPr lang="hu-HU" dirty="0" smtClean="0">
                <a:solidFill>
                  <a:srgbClr val="B70D6E"/>
                </a:solidFill>
              </a:rPr>
              <a:t> </a:t>
            </a:r>
            <a:r>
              <a:rPr lang="hu-HU" dirty="0" smtClean="0">
                <a:hlinkClick r:id="rId5"/>
              </a:rPr>
              <a:t>A hajómanó meséje</a:t>
            </a:r>
            <a:endParaRPr lang="hu-HU" dirty="0"/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6570" y="4440562"/>
            <a:ext cx="1656444" cy="1656444"/>
          </a:xfrm>
          <a:prstGeom prst="rect">
            <a:avLst/>
          </a:prstGeom>
          <a:effectLst>
            <a:outerShdw blurRad="63500" sx="102000" sy="102000" algn="ctr" rotWithShape="0">
              <a:schemeClr val="accent6">
                <a:alpha val="40000"/>
              </a:schemeClr>
            </a:outerShdw>
          </a:effectLst>
        </p:spPr>
      </p:pic>
      <p:sp>
        <p:nvSpPr>
          <p:cNvPr id="8" name="Lekerekített téglalap 7"/>
          <p:cNvSpPr/>
          <p:nvPr/>
        </p:nvSpPr>
        <p:spPr>
          <a:xfrm>
            <a:off x="3988525" y="4300564"/>
            <a:ext cx="4760685" cy="1959428"/>
          </a:xfrm>
          <a:prstGeom prst="roundRect">
            <a:avLst/>
          </a:prstGeom>
          <a:solidFill>
            <a:schemeClr val="bg1"/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</a:rPr>
              <a:t>Kattints a hangszóróra és már kezdődik is a mese. Hallgasd figyelemmel!</a:t>
            </a:r>
            <a:endParaRPr lang="hu-H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167" b="94667" l="6667" r="92889">
                        <a14:foregroundMark x1="58444" y1="57833" x2="58444" y2="57833"/>
                        <a14:foregroundMark x1="37556" y1="59333" x2="37556" y2="59333"/>
                        <a14:foregroundMark x1="56000" y1="66167" x2="56000" y2="66167"/>
                        <a14:foregroundMark x1="56667" y1="72333" x2="56667" y2="72333"/>
                        <a14:foregroundMark x1="55778" y1="78667" x2="55778" y2="78667"/>
                        <a14:foregroundMark x1="44000" y1="72333" x2="44000" y2="72333"/>
                        <a14:foregroundMark x1="42222" y1="77667" x2="42222" y2="77667"/>
                        <a14:foregroundMark x1="41556" y1="81167" x2="41556" y2="81167"/>
                        <a14:foregroundMark x1="69556" y1="51167" x2="69556" y2="51167"/>
                        <a14:foregroundMark x1="60889" y1="50167" x2="60889" y2="50167"/>
                        <a14:foregroundMark x1="38222" y1="48667" x2="38222" y2="48667"/>
                        <a14:foregroundMark x1="32000" y1="51500" x2="32000" y2="51500"/>
                        <a14:foregroundMark x1="36889" y1="64167" x2="36889" y2="64167"/>
                      </a14:backgroundRemoval>
                    </a14:imgEffect>
                  </a14:imgLayer>
                </a14:imgProps>
              </a:ext>
            </a:extLst>
          </a:blip>
          <a:srcRect l="5973" t="17678" r="6989" b="5359"/>
          <a:stretch/>
        </p:blipFill>
        <p:spPr>
          <a:xfrm>
            <a:off x="2409373" y="4300564"/>
            <a:ext cx="1838080" cy="2167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zamárfül 1"/>
          <p:cNvSpPr/>
          <p:nvPr/>
        </p:nvSpPr>
        <p:spPr>
          <a:xfrm>
            <a:off x="348344" y="2165389"/>
            <a:ext cx="9216571" cy="1660460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hu-HU" sz="2400" dirty="0" smtClean="0">
              <a:solidFill>
                <a:srgbClr val="B70D6E"/>
              </a:solidFill>
            </a:endParaRPr>
          </a:p>
          <a:p>
            <a:r>
              <a:rPr lang="hu-HU" sz="2400" dirty="0" smtClean="0">
                <a:solidFill>
                  <a:srgbClr val="00B050"/>
                </a:solidFill>
              </a:rPr>
              <a:t>Arra kérlek, hogy a mese hallgatása közben figyelj a következőkre: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rgbClr val="00B050"/>
                </a:solidFill>
              </a:rPr>
              <a:t>Kik a szereplői a történetnek?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rgbClr val="00B050"/>
                </a:solidFill>
              </a:rPr>
              <a:t>Milyen érzésekkel találkozhatunk a történetben?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rgbClr val="00B050"/>
                </a:solidFill>
              </a:rPr>
              <a:t>A mese alapján mit gondolsz, mitől értékes valaki?</a:t>
            </a:r>
            <a:endParaRPr lang="hu-HU" sz="2400" dirty="0">
              <a:solidFill>
                <a:srgbClr val="00B05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958524" cy="19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1" b="951"/>
          <a:stretch/>
        </p:blipFill>
        <p:spPr>
          <a:xfrm>
            <a:off x="0" y="-4908"/>
            <a:ext cx="12206931" cy="686290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7635" cy="2160000"/>
          </a:xfrm>
          <a:prstGeom prst="rect">
            <a:avLst/>
          </a:prstGeom>
        </p:spPr>
      </p:pic>
      <p:sp>
        <p:nvSpPr>
          <p:cNvPr id="4" name="Szamárfül 3"/>
          <p:cNvSpPr/>
          <p:nvPr/>
        </p:nvSpPr>
        <p:spPr>
          <a:xfrm>
            <a:off x="824498" y="2745514"/>
            <a:ext cx="3590749" cy="3526972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 dirty="0" smtClean="0"/>
          </a:p>
          <a:p>
            <a:pPr algn="ctr"/>
            <a:r>
              <a:rPr lang="hu-HU" sz="2800" dirty="0" smtClean="0"/>
              <a:t>Idézd fel a történetet! Tedd helyes sorrendbe a hajómanó meséjének eseményeit! </a:t>
            </a:r>
            <a:r>
              <a:rPr lang="hu-HU" sz="2800" dirty="0" smtClean="0">
                <a:hlinkClick r:id="rId4"/>
              </a:rPr>
              <a:t>Kattints ide</a:t>
            </a:r>
            <a:r>
              <a:rPr lang="hu-HU" sz="2800" dirty="0" smtClean="0"/>
              <a:t>, és kezdődhet is a feladat!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9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524" y="260680"/>
            <a:ext cx="1975891" cy="13213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13" y="5514593"/>
            <a:ext cx="1756283" cy="11723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9256" y="1820152"/>
            <a:ext cx="1911490" cy="11507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5001" y="3325078"/>
            <a:ext cx="1168221" cy="1754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78" y="3202961"/>
            <a:ext cx="1334877" cy="19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201" t="25359" r="18805" b="20708"/>
          <a:stretch/>
        </p:blipFill>
        <p:spPr>
          <a:xfrm rot="17429785">
            <a:off x="9593147" y="5985746"/>
            <a:ext cx="817880" cy="919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167" b="94667" l="6667" r="92889">
                        <a14:foregroundMark x1="58444" y1="57833" x2="58444" y2="57833"/>
                        <a14:foregroundMark x1="37556" y1="59333" x2="37556" y2="59333"/>
                        <a14:foregroundMark x1="56000" y1="66167" x2="56000" y2="66167"/>
                        <a14:foregroundMark x1="56667" y1="72333" x2="56667" y2="72333"/>
                        <a14:foregroundMark x1="55778" y1="78667" x2="55778" y2="78667"/>
                        <a14:foregroundMark x1="44000" y1="72333" x2="44000" y2="72333"/>
                        <a14:foregroundMark x1="42222" y1="77667" x2="42222" y2="77667"/>
                        <a14:foregroundMark x1="41556" y1="81167" x2="41556" y2="81167"/>
                        <a14:foregroundMark x1="69556" y1="51167" x2="69556" y2="51167"/>
                        <a14:foregroundMark x1="60889" y1="50167" x2="60889" y2="50167"/>
                        <a14:foregroundMark x1="38222" y1="48667" x2="38222" y2="48667"/>
                        <a14:foregroundMark x1="32000" y1="51500" x2="32000" y2="51500"/>
                        <a14:foregroundMark x1="36889" y1="64167" x2="36889" y2="64167"/>
                      </a14:backgroundRemoval>
                    </a14:imgEffect>
                  </a14:imgLayer>
                </a14:imgProps>
              </a:ext>
            </a:extLst>
          </a:blip>
          <a:srcRect l="5973" t="17678" r="6989" b="5359"/>
          <a:stretch/>
        </p:blipFill>
        <p:spPr>
          <a:xfrm>
            <a:off x="8594595" y="5079164"/>
            <a:ext cx="1261857" cy="14877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"/>
            <a:ext cx="1451429" cy="142940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867073" y="635940"/>
            <a:ext cx="62548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rgbClr val="002060"/>
                </a:solidFill>
              </a:rPr>
              <a:t>Miről szólt ez a mese?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rgbClr val="002060"/>
                </a:solidFill>
              </a:rPr>
              <a:t>Kik voltak a szereplői? Volt-e kedvenced?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rgbClr val="002060"/>
                </a:solidFill>
              </a:rPr>
              <a:t>Milyen érzésekkel találkozhattunk a történetben?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rgbClr val="002060"/>
                </a:solidFill>
              </a:rPr>
              <a:t>Hogy érezte magát a csöppnyi csavar a történet elején?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rgbClr val="002060"/>
                </a:solidFill>
              </a:rPr>
              <a:t>Megváltozott-e a gondolkodása saját magáról?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rgbClr val="002060"/>
                </a:solidFill>
              </a:rPr>
              <a:t>Érezted már úgy magad, mint a hajómanó, vagy a csöppnyi csavar a történetben?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rgbClr val="002060"/>
                </a:solidFill>
              </a:rPr>
              <a:t>Hogyan tudnád a mese fő mondanivalóját összefoglalni?</a:t>
            </a:r>
          </a:p>
        </p:txBody>
      </p:sp>
      <p:sp>
        <p:nvSpPr>
          <p:cNvPr id="11" name="Szamárfül 10"/>
          <p:cNvSpPr/>
          <p:nvPr/>
        </p:nvSpPr>
        <p:spPr>
          <a:xfrm>
            <a:off x="2981162" y="5341257"/>
            <a:ext cx="5499344" cy="1225621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Válaszold meg magadnak ezeket a kérdéseket! A fő mondanivalót pedig, kérlek írd le a füzetedbe!</a:t>
            </a:r>
            <a:endParaRPr lang="hu-HU" sz="24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29404"/>
            <a:ext cx="1451429" cy="14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/>
          <a:stretch>
            <a:fillRect/>
          </a:stretch>
        </p:blipFill>
        <p:spPr>
          <a:xfrm>
            <a:off x="899886" y="1640114"/>
            <a:ext cx="10682514" cy="5036458"/>
          </a:xfrm>
          <a:prstGeom prst="rect">
            <a:avLst/>
          </a:prstGeom>
          <a:noFill/>
          <a:ln w="50800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églalap 2"/>
          <p:cNvSpPr/>
          <p:nvPr/>
        </p:nvSpPr>
        <p:spPr>
          <a:xfrm>
            <a:off x="1867989" y="232229"/>
            <a:ext cx="9714411" cy="1175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Értékes és fontos vagy! Néha azonban előfordul, hogy nem így érzed, akár a csöppnyi csavar. </a:t>
            </a:r>
            <a:r>
              <a:rPr lang="hu-HU" sz="2400" dirty="0" err="1" smtClean="0"/>
              <a:t>Fejtsd</a:t>
            </a:r>
            <a:r>
              <a:rPr lang="hu-HU" sz="2400" dirty="0" smtClean="0"/>
              <a:t> meg a titkosírást! Így megtudhatod, mi az, ami segíthet neked felismerni azt, hogy értékes vagy! 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538514" cy="1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3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6611" cy="2160000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3149600" y="232230"/>
            <a:ext cx="8229600" cy="13498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történet végén ezt mondta a csöppnyi hajócsavar: 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</a:rPr>
              <a:t>„Nem </a:t>
            </a:r>
            <a:r>
              <a:rPr lang="hu-HU" sz="2400" b="1" dirty="0">
                <a:solidFill>
                  <a:schemeClr val="accent2">
                    <a:lumMod val="75000"/>
                  </a:schemeClr>
                </a:solidFill>
              </a:rPr>
              <a:t>fáradok, nem </a:t>
            </a:r>
            <a:r>
              <a:rPr lang="hu-HU" sz="2400" b="1" dirty="0" err="1">
                <a:solidFill>
                  <a:schemeClr val="accent2">
                    <a:lumMod val="75000"/>
                  </a:schemeClr>
                </a:solidFill>
              </a:rPr>
              <a:t>nyughatok</a:t>
            </a:r>
            <a:r>
              <a:rPr lang="hu-HU" sz="2400" b="1" dirty="0">
                <a:solidFill>
                  <a:schemeClr val="accent2">
                    <a:lumMod val="75000"/>
                  </a:schemeClr>
                </a:solidFill>
              </a:rPr>
              <a:t>! </a:t>
            </a:r>
            <a:endParaRPr lang="hu-H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</a:rPr>
              <a:t>Én </a:t>
            </a:r>
            <a:r>
              <a:rPr lang="hu-HU" sz="2400" b="1" dirty="0">
                <a:solidFill>
                  <a:schemeClr val="accent2">
                    <a:lumMod val="75000"/>
                  </a:schemeClr>
                </a:solidFill>
              </a:rPr>
              <a:t>egy fontos, nagyon fontos csavar vagyok</a:t>
            </a:r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</a:rPr>
              <a:t>!”</a:t>
            </a:r>
            <a:endParaRPr lang="hu-H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098305" y="2272810"/>
            <a:ext cx="3021875" cy="8708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Ez legyen a mai üzenet neked is!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4984097" y="1837381"/>
            <a:ext cx="3021875" cy="8708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Isten szereti a teremtményeit!</a:t>
            </a:r>
            <a:endParaRPr lang="hu-HU" sz="2400" dirty="0"/>
          </a:p>
        </p:txBody>
      </p:sp>
      <p:sp>
        <p:nvSpPr>
          <p:cNvPr id="8" name="Lekerekített téglalap 7"/>
          <p:cNvSpPr/>
          <p:nvPr/>
        </p:nvSpPr>
        <p:spPr>
          <a:xfrm>
            <a:off x="8785109" y="1892439"/>
            <a:ext cx="3021875" cy="8708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Mindenki fontos a számára! Te is!</a:t>
            </a:r>
            <a:endParaRPr lang="hu-HU" sz="24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56475" y="3331609"/>
            <a:ext cx="3376876" cy="688523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</a:rPr>
              <a:t>Téged is számon tart!</a:t>
            </a:r>
            <a:endParaRPr 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4277145" y="2983028"/>
            <a:ext cx="4087438" cy="870857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B70D6E"/>
                </a:solidFill>
              </a:rPr>
              <a:t>Mindenki életének értelmet adott! A tiédnek is!</a:t>
            </a:r>
            <a:endParaRPr lang="hu-HU" sz="2400" dirty="0">
              <a:solidFill>
                <a:srgbClr val="B70D6E"/>
              </a:solidFill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8785109" y="3237406"/>
            <a:ext cx="3101704" cy="12329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Imádságban adjunk hálát, hogy nem vagyunk egyedül,…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383758" y="4381090"/>
            <a:ext cx="2927532" cy="8708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00B050"/>
                </a:solidFill>
              </a:rPr>
              <a:t>…hogy számítanak ránk,…</a:t>
            </a:r>
            <a:endParaRPr lang="hu-HU" sz="2400" dirty="0">
              <a:solidFill>
                <a:srgbClr val="00B050"/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4120180" y="4306027"/>
            <a:ext cx="3021875" cy="8708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…hogy bíznak bennünk!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7615063" y="4836122"/>
            <a:ext cx="3931052" cy="87085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Adjunk hálát azért is, hogy van, aki bátorítson,…</a:t>
            </a:r>
            <a:endParaRPr lang="hu-HU" sz="2400" dirty="0"/>
          </a:p>
        </p:txBody>
      </p:sp>
      <p:sp>
        <p:nvSpPr>
          <p:cNvPr id="15" name="Lekerekített téglalap 14"/>
          <p:cNvSpPr/>
          <p:nvPr/>
        </p:nvSpPr>
        <p:spPr>
          <a:xfrm>
            <a:off x="2196611" y="5561800"/>
            <a:ext cx="5138057" cy="870857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7030A0"/>
                </a:solidFill>
              </a:rPr>
              <a:t>…ha kicsinek, gyengének és fölöslegesnek érezzük magunkat!</a:t>
            </a:r>
            <a:endParaRPr lang="hu-H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8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557</Words>
  <Application>Microsoft Office PowerPoint</Application>
  <PresentationFormat>Szélesvásznú</PresentationFormat>
  <Paragraphs>75</Paragraphs>
  <Slides>12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6</vt:i4>
      </vt:variant>
      <vt:variant>
        <vt:lpstr>Diacímek</vt:lpstr>
      </vt:variant>
      <vt:variant>
        <vt:i4>12</vt:i4>
      </vt:variant>
    </vt:vector>
  </HeadingPairs>
  <TitlesOfParts>
    <vt:vector size="24" baseType="lpstr">
      <vt:lpstr>Arial</vt:lpstr>
      <vt:lpstr>Calibri Light</vt:lpstr>
      <vt:lpstr>Comic Sans MS</vt:lpstr>
      <vt:lpstr>Times New Roman</vt:lpstr>
      <vt:lpstr>Wingdings</vt:lpstr>
      <vt:lpstr>Wingdings 3</vt:lpstr>
      <vt:lpstr>Office-téma</vt:lpstr>
      <vt:lpstr>1_Office-téma</vt:lpstr>
      <vt:lpstr>2_Office-téma</vt:lpstr>
      <vt:lpstr>3_Office-téma</vt:lpstr>
      <vt:lpstr>4_Office-téma</vt:lpstr>
      <vt:lpstr>5_Office-téma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Szászi Andrea</cp:lastModifiedBy>
  <cp:revision>55</cp:revision>
  <dcterms:created xsi:type="dcterms:W3CDTF">2020-05-05T10:59:57Z</dcterms:created>
  <dcterms:modified xsi:type="dcterms:W3CDTF">2020-05-06T13:21:46Z</dcterms:modified>
</cp:coreProperties>
</file>