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40" r:id="rId14"/>
    <p:sldMasterId id="2147483852" r:id="rId15"/>
    <p:sldMasterId id="2147483864" r:id="rId16"/>
  </p:sldMasterIdLst>
  <p:sldIdLst>
    <p:sldId id="260" r:id="rId17"/>
    <p:sldId id="261" r:id="rId18"/>
    <p:sldId id="295" r:id="rId19"/>
    <p:sldId id="286" r:id="rId20"/>
    <p:sldId id="266" r:id="rId21"/>
    <p:sldId id="267" r:id="rId22"/>
    <p:sldId id="268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84" r:id="rId33"/>
    <p:sldId id="288" r:id="rId34"/>
    <p:sldId id="285" r:id="rId35"/>
    <p:sldId id="280" r:id="rId36"/>
    <p:sldId id="294" r:id="rId37"/>
    <p:sldId id="291" r:id="rId38"/>
    <p:sldId id="281" r:id="rId39"/>
    <p:sldId id="262" r:id="rId40"/>
    <p:sldId id="263" r:id="rId41"/>
    <p:sldId id="264" r:id="rId4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56"/>
    <a:srgbClr val="FF3300"/>
    <a:srgbClr val="FFBD00"/>
    <a:srgbClr val="FF0000"/>
    <a:srgbClr val="FFC800"/>
    <a:srgbClr val="FFFD00"/>
    <a:srgbClr val="FFD700"/>
    <a:srgbClr val="FFFF99"/>
    <a:srgbClr val="FFC200"/>
    <a:srgbClr val="F1DC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48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796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5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408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502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22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72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332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075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846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05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12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85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456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783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96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99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77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61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56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920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048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333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864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7444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177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965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216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268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085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23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41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72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622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561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750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045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718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399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6237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228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93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492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585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865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358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595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501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94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190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691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96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438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2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789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050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850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231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601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108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381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806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72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015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40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0179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388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42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693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955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656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021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1515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966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19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508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9161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942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128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697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020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251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180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6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1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2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9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94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79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67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44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960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1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74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3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0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16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98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48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05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0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96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95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64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220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1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7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31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48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90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89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6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04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61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758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29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70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31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00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1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6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0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19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949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92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5701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974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7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44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41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776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10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57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76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228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29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34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39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8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56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26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1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32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75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23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398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99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93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47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8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321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58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622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822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50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260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84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92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55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013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2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036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799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70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792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5024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410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873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54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96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45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2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7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7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2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7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6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3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3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9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54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3CEF-8C66-4620-A14A-6D8AD0CE66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2020. 05. 20.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22487-8B69-4FD9-ABA2-9B7E6A435A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8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zwxxea5n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uFBLwPtjo&amp;feature=youtu.b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05604" y="1594622"/>
            <a:ext cx="2142309" cy="2012705"/>
          </a:xfrm>
          <a:prstGeom prst="ellipse">
            <a:avLst/>
          </a:prstGeom>
          <a:solidFill>
            <a:srgbClr val="FFBD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438433" y="1594622"/>
            <a:ext cx="8307251" cy="4893647"/>
          </a:xfrm>
          <a:prstGeom prst="rect">
            <a:avLst/>
          </a:prstGeom>
          <a:solidFill>
            <a:srgbClr val="FFC000">
              <a:alpha val="53000"/>
            </a:srgb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262694"/>
            <a:ext cx="12192000" cy="769937"/>
          </a:xfrm>
          <a:prstGeom prst="rect">
            <a:avLst/>
          </a:prstGeom>
          <a:gradFill>
            <a:gsLst>
              <a:gs pos="0">
                <a:srgbClr val="FF3300"/>
              </a:gs>
              <a:gs pos="74000">
                <a:srgbClr val="FFFF00"/>
              </a:gs>
              <a:gs pos="95000">
                <a:srgbClr val="FFC00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chemeClr val="bg1"/>
                </a:solidFill>
                <a:cs typeface="Arial" panose="020B0604020202020204" pitchFamily="34" charset="0"/>
              </a:rPr>
              <a:t>A PÜNKÖSDI CSODA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207188" y="3875697"/>
            <a:ext cx="2939143" cy="2612572"/>
          </a:xfrm>
          <a:prstGeom prst="rect">
            <a:avLst/>
          </a:prstGeom>
          <a:solidFill>
            <a:srgbClr val="FFD556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34071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4" y="634711"/>
            <a:ext cx="2923308" cy="1644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4" y="634711"/>
            <a:ext cx="2923306" cy="1644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500"/>
            <a:ext cx="2923309" cy="164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4" y="2880880"/>
            <a:ext cx="2923306" cy="1644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24" y="2869190"/>
            <a:ext cx="2944090" cy="165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Kép 13">
            <a:hlinkClick r:id="" action="ppaction://hlinkshowjump?jump=nextslide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45" y="4920383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881747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820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hlinkClick r:id="" action="ppaction://hlinkshowjump?jump=nextslide">
              <a:snd r:embed="rId2" name="click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634711"/>
            <a:ext cx="2881745" cy="162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4" y="634710"/>
            <a:ext cx="2881744" cy="162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500"/>
            <a:ext cx="2923310" cy="164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24" y="2869190"/>
            <a:ext cx="2902528" cy="163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3" y="4920383"/>
            <a:ext cx="2771188" cy="155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30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hlinkClick r:id="" action="ppaction://hlinkshowjump?jump=nextslide">
              <a:snd r:embed="rId2" name="click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634711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24" y="2869190"/>
            <a:ext cx="2881745" cy="162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500"/>
            <a:ext cx="2923309" cy="164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933749" cy="1650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83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500"/>
            <a:ext cx="2923308" cy="164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4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Kép 7">
            <a:hlinkClick r:id="" action="ppaction://hlinkshowjump?jump=nextslide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24" y="2869190"/>
            <a:ext cx="2902527" cy="1632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7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ép 4">
            <a:hlinkClick r:id="" action="ppaction://hlinkshowjump?jump=nextslid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500"/>
            <a:ext cx="2923310" cy="1644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7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54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>
            <a:hlinkClick r:id="" action="ppaction://hlinkshowjump?jump=nextslide">
              <a:snd r:embed="rId2" name="click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4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hlinkClick r:id="" action="ppaction://hlinkshowjump?jump=nextslide">
              <a:snd r:embed="rId2" name="click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3" y="2880880"/>
            <a:ext cx="2881745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84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"/>
            <a:ext cx="12192000" cy="6853261"/>
          </a:xfrm>
          <a:prstGeom prst="rect">
            <a:avLst/>
          </a:prstGeom>
        </p:spPr>
      </p:pic>
      <p:sp>
        <p:nvSpPr>
          <p:cNvPr id="4" name="Folyamatábra: Lyukszalag 3"/>
          <p:cNvSpPr/>
          <p:nvPr/>
        </p:nvSpPr>
        <p:spPr>
          <a:xfrm>
            <a:off x="1741713" y="4354286"/>
            <a:ext cx="10145487" cy="2241588"/>
          </a:xfrm>
          <a:prstGeom prst="flowChartPunchedTape">
            <a:avLst/>
          </a:prstGeom>
          <a:gradFill>
            <a:gsLst>
              <a:gs pos="0">
                <a:srgbClr val="FFD556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rgbClr val="FFBD00"/>
              </a:gs>
            </a:gsLst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mennybemenetelekor ígéretet tett a tanítványoknak. Emlékszel hogyan teljesedett be az ígéret? Erről szól az alábbi történet! De elfújta a szél? Vagy a lángnyelvek égették meg a szöveget? </a:t>
            </a:r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Pótold</a:t>
            </a:r>
            <a:r>
              <a:rPr lang="en-US" sz="2400" u="sng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gyorsan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a </a:t>
            </a:r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hiányzó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szavakat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!</a:t>
            </a: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9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7" name="Folyamatábra: Lyukszalag 6"/>
          <p:cNvSpPr/>
          <p:nvPr/>
        </p:nvSpPr>
        <p:spPr>
          <a:xfrm>
            <a:off x="2075542" y="4412343"/>
            <a:ext cx="9492343" cy="2241588"/>
          </a:xfrm>
          <a:prstGeom prst="flowChartPunchedTape">
            <a:avLst/>
          </a:prstGeom>
          <a:gradFill>
            <a:gsLst>
              <a:gs pos="0">
                <a:srgbClr val="FFD556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rgbClr val="FFBD00"/>
              </a:gs>
            </a:gsLst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/>
              <a:t>Szentlélek a tanítványok által hirdette Isten szavát az embereknek. </a:t>
            </a:r>
          </a:p>
          <a:p>
            <a:r>
              <a:rPr lang="hu-HU" sz="2400" dirty="0"/>
              <a:t>Arról is beszéltek, hogy Isten hogyan munkálkodik az emberiség életében. Hogyan és </a:t>
            </a:r>
            <a:r>
              <a:rPr lang="hu-HU" sz="2400" dirty="0" smtClean="0"/>
              <a:t>miért küldte </a:t>
            </a:r>
            <a:r>
              <a:rPr lang="hu-HU" sz="2400" dirty="0"/>
              <a:t>el Jézus Krisztust. </a:t>
            </a:r>
            <a:endParaRPr lang="hu-HU" sz="2400" dirty="0" smtClean="0"/>
          </a:p>
          <a:p>
            <a:r>
              <a:rPr lang="hu-HU" sz="2400" dirty="0" smtClean="0"/>
              <a:t>Mit </a:t>
            </a:r>
            <a:r>
              <a:rPr lang="hu-HU" sz="2400" dirty="0"/>
              <a:t>tett Ő értünk, emberekért.</a:t>
            </a: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0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3468"/>
          </a:xfrm>
          <a:prstGeom prst="rect">
            <a:avLst/>
          </a:prstGeom>
        </p:spPr>
      </p:pic>
      <p:sp>
        <p:nvSpPr>
          <p:cNvPr id="4" name="Folyamatábra: Lyukszalag 3"/>
          <p:cNvSpPr/>
          <p:nvPr/>
        </p:nvSpPr>
        <p:spPr>
          <a:xfrm>
            <a:off x="1698170" y="4601029"/>
            <a:ext cx="10319657" cy="2075543"/>
          </a:xfrm>
          <a:prstGeom prst="flowChartPunchedTape">
            <a:avLst/>
          </a:prstGeom>
          <a:gradFill>
            <a:gsLst>
              <a:gs pos="0">
                <a:srgbClr val="FFD556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rgbClr val="FFBD00"/>
              </a:gs>
            </a:gsLst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hu-HU" sz="2400" dirty="0"/>
          </a:p>
          <a:p>
            <a:pPr algn="r"/>
            <a:r>
              <a:rPr lang="hu-HU" sz="2400" dirty="0" smtClean="0"/>
              <a:t>Amikor </a:t>
            </a:r>
            <a:r>
              <a:rPr lang="hu-HU" sz="2400" dirty="0"/>
              <a:t>ezt hallották a jelenlévők, </a:t>
            </a:r>
            <a:endParaRPr lang="hu-HU" sz="2400" dirty="0" smtClean="0"/>
          </a:p>
          <a:p>
            <a:r>
              <a:rPr lang="hu-HU" sz="2400" dirty="0" smtClean="0"/>
              <a:t>úgy </a:t>
            </a:r>
            <a:r>
              <a:rPr lang="hu-HU" sz="2400" dirty="0"/>
              <a:t>érezték, hogy a szívükhöz szólt Isten. Megértették, hogy őket is szereti az Úr és értük is meghalt és feltámadt Jézus. Ezért a szívükbe fogadták Őt és megkeresztelkedtek. Mintegy háromezer ember csatlakozott hozzájuk. </a:t>
            </a:r>
            <a:endParaRPr lang="hu-HU" sz="2400" dirty="0" smtClean="0"/>
          </a:p>
          <a:p>
            <a:r>
              <a:rPr lang="hu-HU" sz="2400" dirty="0" smtClean="0"/>
              <a:t>Ők </a:t>
            </a:r>
            <a:r>
              <a:rPr lang="hu-HU" sz="2400" dirty="0"/>
              <a:t>lettek az első gyülekezet tagjai.</a:t>
            </a: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5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68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3"/>
            <a:ext cx="12191999" cy="68580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32025" y="228071"/>
            <a:ext cx="10527947" cy="8309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Fel tudod idézni mivel töltötték az együttlétet az első gyülekezet tagjai?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rá azokra a cselekvésekre, amelyek szerinted jellemezték őket!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atszög 3"/>
          <p:cNvSpPr/>
          <p:nvPr/>
        </p:nvSpPr>
        <p:spPr>
          <a:xfrm>
            <a:off x="5485478" y="1175765"/>
            <a:ext cx="954810" cy="86095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076791" y="2078336"/>
            <a:ext cx="19518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 Titling MT" panose="02020502060505020804" pitchFamily="18" charset="0"/>
                <a:ea typeface="+mn-ea"/>
                <a:cs typeface="+mn-cs"/>
              </a:rPr>
              <a:t>IMÁDKOZTAK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 Titling MT" panose="02020502060505020804" pitchFamily="18" charset="0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414011" y="5518588"/>
            <a:ext cx="187164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Hebrew" panose="02040503050201020203" pitchFamily="18" charset="-79"/>
                <a:ea typeface="+mn-ea"/>
                <a:cs typeface="Adobe Hebrew" panose="02040503050201020203" pitchFamily="18" charset="-79"/>
              </a:rPr>
              <a:t>EGYÜTT VOLTAK A TEMPLOMBAN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brew" panose="02040503050201020203" pitchFamily="18" charset="-79"/>
              <a:ea typeface="+mn-ea"/>
              <a:cs typeface="Adobe Hebrew" panose="02040503050201020203" pitchFamily="18" charset="-79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28645" y="5460057"/>
            <a:ext cx="187164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Myriad Arabic" panose="01010101010101010101" pitchFamily="50" charset="-78"/>
              </a:rPr>
              <a:t>TANíTOTTÁK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Myriad Arabic" panose="01010101010101010101" pitchFamily="50" charset="-78"/>
              </a:rPr>
              <a:t> EGYMÁST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080429" y="3196495"/>
            <a:ext cx="187164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Myriad Arabic" panose="01010101010101010101" pitchFamily="50" charset="-78"/>
              </a:rPr>
              <a:t>FIGYELTEK ISTEN IGÉJÉRE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57013" y="1642423"/>
            <a:ext cx="201490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sewood Std Regular" panose="04090804040204020202" pitchFamily="82" charset="0"/>
                <a:ea typeface="+mn-ea"/>
                <a:cs typeface="Myriad Arabic" panose="01010101010101010101" pitchFamily="50" charset="-78"/>
              </a:rPr>
              <a:t>ÉNEKELTEK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sewood Std Regular" panose="04090804040204020202" pitchFamily="82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949248" y="3248301"/>
            <a:ext cx="230383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Std" panose="020F0609000104060307" pitchFamily="49" charset="0"/>
                <a:ea typeface="+mn-ea"/>
                <a:cs typeface="Myriad Arabic" panose="01010101010101010101" pitchFamily="50" charset="-78"/>
              </a:rPr>
              <a:t>DICSÉRTÉK ISTENT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Std" panose="020F0609000104060307" pitchFamily="49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800143" y="4543861"/>
            <a:ext cx="230383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yriad Arabic" panose="01010101010101010101" pitchFamily="50" charset="-78"/>
              </a:rPr>
              <a:t>FÁKAT ÜLTETTEK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028600" y="4317610"/>
            <a:ext cx="230383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obo Std" panose="020B0803040709020204" pitchFamily="34" charset="0"/>
                <a:ea typeface="+mn-ea"/>
                <a:cs typeface="Myriad Arabic" panose="01010101010101010101" pitchFamily="50" charset="-78"/>
              </a:rPr>
              <a:t>LAKOMÁKAT RENDEZTEK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obo Std" panose="020B0803040709020204" pitchFamily="34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630839" y="5624297"/>
            <a:ext cx="230383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nri Didot" panose="02060603060706020203" pitchFamily="18" charset="-18"/>
                <a:ea typeface="+mn-ea"/>
                <a:cs typeface="Myriad Arabic" panose="01010101010101010101" pitchFamily="50" charset="-78"/>
              </a:rPr>
              <a:t>JÁTSZOTTAK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nri Didot" panose="02060603060706020203" pitchFamily="18" charset="-18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648231" y="4513083"/>
            <a:ext cx="230383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Myriad Arabic" panose="01010101010101010101" pitchFamily="50" charset="-78"/>
              </a:rPr>
              <a:t>TÁNCOLTAK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risten ITC" panose="03050502040202030202" pitchFamily="66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9346532" y="2010058"/>
            <a:ext cx="23038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Myriad Arabic" panose="01010101010101010101" pitchFamily="50" charset="-78"/>
              </a:rPr>
              <a:t>SZOMORKODTAK, HOGY JÉZUS NINCS VELÜK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Myriad Arabic" panose="01010101010101010101" pitchFamily="50" charset="-7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64120" y="2721765"/>
            <a:ext cx="23038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NYELVEKEN TANULTAK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630839" y="3124106"/>
            <a:ext cx="15115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Myriad Arabic" panose="01010101010101010101" pitchFamily="50" charset="-78"/>
              </a:rPr>
              <a:t>TEMPLOMOKAT ÉPÍTETTEK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Myriad Arabic" panose="01010101010101010101" pitchFamily="50" charset="-78"/>
            </a:endParaRPr>
          </a:p>
        </p:txBody>
      </p:sp>
      <p:sp>
        <p:nvSpPr>
          <p:cNvPr id="5" name="Jobbra nyíl 4">
            <a:hlinkClick r:id="" action="ppaction://hlinkshowjump?jump=nextslide"/>
          </p:cNvPr>
          <p:cNvSpPr/>
          <p:nvPr/>
        </p:nvSpPr>
        <p:spPr>
          <a:xfrm>
            <a:off x="10016250" y="5687636"/>
            <a:ext cx="1463481" cy="964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zövegdoboz 5">
            <a:hlinkClick r:id="" action="ppaction://hlinkshowjump?jump=nextslide"/>
          </p:cNvPr>
          <p:cNvSpPr txBox="1"/>
          <p:nvPr/>
        </p:nvSpPr>
        <p:spPr>
          <a:xfrm>
            <a:off x="10016490" y="5919834"/>
            <a:ext cx="169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MEGTALÁLTAM MIND A HATOT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vágo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8592" y="1288500"/>
            <a:ext cx="688581" cy="688581"/>
          </a:xfrm>
          <a:prstGeom prst="rect">
            <a:avLst/>
          </a:prstGeom>
        </p:spPr>
      </p:pic>
      <p:sp>
        <p:nvSpPr>
          <p:cNvPr id="3" name="Balra nyíl 2"/>
          <p:cNvSpPr/>
          <p:nvPr/>
        </p:nvSpPr>
        <p:spPr>
          <a:xfrm>
            <a:off x="6736977" y="1187805"/>
            <a:ext cx="4973386" cy="822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Ide kattintva leellenőrizheted a válaszaidat!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35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409373" y="870856"/>
            <a:ext cx="7968342" cy="101600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Egyre többen és többen lettek, akik a szívükbe fogadták Jézust és követni akarták Őt.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1647373" y="5413829"/>
            <a:ext cx="7148285" cy="80554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kezdett el terjedni Isten Igéje a világon.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351316" y="377372"/>
            <a:ext cx="7489370" cy="82731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is vannak keresztyének az egész világon.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523673" y="5413830"/>
            <a:ext cx="7144656" cy="95794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Hisszük azt, hogy Jézus Krisztus Isten Fia,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 </a:t>
            </a:r>
            <a:r>
              <a:rPr lang="hu-HU" sz="28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Megváltónk</a:t>
            </a:r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527800" y="469900"/>
            <a:ext cx="5327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ÜGYESEN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DOLGOZTÁL! 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27668" y="654566"/>
            <a:ext cx="4781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ÜGYESEN DOLGOZTÁL!</a:t>
            </a:r>
            <a:endParaRPr lang="hu-H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92061" y="2066747"/>
            <a:ext cx="5647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 smtClean="0">
                <a:solidFill>
                  <a:schemeClr val="accent4">
                    <a:lumMod val="50000"/>
                  </a:schemeClr>
                </a:solidFill>
              </a:rPr>
              <a:t>„Én pedig kérni fogom az Atyát, és másik Pártfogót ad nektek, hogy veletek legyen mindörökké: az igazság Lelkét.” </a:t>
            </a:r>
          </a:p>
          <a:p>
            <a:pPr algn="ctr"/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000" i="1" dirty="0" smtClean="0">
                <a:solidFill>
                  <a:schemeClr val="accent4">
                    <a:lumMod val="50000"/>
                  </a:schemeClr>
                </a:solidFill>
              </a:rPr>
              <a:t>János evangéliuma 14,16-17</a:t>
            </a:r>
            <a:endParaRPr lang="hu-HU"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534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753840"/>
            <a:ext cx="580887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3200" dirty="0">
                <a:solidFill>
                  <a:schemeClr val="accent6"/>
                </a:solidFill>
              </a:rPr>
              <a:t>A reménység Istene pedig töltsön be titeket a hitben teljes örömmel </a:t>
            </a:r>
            <a:r>
              <a:rPr lang="hu-HU" sz="3200" dirty="0" smtClean="0">
                <a:solidFill>
                  <a:schemeClr val="accent6"/>
                </a:solidFill>
              </a:rPr>
              <a:t>és </a:t>
            </a:r>
            <a:r>
              <a:rPr lang="hu-HU" sz="3200" dirty="0">
                <a:solidFill>
                  <a:schemeClr val="accent6"/>
                </a:solidFill>
              </a:rPr>
              <a:t>békességgel, hogy </a:t>
            </a:r>
            <a:r>
              <a:rPr lang="hu-HU" sz="3200" dirty="0" err="1">
                <a:solidFill>
                  <a:schemeClr val="accent6"/>
                </a:solidFill>
              </a:rPr>
              <a:t>bővölködjetek</a:t>
            </a:r>
            <a:r>
              <a:rPr lang="hu-HU" sz="3200" dirty="0">
                <a:solidFill>
                  <a:schemeClr val="accent6"/>
                </a:solidFill>
              </a:rPr>
              <a:t> a reménységben a Szentlélek ereje </a:t>
            </a:r>
            <a:r>
              <a:rPr lang="hu-HU" sz="3200" dirty="0" smtClean="0">
                <a:solidFill>
                  <a:schemeClr val="accent6"/>
                </a:solidFill>
              </a:rPr>
              <a:t>által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Római levél 15,13)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750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1325173" y="3436903"/>
            <a:ext cx="2484543" cy="11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517369" y="5181560"/>
            <a:ext cx="2484543" cy="117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7D7"/>
              </a:clrFrom>
              <a:clrTo>
                <a:srgbClr val="FEF7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829" y="1234772"/>
            <a:ext cx="8026514" cy="5623228"/>
          </a:xfrm>
          <a:prstGeom prst="rect">
            <a:avLst/>
          </a:prstGeom>
        </p:spPr>
      </p:pic>
      <p:pic>
        <p:nvPicPr>
          <p:cNvPr id="2" name="Isten élő Lelke, jöjj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301" y="2029983"/>
            <a:ext cx="1400759" cy="140075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517369" cy="1504273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891886" y="190432"/>
            <a:ext cx="9653451" cy="1123405"/>
          </a:xfrm>
          <a:prstGeom prst="rect">
            <a:avLst/>
          </a:prstGeom>
          <a:gradFill>
            <a:gsLst>
              <a:gs pos="100000">
                <a:srgbClr val="FF0000"/>
              </a:gs>
              <a:gs pos="71000">
                <a:srgbClr val="FFC800"/>
              </a:gs>
              <a:gs pos="4000">
                <a:srgbClr val="FFFD00"/>
              </a:gs>
              <a:gs pos="89000">
                <a:srgbClr val="FFC800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Pünkösd ünnepéhez közeledünk, amikor arra emlékezünk, hogy Isten </a:t>
            </a:r>
            <a:r>
              <a:rPr lang="hu-HU" sz="2400" dirty="0" err="1" smtClean="0">
                <a:solidFill>
                  <a:schemeClr val="accent2">
                    <a:lumMod val="50000"/>
                  </a:schemeClr>
                </a:solidFill>
              </a:rPr>
              <a:t>Lelke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 láng formájában jött el ebbe a világba. Erről szól ez az ének. 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758684" y="3886409"/>
            <a:ext cx="2959369" cy="2234335"/>
          </a:xfrm>
          <a:prstGeom prst="rect">
            <a:avLst/>
          </a:prstGeom>
          <a:gradFill>
            <a:gsLst>
              <a:gs pos="100000">
                <a:srgbClr val="FF0000"/>
              </a:gs>
              <a:gs pos="71000">
                <a:srgbClr val="FFC800"/>
              </a:gs>
              <a:gs pos="4000">
                <a:srgbClr val="FFFD00"/>
              </a:gs>
              <a:gs pos="89000">
                <a:srgbClr val="FFC800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Próbáld meg elénekelni! A hangszóróra kattintva meg is hallgathatod.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86"/>
            <a:ext cx="12191999" cy="6872485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4245429" y="275772"/>
            <a:ext cx="7438571" cy="108857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Nézd meg újra a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hlinkClick r:id="rId3"/>
              </a:rPr>
              <a:t>"Pünkösdi csoda„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 című feldolgozást! Ma ezzel a történettel fogunk dolgozni.</a:t>
            </a: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0808"/>
          </a:xfrm>
        </p:spPr>
      </p:pic>
      <p:sp>
        <p:nvSpPr>
          <p:cNvPr id="5" name="Téglalap 4"/>
          <p:cNvSpPr/>
          <p:nvPr/>
        </p:nvSpPr>
        <p:spPr>
          <a:xfrm>
            <a:off x="-1166900" y="1074738"/>
            <a:ext cx="14046200" cy="168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45893" y="1256506"/>
            <a:ext cx="7846738" cy="1325563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 smtClean="0">
                <a:latin typeface="Arial Black" panose="020B0A04020102020204" pitchFamily="34" charset="0"/>
              </a:rPr>
              <a:t>A PÜNKÖSDI CSODA</a:t>
            </a:r>
            <a:br>
              <a:rPr lang="hu-HU" sz="4800" b="1" dirty="0" smtClean="0">
                <a:latin typeface="Arial Black" panose="020B0A04020102020204" pitchFamily="34" charset="0"/>
              </a:rPr>
            </a:br>
            <a:r>
              <a:rPr lang="hu-HU" sz="3600" b="1" dirty="0" smtClean="0">
                <a:latin typeface="Arial Black" panose="020B0A04020102020204" pitchFamily="34" charset="0"/>
              </a:rPr>
              <a:t>ISMÉTLŐ FELADATOK</a:t>
            </a:r>
            <a:endParaRPr lang="hu-HU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9436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70954" y="469420"/>
            <a:ext cx="10396331" cy="769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JÉZUS HÚSVÉT UTÁN 40 NAPPAL MEGÁLDOTTA A TANÍTVÁNYAIT, MAJD ELTÁVOLODOTT TŐLÜK ÉS EGY … TAKARTA EL ŐT A SZEMÜK ELŐL.  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1302187" y="3381759"/>
            <a:ext cx="10157791" cy="2584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55" b="100000" l="17577" r="55659">
                        <a14:foregroundMark x1="25433" y1="65795" x2="25433" y2="65795"/>
                        <a14:foregroundMark x1="29694" y1="54886" x2="29694" y2="54886"/>
                        <a14:foregroundMark x1="28162" y1="78295" x2="28162" y2="78295"/>
                        <a14:foregroundMark x1="23968" y1="92614" x2="23968" y2="92614"/>
                        <a14:foregroundMark x1="36751" y1="85909" x2="36285" y2="80455"/>
                        <a14:foregroundMark x1="30826" y1="91250" x2="31292" y2="91023"/>
                        <a14:foregroundMark x1="29095" y1="88864" x2="29095" y2="88864"/>
                        <a14:foregroundMark x1="26698" y1="83182" x2="26698" y2="83182"/>
                        <a14:foregroundMark x1="23502" y1="92955" x2="23502" y2="92955"/>
                        <a14:foregroundMark x1="27164" y1="96705" x2="27164" y2="96705"/>
                        <a14:foregroundMark x1="22237" y1="81818" x2="22237" y2="81818"/>
                        <a14:foregroundMark x1="29561" y1="66818" x2="29561" y2="66818"/>
                        <a14:foregroundMark x1="25100" y1="61364" x2="25100" y2="61364"/>
                        <a14:foregroundMark x1="29893" y1="78750" x2="29893" y2="78750"/>
                        <a14:foregroundMark x1="29427" y1="75227" x2="29427" y2="75227"/>
                        <a14:foregroundMark x1="30826" y1="84545" x2="30826" y2="84545"/>
                        <a14:foregroundMark x1="28628" y1="83409" x2="28628" y2="83409"/>
                        <a14:foregroundMark x1="22703" y1="58977" x2="22703" y2="58977"/>
                        <a14:foregroundMark x1="24967" y1="49432" x2="24967" y2="49432"/>
                        <a14:foregroundMark x1="23835" y1="60909" x2="23835" y2="60909"/>
                        <a14:backgroundMark x1="46272" y1="45682" x2="46272" y2="45682"/>
                        <a14:backgroundMark x1="20639" y1="38068" x2="20639" y2="38068"/>
                        <a14:backgroundMark x1="22703" y1="37727" x2="22703" y2="37727"/>
                        <a14:backgroundMark x1="20839" y1="44318" x2="20839" y2="44318"/>
                        <a14:backgroundMark x1="46937" y1="24432" x2="46937" y2="24432"/>
                        <a14:backgroundMark x1="48668" y1="31250" x2="48668" y2="31250"/>
                        <a14:backgroundMark x1="43276" y1="28523" x2="43276" y2="28523"/>
                        <a14:backgroundMark x1="44208" y1="43977" x2="44208" y2="43977"/>
                        <a14:backgroundMark x1="43742" y1="37500" x2="43742" y2="37500"/>
                        <a14:backgroundMark x1="44541" y1="39432" x2="44541" y2="39432"/>
                        <a14:backgroundMark x1="46605" y1="41591" x2="46605" y2="41591"/>
                        <a14:backgroundMark x1="41012" y1="42955" x2="41012" y2="42955"/>
                        <a14:backgroundMark x1="45340" y1="32614" x2="45340" y2="32614"/>
                        <a14:backgroundMark x1="47870" y1="28750" x2="47870" y2="28750"/>
                        <a14:backgroundMark x1="49800" y1="20682" x2="49800" y2="20682"/>
                        <a14:backgroundMark x1="45007" y1="20909" x2="45007" y2="20909"/>
                        <a14:backgroundMark x1="42144" y1="19886" x2="42144" y2="19886"/>
                        <a14:backgroundMark x1="38615" y1="26591" x2="38615" y2="26591"/>
                        <a14:backgroundMark x1="41212" y1="37500" x2="41212" y2="37500"/>
                        <a14:backgroundMark x1="37350" y1="34545" x2="37350" y2="34545"/>
                        <a14:backgroundMark x1="38349" y1="31023" x2="38349" y2="31023"/>
                        <a14:backgroundMark x1="39281" y1="30682" x2="39281" y2="30682"/>
                        <a14:backgroundMark x1="37683" y1="39659" x2="37683" y2="39659"/>
                        <a14:backgroundMark x1="45140" y1="41250" x2="45140" y2="41250"/>
                        <a14:backgroundMark x1="43609" y1="48636" x2="43609" y2="48636"/>
                        <a14:backgroundMark x1="46937" y1="72841" x2="46937" y2="72841"/>
                        <a14:backgroundMark x1="46138" y1="79886" x2="46138" y2="79886"/>
                        <a14:backgroundMark x1="43276" y1="72273" x2="43276" y2="72273"/>
                        <a14:backgroundMark x1="45340" y1="86364" x2="45340" y2="86364"/>
                        <a14:backgroundMark x1="48535" y1="83977" x2="48535" y2="83977"/>
                        <a14:backgroundMark x1="49334" y1="65455" x2="49334" y2="65455"/>
                        <a14:backgroundMark x1="47071" y1="68523" x2="47071" y2="68523"/>
                        <a14:backgroundMark x1="48802" y1="73864" x2="48802" y2="73864"/>
                        <a14:backgroundMark x1="43276" y1="76932" x2="43276" y2="76932"/>
                        <a14:backgroundMark x1="43409" y1="84545" x2="43409" y2="84545"/>
                        <a14:backgroundMark x1="47537" y1="83409" x2="47537" y2="83409"/>
                        <a14:backgroundMark x1="48069" y1="79091" x2="48069" y2="79091"/>
                        <a14:backgroundMark x1="44341" y1="70909" x2="44341" y2="70909"/>
                        <a14:backgroundMark x1="45007" y1="47045" x2="45007" y2="47045"/>
                        <a14:backgroundMark x1="45340" y1="74432" x2="45340" y2="74432"/>
                        <a14:backgroundMark x1="50133" y1="38636" x2="50133" y2="38636"/>
                        <a14:backgroundMark x1="51065" y1="36136" x2="51065" y2="36136"/>
                        <a14:backgroundMark x1="48069" y1="42159" x2="48069" y2="42159"/>
                        <a14:backgroundMark x1="52663" y1="42159" x2="52663" y2="42159"/>
                        <a14:backgroundMark x1="54061" y1="21250" x2="54061" y2="21250"/>
                        <a14:backgroundMark x1="51997" y1="20909" x2="51997" y2="20909"/>
                        <a14:backgroundMark x1="49933" y1="26932" x2="49933" y2="26932"/>
                        <a14:backgroundMark x1="50599" y1="30455" x2="50599" y2="30455"/>
                        <a14:backgroundMark x1="51731" y1="31818" x2="51731" y2="31818"/>
                        <a14:backgroundMark x1="42277" y1="32614" x2="42277" y2="32614"/>
                        <a14:backgroundMark x1="42011" y1="26136" x2="42011" y2="26136"/>
                        <a14:backgroundMark x1="38149" y1="22045" x2="38149" y2="22045"/>
                        <a14:backgroundMark x1="36551" y1="26136" x2="36551" y2="26136"/>
                        <a14:backgroundMark x1="39414" y1="22045" x2="39414" y2="22045"/>
                        <a14:backgroundMark x1="36285" y1="22045" x2="36285" y2="22045"/>
                        <a14:backgroundMark x1="34953" y1="32614" x2="34953" y2="32614"/>
                        <a14:backgroundMark x1="35486" y1="27727" x2="35486" y2="27727"/>
                        <a14:backgroundMark x1="49467" y1="81250" x2="49467" y2="81250"/>
                        <a14:backgroundMark x1="49933" y1="77500" x2="49933" y2="77500"/>
                        <a14:backgroundMark x1="43076" y1="80682" x2="43076" y2="80682"/>
                        <a14:backgroundMark x1="41345" y1="73409" x2="41345" y2="73409"/>
                        <a14:backgroundMark x1="44874" y1="79659" x2="44874" y2="79659"/>
                        <a14:backgroundMark x1="45473" y1="83409" x2="45473" y2="83409"/>
                        <a14:backgroundMark x1="49035" y1="69708" x2="49035" y2="69708"/>
                        <a14:backgroundMark x1="47177" y1="86861" x2="47177" y2="86861"/>
                        <a14:backgroundMark x1="46104" y1="76156" x2="46104" y2="76156"/>
                        <a14:backgroundMark x1="47320" y1="76764" x2="47320" y2="76764"/>
                        <a14:backgroundMark x1="49535" y1="71411" x2="49535" y2="71411"/>
                        <a14:backgroundMark x1="49392" y1="74331" x2="49392" y2="74331"/>
                        <a14:backgroundMark x1="48392" y1="76399" x2="48392" y2="76399"/>
                        <a14:backgroundMark x1="40529" y1="49027" x2="40529" y2="49027"/>
                        <a14:backgroundMark x1="40529" y1="47324" x2="40529" y2="47324"/>
                        <a14:backgroundMark x1="47660" y1="34193" x2="47660" y2="34193"/>
                        <a14:backgroundMark x1="46407" y1="28587" x2="46407" y2="28587"/>
                        <a14:backgroundMark x1="46407" y1="28587" x2="46407" y2="28587"/>
                        <a14:backgroundMark x1="45616" y1="26682" x2="45616" y2="26682"/>
                        <a14:backgroundMark x1="48451" y1="40135" x2="48451" y2="40135"/>
                        <a14:backgroundMark x1="48583" y1="42265" x2="48583" y2="42265"/>
                        <a14:backgroundMark x1="54713" y1="42825" x2="54713" y2="42825"/>
                        <a14:backgroundMark x1="54911" y1="44619" x2="54911" y2="44619"/>
                        <a14:backgroundMark x1="55372" y1="45964" x2="55372" y2="45964"/>
                        <a14:backgroundMark x1="55241" y1="41928" x2="55241" y2="41928"/>
                        <a14:backgroundMark x1="55241" y1="41928" x2="55241" y2="41928"/>
                        <a14:backgroundMark x1="55175" y1="43722" x2="55175" y2="43722"/>
                        <a14:backgroundMark x1="54581" y1="32511" x2="54581" y2="32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6" t="11141" r="44162"/>
          <a:stretch/>
        </p:blipFill>
        <p:spPr>
          <a:xfrm>
            <a:off x="3854859" y="2674164"/>
            <a:ext cx="2436110" cy="3291769"/>
          </a:xfrm>
          <a:prstGeom prst="rect">
            <a:avLst/>
          </a:prstGeom>
        </p:spPr>
      </p:pic>
      <p:pic>
        <p:nvPicPr>
          <p:cNvPr id="15" name="Kép 14">
            <a:hlinkClick r:id="" action="ppaction://hlinkshowjump?jump=nextslide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233">
            <a:off x="6357226" y="4058568"/>
            <a:ext cx="2712254" cy="134718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39">
            <a:off x="9022196" y="3257412"/>
            <a:ext cx="3239294" cy="215952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9" y="2929741"/>
            <a:ext cx="3087080" cy="303619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773706" y="1366940"/>
            <a:ext cx="6693579" cy="43088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Egészítsd</a:t>
            </a:r>
            <a:r>
              <a:rPr kumimoji="0" lang="hu-HU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 a mondatot! </a:t>
            </a:r>
            <a:r>
              <a:rPr kumimoji="0" lang="hu-HU" sz="2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Válassz</a:t>
            </a:r>
            <a:r>
              <a:rPr kumimoji="0" lang="hu-HU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képek közül!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/>
          <p:cNvSpPr txBox="1"/>
          <p:nvPr/>
        </p:nvSpPr>
        <p:spPr>
          <a:xfrm>
            <a:off x="308824" y="245951"/>
            <a:ext cx="11639006" cy="8309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JÉZUS MENNYBEMENETELE UTÁN HOGYAN ÉREZTÉK MAGUKAT A TANÍTVÁNYOK?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Kattints rá a helyes megoldásra!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666899" y="2930653"/>
            <a:ext cx="292285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SZOMORÚAK VOLTAK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8699177" y="4561004"/>
            <a:ext cx="209516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MEGLEPŐDTEK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775217" y="4561004"/>
            <a:ext cx="134621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ÖRÜLTEK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l="14679" t="762" r="60893" b="50667"/>
          <a:stretch/>
        </p:blipFill>
        <p:spPr>
          <a:xfrm>
            <a:off x="930161" y="1408830"/>
            <a:ext cx="3036325" cy="30436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53265" t="17464" r="20568" b="38596"/>
          <a:stretch/>
        </p:blipFill>
        <p:spPr>
          <a:xfrm>
            <a:off x="8167025" y="1343424"/>
            <a:ext cx="3159467" cy="31090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/>
          <a:srcRect l="10582" t="9473" r="53646" b="24971"/>
          <a:stretch/>
        </p:blipFill>
        <p:spPr>
          <a:xfrm>
            <a:off x="4666899" y="3553098"/>
            <a:ext cx="3004457" cy="29391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1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4778525" y="4798793"/>
            <a:ext cx="2865579" cy="641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5776" y="4841459"/>
            <a:ext cx="2123858" cy="644996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Adobe Gothic Std B" panose="020B0800000000000000" pitchFamily="34" charset="-128"/>
              </a:rPr>
              <a:t>JÁNOS</a:t>
            </a:r>
            <a:endParaRPr lang="hu-HU" sz="3600" dirty="0">
              <a:solidFill>
                <a:schemeClr val="bg1"/>
              </a:soli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2" name="Téglalap 11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4351141" y="5478133"/>
            <a:ext cx="2950612" cy="660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208930" y="5434334"/>
            <a:ext cx="2547202" cy="748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+mj-cs"/>
              </a:rPr>
              <a:t>MÁTYÁS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Adobe Gothic Std B" panose="020B0800000000000000" pitchFamily="34" charset="-128"/>
              <a:cs typeface="+mj-cs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342095" y="4170153"/>
            <a:ext cx="2959658" cy="594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351141" y="3973688"/>
            <a:ext cx="1968350" cy="1070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+mj-cs"/>
              </a:rPr>
              <a:t>JÚDÁS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Adobe Gothic Std B" panose="020B0800000000000000" pitchFamily="34" charset="-128"/>
              <a:cs typeface="+mj-cs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4778527" y="6182658"/>
            <a:ext cx="2865577" cy="607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5715776" y="6247285"/>
            <a:ext cx="1928328" cy="52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+mj-cs"/>
              </a:rPr>
              <a:t>PÉTER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Adobe Gothic Std B" panose="020B0800000000000000" pitchFamily="34" charset="-128"/>
              <a:cs typeface="+mj-cs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778525" y="3437569"/>
            <a:ext cx="2849277" cy="70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5715776" y="3415912"/>
            <a:ext cx="1963529" cy="832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dobe Gothic Std B" panose="020B0800000000000000" pitchFamily="34" charset="-128"/>
                <a:cs typeface="+mj-cs"/>
              </a:rPr>
              <a:t>BENŐ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Adobe Gothic Std B" panose="020B0800000000000000" pitchFamily="34" charset="-128"/>
              <a:cs typeface="+mj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017487" y="563568"/>
            <a:ext cx="8084456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 LÉPETT JÚDÁS HELYÉRE A TANÍTVÁNYOK KÖZÉ?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zis 15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6606937" y="5501380"/>
            <a:ext cx="674524" cy="608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4935071" y="6182657"/>
            <a:ext cx="690997" cy="6055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zis 17"/>
          <p:cNvSpPr/>
          <p:nvPr/>
        </p:nvSpPr>
        <p:spPr>
          <a:xfrm>
            <a:off x="4935071" y="4798793"/>
            <a:ext cx="692637" cy="6119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6581128" y="4168380"/>
            <a:ext cx="659312" cy="59375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zis 19"/>
          <p:cNvSpPr/>
          <p:nvPr/>
        </p:nvSpPr>
        <p:spPr>
          <a:xfrm>
            <a:off x="4935071" y="3494813"/>
            <a:ext cx="673184" cy="57710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zövegdoboz 23"/>
          <p:cNvSpPr txBox="1"/>
          <p:nvPr/>
        </p:nvSpPr>
        <p:spPr>
          <a:xfrm>
            <a:off x="155012" y="102975"/>
            <a:ext cx="6005644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RAKD SORRENDBE A TÖRTÉNET ESEMÉNYEIT!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634712"/>
            <a:ext cx="2881742" cy="1620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4" y="634711"/>
            <a:ext cx="2881744" cy="162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Kép 12">
            <a:hlinkClick r:id="" action="ppaction://hlinkshowjump?jump=nextslide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92" y="627492"/>
            <a:ext cx="2894577" cy="162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2857499"/>
            <a:ext cx="2881741" cy="162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18" y="2857499"/>
            <a:ext cx="2923310" cy="164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40" y="2857499"/>
            <a:ext cx="2923313" cy="164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45" y="4920383"/>
            <a:ext cx="2881746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2" y="4920383"/>
            <a:ext cx="2881743" cy="162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zövegdoboz 13"/>
          <p:cNvSpPr txBox="1"/>
          <p:nvPr/>
        </p:nvSpPr>
        <p:spPr>
          <a:xfrm>
            <a:off x="6444343" y="95627"/>
            <a:ext cx="5341257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Kattints a legkorábbira, majd így tovább!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1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566</Words>
  <Application>Microsoft Office PowerPoint</Application>
  <PresentationFormat>Szélesvásznú</PresentationFormat>
  <Paragraphs>92</Paragraphs>
  <Slides>26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21</vt:i4>
      </vt:variant>
      <vt:variant>
        <vt:lpstr>Téma</vt:lpstr>
      </vt:variant>
      <vt:variant>
        <vt:i4>16</vt:i4>
      </vt:variant>
      <vt:variant>
        <vt:lpstr>Diacímek</vt:lpstr>
      </vt:variant>
      <vt:variant>
        <vt:i4>26</vt:i4>
      </vt:variant>
    </vt:vector>
  </HeadingPairs>
  <TitlesOfParts>
    <vt:vector size="63" baseType="lpstr">
      <vt:lpstr>MS Gothic</vt:lpstr>
      <vt:lpstr>Adobe Gothic Std B</vt:lpstr>
      <vt:lpstr>Adobe Hebrew</vt:lpstr>
      <vt:lpstr>Algerian</vt:lpstr>
      <vt:lpstr>Arial</vt:lpstr>
      <vt:lpstr>Arial Black</vt:lpstr>
      <vt:lpstr>Calibri</vt:lpstr>
      <vt:lpstr>Calibri Light</vt:lpstr>
      <vt:lpstr>Comic Sans MS</vt:lpstr>
      <vt:lpstr>Henri Didot</vt:lpstr>
      <vt:lpstr>Hobo Std</vt:lpstr>
      <vt:lpstr>Impact</vt:lpstr>
      <vt:lpstr>Kristen ITC</vt:lpstr>
      <vt:lpstr>Lato</vt:lpstr>
      <vt:lpstr>Myriad Arabic</vt:lpstr>
      <vt:lpstr>OCR A Std</vt:lpstr>
      <vt:lpstr>Perpetua Titling MT</vt:lpstr>
      <vt:lpstr>Rosewood Std Regular</vt:lpstr>
      <vt:lpstr>Showcard Gothic</vt:lpstr>
      <vt:lpstr>Times New Roman</vt:lpstr>
      <vt:lpstr>Wingdings 3</vt:lpstr>
      <vt:lpstr>1_Office-téma</vt:lpstr>
      <vt:lpstr>Office-téma</vt:lpstr>
      <vt:lpstr>2_Office-téma</vt:lpstr>
      <vt:lpstr>3_Office-téma</vt:lpstr>
      <vt:lpstr>5_Office-téma</vt:lpstr>
      <vt:lpstr>6_Office-téma</vt:lpstr>
      <vt:lpstr>7_Office-téma</vt:lpstr>
      <vt:lpstr>8_Office-téma</vt:lpstr>
      <vt:lpstr>9_Office-téma</vt:lpstr>
      <vt:lpstr>10_Office-téma</vt:lpstr>
      <vt:lpstr>11_Office-téma</vt:lpstr>
      <vt:lpstr>12_Office-téma</vt:lpstr>
      <vt:lpstr>13_Office-téma</vt:lpstr>
      <vt:lpstr>15_Office-téma</vt:lpstr>
      <vt:lpstr>16_Office-téma</vt:lpstr>
      <vt:lpstr>Office Theme</vt:lpstr>
      <vt:lpstr>PowerPoint-bemutató</vt:lpstr>
      <vt:lpstr>PowerPoint-bemutató</vt:lpstr>
      <vt:lpstr>PowerPoint-bemutató</vt:lpstr>
      <vt:lpstr>PowerPoint-bemutató</vt:lpstr>
      <vt:lpstr>A PÜNKÖSDI CSODA ISMÉTLŐ FELADATOK</vt:lpstr>
      <vt:lpstr>PowerPoint-bemutató</vt:lpstr>
      <vt:lpstr>PowerPoint-bemutató</vt:lpstr>
      <vt:lpstr>JÁNOS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132</cp:revision>
  <dcterms:created xsi:type="dcterms:W3CDTF">2020-05-13T08:47:20Z</dcterms:created>
  <dcterms:modified xsi:type="dcterms:W3CDTF">2020-05-20T14:31:44Z</dcterms:modified>
</cp:coreProperties>
</file>