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3" r:id="rId4"/>
    <p:sldId id="259" r:id="rId5"/>
    <p:sldId id="269" r:id="rId6"/>
    <p:sldId id="274" r:id="rId7"/>
    <p:sldId id="273" r:id="rId8"/>
    <p:sldId id="275" r:id="rId9"/>
    <p:sldId id="264" r:id="rId10"/>
    <p:sldId id="276" r:id="rId11"/>
    <p:sldId id="278" r:id="rId12"/>
    <p:sldId id="265" r:id="rId13"/>
    <p:sldId id="266" r:id="rId14"/>
    <p:sldId id="271" r:id="rId15"/>
    <p:sldId id="268" r:id="rId16"/>
    <p:sldId id="280" r:id="rId17"/>
    <p:sldId id="279" r:id="rId18"/>
    <p:sldId id="277" r:id="rId19"/>
    <p:sldId id="282" r:id="rId20"/>
    <p:sldId id="281" r:id="rId21"/>
    <p:sldId id="261" r:id="rId22"/>
    <p:sldId id="26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4B"/>
    <a:srgbClr val="97C3E0"/>
    <a:srgbClr val="4F7921"/>
    <a:srgbClr val="FECE5C"/>
    <a:srgbClr val="523227"/>
    <a:srgbClr val="F6D986"/>
    <a:srgbClr val="FED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3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5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3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5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5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1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5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61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4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5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894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5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80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9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15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76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36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4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11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8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0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70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05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07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9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9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7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4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3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9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7.wdp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UTeB8fPP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65999" y="1306283"/>
            <a:ext cx="2142309" cy="2012705"/>
          </a:xfrm>
          <a:prstGeom prst="ellipse">
            <a:avLst/>
          </a:prstGeom>
          <a:gradFill>
            <a:gsLst>
              <a:gs pos="0">
                <a:schemeClr val="bg1"/>
              </a:gs>
              <a:gs pos="44000">
                <a:schemeClr val="bg1">
                  <a:lumMod val="95000"/>
                </a:schemeClr>
              </a:gs>
              <a:gs pos="72000">
                <a:srgbClr val="FBE1A8"/>
              </a:gs>
              <a:gs pos="99000">
                <a:srgbClr val="E0BB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9528" y="1314511"/>
            <a:ext cx="8307251" cy="5262979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</a:schemeClr>
              </a:gs>
              <a:gs pos="81000">
                <a:srgbClr val="ECD89E"/>
              </a:gs>
              <a:gs pos="46000">
                <a:schemeClr val="bg1">
                  <a:lumMod val="95000"/>
                </a:schemeClr>
              </a:gs>
              <a:gs pos="100000">
                <a:srgbClr val="E0BB7D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E0BB7D"/>
                </a:gs>
                <a:gs pos="31000">
                  <a:schemeClr val="bg1">
                    <a:lumMod val="95000"/>
                  </a:schemeClr>
                </a:gs>
                <a:gs pos="60000">
                  <a:srgbClr val="E0BB7D"/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Nyomtató a sablon nyomtatásához, p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apírlap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zínes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ceruzák, olló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a Ppt megnyitása után engedélyezzék a szerkesztést és a tartalmat is! (Így tudják elindítani a vetítést.)</a:t>
            </a:r>
          </a:p>
        </p:txBody>
      </p:sp>
      <p:sp>
        <p:nvSpPr>
          <p:cNvPr id="6" name="Téglalap 5"/>
          <p:cNvSpPr/>
          <p:nvPr/>
        </p:nvSpPr>
        <p:spPr>
          <a:xfrm>
            <a:off x="267581" y="396491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bg1">
                  <a:lumMod val="95000"/>
                </a:schemeClr>
              </a:gs>
              <a:gs pos="75000">
                <a:srgbClr val="ECD89E"/>
              </a:gs>
              <a:gs pos="100000">
                <a:srgbClr val="E0BB7D"/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</a:schemeClr>
                </a:gs>
                <a:gs pos="56000">
                  <a:srgbClr val="E0BB7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27D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27D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0" y="275632"/>
            <a:ext cx="12192000" cy="769441"/>
          </a:xfrm>
          <a:prstGeom prst="rect">
            <a:avLst/>
          </a:prstGeom>
          <a:gradFill>
            <a:gsLst>
              <a:gs pos="48000">
                <a:schemeClr val="bg1"/>
              </a:gs>
              <a:gs pos="2000">
                <a:schemeClr val="bg1">
                  <a:lumMod val="95000"/>
                </a:schemeClr>
              </a:gs>
              <a:gs pos="68000">
                <a:srgbClr val="FBE1A8"/>
              </a:gs>
              <a:gs pos="87000">
                <a:srgbClr val="E0BB7D"/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Nyújts</a:t>
            </a:r>
            <a:r>
              <a:rPr kumimoji="0" lang="hu-HU" alt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segítséget!</a:t>
            </a:r>
          </a:p>
        </p:txBody>
      </p:sp>
    </p:spTree>
    <p:extLst>
      <p:ext uri="{BB962C8B-B14F-4D97-AF65-F5344CB8AC3E}">
        <p14:creationId xmlns:p14="http://schemas.microsoft.com/office/powerpoint/2010/main" val="130543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4" b="69095" l="7918" r="94458">
                        <a14:foregroundMark x1="49802" y1="63651" x2="49802" y2="63651"/>
                        <a14:foregroundMark x1="51781" y1="59087" x2="51781" y2="59087"/>
                        <a14:foregroundMark x1="52652" y1="54924" x2="52652" y2="54924"/>
                        <a14:foregroundMark x1="61837" y1="39872" x2="61837" y2="39872"/>
                        <a14:foregroundMark x1="61441" y1="37870" x2="61441" y2="37870"/>
                        <a14:foregroundMark x1="60966" y1="42754" x2="60966" y2="42754"/>
                        <a14:foregroundMark x1="51227" y1="42994" x2="51227" y2="42994"/>
                        <a14:foregroundMark x1="49248" y1="40272" x2="49248" y2="40272"/>
                        <a14:foregroundMark x1="47823" y1="39872" x2="47823" y2="39872"/>
                        <a14:foregroundMark x1="71496" y1="50600" x2="71496" y2="50600"/>
                        <a14:foregroundMark x1="72051" y1="46197" x2="72051" y2="46197"/>
                        <a14:foregroundMark x1="73872" y1="43475" x2="73872" y2="43475"/>
                        <a14:foregroundMark x1="74347" y1="37710" x2="74347" y2="37710"/>
                        <a14:foregroundMark x1="76326" y1="30264" x2="76326" y2="30264"/>
                        <a14:foregroundMark x1="48535" y1="42034" x2="48535" y2="42034"/>
                        <a14:foregroundMark x1="60016" y1="44436" x2="60016" y2="44436"/>
                        <a14:backgroundMark x1="72922" y1="50360" x2="72922" y2="50360"/>
                        <a14:backgroundMark x1="72763" y1="42034" x2="72763" y2="42034"/>
                      </a14:backgroundRemoval>
                    </a14:imgEffect>
                  </a14:imgLayer>
                </a14:imgProps>
              </a:ext>
            </a:extLst>
          </a:blip>
          <a:srcRect l="42832" t="17053" r="30645" b="32387"/>
          <a:stretch/>
        </p:blipFill>
        <p:spPr>
          <a:xfrm>
            <a:off x="4969971" y="2039853"/>
            <a:ext cx="2252057" cy="4245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1326531" y="755033"/>
            <a:ext cx="953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accent6">
                    <a:lumMod val="50000"/>
                  </a:schemeClr>
                </a:solidFill>
              </a:rPr>
              <a:t>Neked is lenne kedved hozzá?</a:t>
            </a:r>
          </a:p>
        </p:txBody>
      </p:sp>
    </p:spTree>
    <p:extLst>
      <p:ext uri="{BB962C8B-B14F-4D97-AF65-F5344CB8AC3E}">
        <p14:creationId xmlns:p14="http://schemas.microsoft.com/office/powerpoint/2010/main" val="12197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3303802" y="4514697"/>
            <a:ext cx="8586394" cy="1204485"/>
            <a:chOff x="4939747" y="2918848"/>
            <a:chExt cx="6742769" cy="1351721"/>
          </a:xfrm>
        </p:grpSpPr>
        <p:sp>
          <p:nvSpPr>
            <p:cNvPr id="4" name="Trapezoid 3"/>
            <p:cNvSpPr/>
            <p:nvPr/>
          </p:nvSpPr>
          <p:spPr>
            <a:xfrm>
              <a:off x="5078895" y="2918848"/>
              <a:ext cx="6321287" cy="1351721"/>
            </a:xfrm>
            <a:prstGeom prst="trapezoi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rapezoid 5"/>
            <p:cNvSpPr/>
            <p:nvPr/>
          </p:nvSpPr>
          <p:spPr>
            <a:xfrm>
              <a:off x="8073680" y="2922104"/>
              <a:ext cx="766557" cy="1348465"/>
            </a:xfrm>
            <a:prstGeom prst="trapezoid">
              <a:avLst>
                <a:gd name="adj" fmla="val 1188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Romboid 6"/>
            <p:cNvSpPr/>
            <p:nvPr/>
          </p:nvSpPr>
          <p:spPr>
            <a:xfrm>
              <a:off x="4939747" y="2918848"/>
              <a:ext cx="1202636" cy="1351721"/>
            </a:xfrm>
            <a:prstGeom prst="parallelogram">
              <a:avLst>
                <a:gd name="adj" fmla="val 388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Romboid 7"/>
            <p:cNvSpPr/>
            <p:nvPr/>
          </p:nvSpPr>
          <p:spPr>
            <a:xfrm flipH="1">
              <a:off x="10589212" y="2918848"/>
              <a:ext cx="1093304" cy="1351721"/>
            </a:xfrm>
            <a:prstGeom prst="parallelogram">
              <a:avLst>
                <a:gd name="adj" fmla="val 4513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Romboid 8"/>
            <p:cNvSpPr/>
            <p:nvPr/>
          </p:nvSpPr>
          <p:spPr>
            <a:xfrm>
              <a:off x="6549887" y="2918848"/>
              <a:ext cx="959125" cy="1351721"/>
            </a:xfrm>
            <a:prstGeom prst="parallelogram">
              <a:avLst>
                <a:gd name="adj" fmla="val 3272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Romboid 9"/>
            <p:cNvSpPr/>
            <p:nvPr/>
          </p:nvSpPr>
          <p:spPr>
            <a:xfrm flipH="1">
              <a:off x="9404905" y="2918848"/>
              <a:ext cx="901972" cy="1351721"/>
            </a:xfrm>
            <a:prstGeom prst="parallelogram">
              <a:avLst>
                <a:gd name="adj" fmla="val 3204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0" b="98556" l="3175" r="92063">
                        <a14:foregroundMark x1="17937" y1="47244" x2="17937" y2="47244"/>
                        <a14:foregroundMark x1="60476" y1="90157" x2="60476" y2="90157"/>
                        <a14:foregroundMark x1="63810" y1="90814" x2="63810" y2="90814"/>
                        <a14:backgroundMark x1="59683" y1="86745" x2="59683" y2="86745"/>
                        <a14:backgroundMark x1="64921" y1="84121" x2="64921" y2="84121"/>
                        <a14:backgroundMark x1="63492" y1="81759" x2="63492" y2="81759"/>
                        <a14:backgroundMark x1="64127" y1="81890" x2="64127" y2="81890"/>
                        <a14:backgroundMark x1="57778" y1="82415" x2="57778" y2="82415"/>
                        <a14:backgroundMark x1="65238" y1="81759" x2="65238" y2="81759"/>
                        <a14:backgroundMark x1="65556" y1="83465" x2="65556" y2="83465"/>
                        <a14:backgroundMark x1="66032" y1="84514" x2="66032" y2="84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650" flipH="1">
            <a:off x="982038" y="1573091"/>
            <a:ext cx="2886707" cy="35140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39" l="1647" r="98204">
                        <a14:backgroundMark x1="85329" y1="94811" x2="85329" y2="948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915" y="1711864"/>
            <a:ext cx="3478406" cy="371273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73" l="6452" r="95622">
                        <a14:foregroundMark x1="40553" y1="38879" x2="40553" y2="38879"/>
                        <a14:foregroundMark x1="36866" y1="53415" x2="36866" y2="53415"/>
                        <a14:foregroundMark x1="40783" y1="49212" x2="40783" y2="49212"/>
                        <a14:foregroundMark x1="10829" y1="53940" x2="10829" y2="53940"/>
                        <a14:foregroundMark x1="79263" y1="80035" x2="79263" y2="80035"/>
                        <a14:foregroundMark x1="76498" y1="76357" x2="76498" y2="76357"/>
                        <a14:backgroundMark x1="17742" y1="59895" x2="17742" y2="59895"/>
                        <a14:backgroundMark x1="16129" y1="64098" x2="16129" y2="64098"/>
                        <a14:backgroundMark x1="13825" y1="66375" x2="13825" y2="66375"/>
                        <a14:backgroundMark x1="11982" y1="67951" x2="11982" y2="67951"/>
                        <a14:backgroundMark x1="62442" y1="8231" x2="62442" y2="8231"/>
                        <a14:backgroundMark x1="44470" y1="2452" x2="44470" y2="2452"/>
                        <a14:backgroundMark x1="36406" y1="2977" x2="36406" y2="2977"/>
                        <a14:backgroundMark x1="30876" y1="2452" x2="30876" y2="2452"/>
                        <a14:backgroundMark x1="61060" y1="11734" x2="61060" y2="11734"/>
                        <a14:backgroundMark x1="64516" y1="19440" x2="64516" y2="19440"/>
                        <a14:backgroundMark x1="63134" y1="16462" x2="63134" y2="16462"/>
                        <a14:backgroundMark x1="53917" y1="1926" x2="53917" y2="1926"/>
                        <a14:backgroundMark x1="83871" y1="54116" x2="83871" y2="54116"/>
                        <a14:backgroundMark x1="84101" y1="61471" x2="84101" y2="61471"/>
                        <a14:backgroundMark x1="84101" y1="63398" x2="84101" y2="63398"/>
                        <a14:backgroundMark x1="87097" y1="59194" x2="87097" y2="59194"/>
                        <a14:backgroundMark x1="87097" y1="65849" x2="87097" y2="65849"/>
                        <a14:backgroundMark x1="92396" y1="74781" x2="92396" y2="74781"/>
                        <a14:backgroundMark x1="73272" y1="75657" x2="73272" y2="75657"/>
                        <a14:backgroundMark x1="71429" y1="77583" x2="71429" y2="77583"/>
                        <a14:backgroundMark x1="69355" y1="71454" x2="69355" y2="71454"/>
                        <a14:backgroundMark x1="67051" y1="68827" x2="67051" y2="68827"/>
                        <a14:backgroundMark x1="46774" y1="57618" x2="46774" y2="57618"/>
                        <a14:backgroundMark x1="41705" y1="67426" x2="41705" y2="67426"/>
                        <a14:backgroundMark x1="38710" y1="64098" x2="38710" y2="64098"/>
                        <a14:backgroundMark x1="30876" y1="64098" x2="30876" y2="64098"/>
                        <a14:backgroundMark x1="23272" y1="63573" x2="23272" y2="63573"/>
                        <a14:backgroundMark x1="20507" y1="66900" x2="20507" y2="66900"/>
                        <a14:backgroundMark x1="18664" y1="68301" x2="18664" y2="68301"/>
                        <a14:backgroundMark x1="20968" y1="70928" x2="20968" y2="70928"/>
                        <a14:backgroundMark x1="27419" y1="70928" x2="27419" y2="70928"/>
                        <a14:backgroundMark x1="33871" y1="70403" x2="33871" y2="70403"/>
                        <a14:backgroundMark x1="65668" y1="75657" x2="65668" y2="75657"/>
                        <a14:backgroundMark x1="93318" y1="78109" x2="93318" y2="78109"/>
                        <a14:backgroundMark x1="39862" y1="72855" x2="39862" y2="72855"/>
                        <a14:backgroundMark x1="70968" y1="69702" x2="70968" y2="69702"/>
                        <a14:backgroundMark x1="68664" y1="66375" x2="68664" y2="66375"/>
                        <a14:backgroundMark x1="49539" y1="66550" x2="49539" y2="66550"/>
                        <a14:backgroundMark x1="48387" y1="71804" x2="48387" y2="71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5245" y="2171159"/>
            <a:ext cx="2288616" cy="384063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0136" r="100000">
                        <a14:foregroundMark x1="65497" y1="59505" x2="65497" y2="59505"/>
                        <a14:foregroundMark x1="65595" y1="65997" x2="65595" y2="65997"/>
                        <a14:backgroundMark x1="90546" y1="66306" x2="90546" y2="66306"/>
                        <a14:backgroundMark x1="85965" y1="66615" x2="85965" y2="66615"/>
                        <a14:backgroundMark x1="64522" y1="61978" x2="64522" y2="61978"/>
                        <a14:backgroundMark x1="64035" y1="58578" x2="64035" y2="58578"/>
                        <a14:backgroundMark x1="61014" y1="59042" x2="61014" y2="59042"/>
                      </a14:backgroundRemoval>
                    </a14:imgEffect>
                  </a14:imgLayer>
                </a14:imgProps>
              </a:ext>
            </a:extLst>
          </a:blip>
          <a:srcRect l="59329" r="2106"/>
          <a:stretch/>
        </p:blipFill>
        <p:spPr>
          <a:xfrm>
            <a:off x="1857526" y="3030196"/>
            <a:ext cx="1640222" cy="268202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647862" y="1711864"/>
            <a:ext cx="771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Ki járt el helyesen a három gyerek közül?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426029" cy="14043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47145" y="657743"/>
            <a:ext cx="732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Figyeld meg a következő utcai jelenetet!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747145" y="197944"/>
            <a:ext cx="74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Szerinted hol lehet segíteni napjainkban?</a:t>
            </a:r>
          </a:p>
        </p:txBody>
      </p:sp>
    </p:spTree>
    <p:extLst>
      <p:ext uri="{BB962C8B-B14F-4D97-AF65-F5344CB8AC3E}">
        <p14:creationId xmlns:p14="http://schemas.microsoft.com/office/powerpoint/2010/main" val="6286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714"/>
            <a:ext cx="5807886" cy="47352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7" b="100000" l="752" r="90763">
                        <a14:foregroundMark x1="87003" y1="74165" x2="87003" y2="74165"/>
                        <a14:foregroundMark x1="8378" y1="16546" x2="8378" y2="16546"/>
                        <a14:foregroundMark x1="87433" y1="15530" x2="87433" y2="15530"/>
                        <a14:foregroundMark x1="87325" y1="26270" x2="87325" y2="26270"/>
                      </a14:backgroundRemoval>
                    </a14:imgEffect>
                  </a14:imgLayer>
                </a14:imgProps>
              </a:ext>
            </a:extLst>
          </a:blip>
          <a:srcRect l="1005" t="2731" r="10051"/>
          <a:stretch/>
        </p:blipFill>
        <p:spPr>
          <a:xfrm>
            <a:off x="6341069" y="2122714"/>
            <a:ext cx="5850931" cy="47352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l="39725" t="20614" r="36490" b="39115"/>
          <a:stretch/>
        </p:blipFill>
        <p:spPr>
          <a:xfrm rot="19301893">
            <a:off x="2427357" y="420699"/>
            <a:ext cx="635967" cy="72228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39725" t="20614" r="36490" b="39115"/>
          <a:stretch/>
        </p:blipFill>
        <p:spPr>
          <a:xfrm rot="2061757">
            <a:off x="2470883" y="418776"/>
            <a:ext cx="548915" cy="7466214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 rot="609835">
            <a:off x="7478990" y="2073106"/>
            <a:ext cx="1193580" cy="3095900"/>
            <a:chOff x="7695671" y="1278983"/>
            <a:chExt cx="2272055" cy="5512987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6"/>
            <a:srcRect l="37275" t="18662" r="34151" b="38102"/>
            <a:stretch/>
          </p:blipFill>
          <p:spPr>
            <a:xfrm rot="1639618">
              <a:off x="9298423" y="1278983"/>
              <a:ext cx="669303" cy="5512987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6"/>
            <a:srcRect l="37275" t="18662" r="34151" b="38102"/>
            <a:stretch/>
          </p:blipFill>
          <p:spPr>
            <a:xfrm rot="18926325" flipH="1">
              <a:off x="7695671" y="4095504"/>
              <a:ext cx="749362" cy="2434155"/>
            </a:xfrm>
            <a:prstGeom prst="rect">
              <a:avLst/>
            </a:prstGeom>
          </p:spPr>
        </p:pic>
      </p:grpSp>
      <p:sp>
        <p:nvSpPr>
          <p:cNvPr id="14" name="Téglalap 13"/>
          <p:cNvSpPr/>
          <p:nvPr/>
        </p:nvSpPr>
        <p:spPr>
          <a:xfrm>
            <a:off x="1349829" y="-1"/>
            <a:ext cx="4458057" cy="1326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523227"/>
                </a:solidFill>
              </a:rPr>
              <a:t>Kattints arra a képre, amelyiken szerinted segítségnyújtás történik! </a:t>
            </a:r>
          </a:p>
        </p:txBody>
      </p:sp>
      <p:sp>
        <p:nvSpPr>
          <p:cNvPr id="4" name="Téglalap 3"/>
          <p:cNvSpPr/>
          <p:nvPr/>
        </p:nvSpPr>
        <p:spPr>
          <a:xfrm>
            <a:off x="5772817" y="0"/>
            <a:ext cx="159898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49829" cy="13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4865915"/>
            <a:ext cx="12192000" cy="199208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30567" y="2076376"/>
            <a:ext cx="4958836" cy="4175475"/>
            <a:chOff x="430567" y="2076376"/>
            <a:chExt cx="4958836" cy="4175475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8" b="99691" l="5166" r="99415">
                          <a14:foregroundMark x1="17739" y1="58578" x2="17739" y2="58578"/>
                          <a14:foregroundMark x1="7505" y1="62597" x2="7505" y2="62597"/>
                          <a14:foregroundMark x1="60721" y1="60278" x2="60721" y2="60278"/>
                          <a14:backgroundMark x1="27485" y1="53941" x2="27485" y2="53941"/>
                          <a14:backgroundMark x1="59259" y1="64915" x2="59259" y2="64915"/>
                          <a14:backgroundMark x1="58772" y1="60587" x2="58772" y2="60587"/>
                          <a14:backgroundMark x1="63158" y1="60742" x2="63158" y2="60742"/>
                          <a14:backgroundMark x1="63158" y1="67388" x2="63158" y2="67388"/>
                          <a14:backgroundMark x1="61404" y1="60896" x2="61404" y2="60896"/>
                          <a14:backgroundMark x1="38596" y1="78671" x2="38596" y2="78671"/>
                          <a14:backgroundMark x1="37719" y1="80835" x2="37719" y2="80835"/>
                          <a14:backgroundMark x1="16667" y1="62287" x2="16667" y2="62287"/>
                          <a14:backgroundMark x1="19298" y1="58887" x2="19298" y2="58887"/>
                          <a14:backgroundMark x1="12183" y1="59969" x2="12183" y2="59969"/>
                          <a14:backgroundMark x1="15107" y1="58733" x2="15107" y2="58733"/>
                          <a14:backgroundMark x1="17154" y1="59042" x2="17154" y2="59042"/>
                          <a14:backgroundMark x1="18421" y1="59969" x2="18421" y2="59969"/>
                          <a14:backgroundMark x1="19688" y1="59351" x2="19688" y2="59351"/>
                        </a14:backgroundRemoval>
                      </a14:imgEffect>
                    </a14:imgLayer>
                  </a14:imgProps>
                </a:ext>
              </a:extLst>
            </a:blip>
            <a:srcRect l="9400" r="37091"/>
            <a:stretch/>
          </p:blipFill>
          <p:spPr>
            <a:xfrm>
              <a:off x="430567" y="2307771"/>
              <a:ext cx="3150359" cy="3712687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60136" r="100000">
                          <a14:foregroundMark x1="65497" y1="59505" x2="65497" y2="59505"/>
                          <a14:foregroundMark x1="65595" y1="65997" x2="65595" y2="65997"/>
                          <a14:backgroundMark x1="90546" y1="66306" x2="90546" y2="66306"/>
                          <a14:backgroundMark x1="85965" y1="66615" x2="85965" y2="66615"/>
                          <a14:backgroundMark x1="64522" y1="61978" x2="64522" y2="61978"/>
                          <a14:backgroundMark x1="64035" y1="58578" x2="64035" y2="58578"/>
                          <a14:backgroundMark x1="61014" y1="59042" x2="61014" y2="59042"/>
                        </a14:backgroundRemoval>
                      </a14:imgEffect>
                    </a14:imgLayer>
                  </a14:imgProps>
                </a:ext>
              </a:extLst>
            </a:blip>
            <a:srcRect l="59329" r="2106"/>
            <a:stretch/>
          </p:blipFill>
          <p:spPr>
            <a:xfrm>
              <a:off x="2835843" y="2076376"/>
              <a:ext cx="2553560" cy="4175475"/>
            </a:xfrm>
            <a:prstGeom prst="rect">
              <a:avLst/>
            </a:prstGeom>
          </p:spPr>
        </p:pic>
      </p:grp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9" b="99477" l="3913" r="95000">
                        <a14:backgroundMark x1="20435" y1="51895" x2="20435" y2="51895"/>
                        <a14:backgroundMark x1="28261" y1="37908" x2="28261" y2="37908"/>
                        <a14:backgroundMark x1="27391" y1="39739" x2="27391" y2="39739"/>
                        <a14:backgroundMark x1="56522" y1="43268" x2="56522" y2="43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7" y="881741"/>
            <a:ext cx="3449561" cy="573677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772817" y="0"/>
            <a:ext cx="159898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/>
          <a:srcRect l="39725" t="20614" r="36490" b="39115"/>
          <a:stretch/>
        </p:blipFill>
        <p:spPr>
          <a:xfrm rot="2061757">
            <a:off x="2470883" y="418776"/>
            <a:ext cx="548915" cy="746621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l="39725" t="20614" r="36490" b="39115"/>
          <a:stretch/>
        </p:blipFill>
        <p:spPr>
          <a:xfrm rot="19301893">
            <a:off x="2427357" y="420699"/>
            <a:ext cx="635967" cy="7222884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 rot="604571">
            <a:off x="10020708" y="0"/>
            <a:ext cx="1354863" cy="3070429"/>
            <a:chOff x="7695671" y="1278983"/>
            <a:chExt cx="2272055" cy="5512987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8"/>
            <a:srcRect l="37275" t="18662" r="34151" b="38102"/>
            <a:stretch/>
          </p:blipFill>
          <p:spPr>
            <a:xfrm rot="1639618">
              <a:off x="9298423" y="1278983"/>
              <a:ext cx="669303" cy="5512987"/>
            </a:xfrm>
            <a:prstGeom prst="rect">
              <a:avLst/>
            </a:prstGeom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 rotWithShape="1">
            <a:blip r:embed="rId8"/>
            <a:srcRect l="37275" t="18662" r="34151" b="38102"/>
            <a:stretch/>
          </p:blipFill>
          <p:spPr>
            <a:xfrm rot="18926325" flipH="1">
              <a:off x="7695671" y="4095504"/>
              <a:ext cx="749362" cy="2434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18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4" b="69095" l="7918" r="94458">
                        <a14:foregroundMark x1="49802" y1="63651" x2="49802" y2="63651"/>
                        <a14:foregroundMark x1="51781" y1="59087" x2="51781" y2="59087"/>
                        <a14:foregroundMark x1="52652" y1="54924" x2="52652" y2="54924"/>
                        <a14:foregroundMark x1="61837" y1="39872" x2="61837" y2="39872"/>
                        <a14:foregroundMark x1="61441" y1="37870" x2="61441" y2="37870"/>
                        <a14:foregroundMark x1="60966" y1="42754" x2="60966" y2="42754"/>
                        <a14:foregroundMark x1="51227" y1="42994" x2="51227" y2="42994"/>
                        <a14:foregroundMark x1="49248" y1="40272" x2="49248" y2="40272"/>
                        <a14:foregroundMark x1="47823" y1="39872" x2="47823" y2="39872"/>
                        <a14:foregroundMark x1="71496" y1="50600" x2="71496" y2="50600"/>
                        <a14:foregroundMark x1="72051" y1="46197" x2="72051" y2="46197"/>
                        <a14:foregroundMark x1="73872" y1="43475" x2="73872" y2="43475"/>
                        <a14:foregroundMark x1="74347" y1="37710" x2="74347" y2="37710"/>
                        <a14:foregroundMark x1="76326" y1="30264" x2="76326" y2="30264"/>
                        <a14:foregroundMark x1="48535" y1="42034" x2="48535" y2="42034"/>
                        <a14:foregroundMark x1="60016" y1="44436" x2="60016" y2="44436"/>
                        <a14:backgroundMark x1="72922" y1="50360" x2="72922" y2="50360"/>
                        <a14:backgroundMark x1="72763" y1="42034" x2="72763" y2="42034"/>
                      </a14:backgroundRemoval>
                    </a14:imgEffect>
                  </a14:imgLayer>
                </a14:imgProps>
              </a:ext>
            </a:extLst>
          </a:blip>
          <a:srcRect l="42832" t="17053" r="30645" b="32387"/>
          <a:stretch/>
        </p:blipFill>
        <p:spPr>
          <a:xfrm>
            <a:off x="4969971" y="2039853"/>
            <a:ext cx="2252057" cy="4245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1497873" y="627017"/>
            <a:ext cx="919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accent6">
                    <a:lumMod val="50000"/>
                  </a:schemeClr>
                </a:solidFill>
              </a:rPr>
              <a:t>Te szoktál segíteni másokon?</a:t>
            </a:r>
          </a:p>
        </p:txBody>
      </p:sp>
    </p:spTree>
    <p:extLst>
      <p:ext uri="{BB962C8B-B14F-4D97-AF65-F5344CB8AC3E}">
        <p14:creationId xmlns:p14="http://schemas.microsoft.com/office/powerpoint/2010/main" val="18669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2737" y="5521845"/>
            <a:ext cx="999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2">
                    <a:lumMod val="50000"/>
                  </a:schemeClr>
                </a:solidFill>
              </a:rPr>
              <a:t>Vedd észre, ha valakinek segítségre van szüksége!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3" y="0"/>
            <a:ext cx="1676307" cy="16508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4" b="69095" l="7918" r="94458">
                        <a14:foregroundMark x1="49802" y1="63651" x2="49802" y2="63651"/>
                        <a14:foregroundMark x1="51781" y1="59087" x2="51781" y2="59087"/>
                        <a14:foregroundMark x1="52652" y1="54924" x2="52652" y2="54924"/>
                        <a14:foregroundMark x1="61837" y1="39872" x2="61837" y2="39872"/>
                        <a14:foregroundMark x1="61441" y1="37870" x2="61441" y2="37870"/>
                        <a14:foregroundMark x1="60966" y1="42754" x2="60966" y2="42754"/>
                        <a14:foregroundMark x1="51227" y1="42994" x2="51227" y2="42994"/>
                        <a14:foregroundMark x1="49248" y1="40272" x2="49248" y2="40272"/>
                        <a14:foregroundMark x1="47823" y1="39872" x2="47823" y2="39872"/>
                        <a14:foregroundMark x1="71496" y1="50600" x2="71496" y2="50600"/>
                        <a14:foregroundMark x1="72051" y1="46197" x2="72051" y2="46197"/>
                        <a14:foregroundMark x1="73872" y1="43475" x2="73872" y2="43475"/>
                        <a14:foregroundMark x1="74347" y1="37710" x2="74347" y2="37710"/>
                        <a14:foregroundMark x1="76326" y1="30264" x2="76326" y2="30264"/>
                        <a14:foregroundMark x1="48535" y1="42034" x2="48535" y2="42034"/>
                        <a14:foregroundMark x1="60016" y1="44436" x2="60016" y2="44436"/>
                        <a14:backgroundMark x1="72922" y1="50360" x2="72922" y2="50360"/>
                        <a14:backgroundMark x1="72763" y1="42034" x2="72763" y2="42034"/>
                      </a14:backgroundRemoval>
                    </a14:imgEffect>
                  </a14:imgLayer>
                </a14:imgProps>
              </a:ext>
            </a:extLst>
          </a:blip>
          <a:srcRect l="42832" t="17053" r="30645" b="32387"/>
          <a:stretch/>
        </p:blipFill>
        <p:spPr>
          <a:xfrm>
            <a:off x="5293751" y="1276417"/>
            <a:ext cx="2252057" cy="4245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Ellipszis buborék 7"/>
          <p:cNvSpPr/>
          <p:nvPr/>
        </p:nvSpPr>
        <p:spPr>
          <a:xfrm>
            <a:off x="1675418" y="556311"/>
            <a:ext cx="3904210" cy="2288496"/>
          </a:xfrm>
          <a:prstGeom prst="wedgeEllipseCallout">
            <a:avLst>
              <a:gd name="adj1" fmla="val -42469"/>
              <a:gd name="adj2" fmla="val -65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Az iskolában, vagy az osztályban vannak-e olyanok, akiknek segíthetsz? 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481102" y="3239647"/>
            <a:ext cx="4163693" cy="1821866"/>
          </a:xfrm>
          <a:prstGeom prst="wedgeEllipseCallout">
            <a:avLst>
              <a:gd name="adj1" fmla="val -46398"/>
              <a:gd name="adj2" fmla="val -5720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Van-e valaki az otthonod közelében, akinek segíthetsz? 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9770804" y="6106620"/>
            <a:ext cx="2253342" cy="714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LAPOZZ!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7098292" y="570514"/>
            <a:ext cx="3799183" cy="1411805"/>
          </a:xfrm>
          <a:prstGeom prst="wedgeEllipseCallout">
            <a:avLst>
              <a:gd name="adj1" fmla="val 52548"/>
              <a:gd name="adj2" fmla="val -577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családodban tudsz-e valakinek segíteni? 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7586638" y="2816926"/>
            <a:ext cx="4180184" cy="2412532"/>
          </a:xfrm>
          <a:prstGeom prst="wedgeEllipseCallout">
            <a:avLst>
              <a:gd name="adj1" fmla="val 52842"/>
              <a:gd name="adj2" fmla="val -542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Észreveszed-e, ha valakinek éppen akkor van szüksége segítségre, amikor arra jársz? </a:t>
            </a:r>
          </a:p>
        </p:txBody>
      </p:sp>
    </p:spTree>
    <p:extLst>
      <p:ext uri="{BB962C8B-B14F-4D97-AF65-F5344CB8AC3E}">
        <p14:creationId xmlns:p14="http://schemas.microsoft.com/office/powerpoint/2010/main" val="1944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666440" cy="167053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112675" y="2147971"/>
            <a:ext cx="7772400" cy="4280455"/>
          </a:xfrm>
          <a:prstGeom prst="rect">
            <a:avLst/>
          </a:prstGeom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1827670" y="296442"/>
            <a:ext cx="953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 következő hittanóráig legalább három embernek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nyújts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segítséget, </a:t>
            </a:r>
          </a:p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hiszen Jézus is ezt tanította nekünk!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7" b="100000" l="752" r="90763">
                        <a14:foregroundMark x1="87003" y1="74165" x2="87003" y2="74165"/>
                        <a14:foregroundMark x1="8378" y1="16546" x2="8378" y2="16546"/>
                        <a14:foregroundMark x1="87433" y1="15530" x2="87433" y2="15530"/>
                        <a14:foregroundMark x1="87325" y1="26270" x2="87325" y2="26270"/>
                      </a14:backgroundRemoval>
                    </a14:imgEffect>
                  </a14:imgLayer>
                </a14:imgProps>
              </a:ext>
            </a:extLst>
          </a:blip>
          <a:srcRect l="1005" t="2731" r="10051"/>
          <a:stretch/>
        </p:blipFill>
        <p:spPr>
          <a:xfrm>
            <a:off x="3724013" y="2413711"/>
            <a:ext cx="4632241" cy="3748973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9" b="99477" l="3913" r="95000">
                        <a14:backgroundMark x1="20435" y1="51895" x2="20435" y2="51895"/>
                        <a14:backgroundMark x1="28261" y1="37908" x2="28261" y2="37908"/>
                        <a14:backgroundMark x1="27391" y1="39739" x2="27391" y2="39739"/>
                        <a14:backgroundMark x1="56522" y1="43268" x2="56522" y2="43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40" y="2498390"/>
            <a:ext cx="2277887" cy="3788226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2796190" y="2790612"/>
            <a:ext cx="6487886" cy="3203780"/>
            <a:chOff x="0" y="1711864"/>
            <a:chExt cx="8586394" cy="4300430"/>
          </a:xfrm>
        </p:grpSpPr>
        <p:grpSp>
          <p:nvGrpSpPr>
            <p:cNvPr id="26" name="Csoportba foglalás 25"/>
            <p:cNvGrpSpPr/>
            <p:nvPr/>
          </p:nvGrpSpPr>
          <p:grpSpPr>
            <a:xfrm>
              <a:off x="0" y="4513959"/>
              <a:ext cx="8586394" cy="1204485"/>
              <a:chOff x="4939747" y="2918848"/>
              <a:chExt cx="6742769" cy="1351721"/>
            </a:xfrm>
          </p:grpSpPr>
          <p:sp>
            <p:nvSpPr>
              <p:cNvPr id="29" name="Trapezoid 28"/>
              <p:cNvSpPr/>
              <p:nvPr/>
            </p:nvSpPr>
            <p:spPr>
              <a:xfrm>
                <a:off x="5078895" y="2918848"/>
                <a:ext cx="6321287" cy="1351721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8073680" y="2922104"/>
                <a:ext cx="766557" cy="1348465"/>
              </a:xfrm>
              <a:prstGeom prst="trapezoid">
                <a:avLst>
                  <a:gd name="adj" fmla="val 11884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Romboid 30"/>
              <p:cNvSpPr/>
              <p:nvPr/>
            </p:nvSpPr>
            <p:spPr>
              <a:xfrm>
                <a:off x="4939747" y="2918848"/>
                <a:ext cx="1202636" cy="1351721"/>
              </a:xfrm>
              <a:prstGeom prst="parallelogram">
                <a:avLst>
                  <a:gd name="adj" fmla="val 3889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Romboid 31"/>
              <p:cNvSpPr/>
              <p:nvPr/>
            </p:nvSpPr>
            <p:spPr>
              <a:xfrm flipH="1">
                <a:off x="10589212" y="2918848"/>
                <a:ext cx="1093304" cy="1351721"/>
              </a:xfrm>
              <a:prstGeom prst="parallelogram">
                <a:avLst>
                  <a:gd name="adj" fmla="val 4513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Romboid 32"/>
              <p:cNvSpPr/>
              <p:nvPr/>
            </p:nvSpPr>
            <p:spPr>
              <a:xfrm>
                <a:off x="6549887" y="2918848"/>
                <a:ext cx="959125" cy="1351721"/>
              </a:xfrm>
              <a:prstGeom prst="parallelogram">
                <a:avLst>
                  <a:gd name="adj" fmla="val 32723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Romboid 33"/>
              <p:cNvSpPr/>
              <p:nvPr/>
            </p:nvSpPr>
            <p:spPr>
              <a:xfrm flipH="1">
                <a:off x="9404905" y="2918848"/>
                <a:ext cx="901972" cy="1351721"/>
              </a:xfrm>
              <a:prstGeom prst="parallelogram">
                <a:avLst>
                  <a:gd name="adj" fmla="val 3204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439" l="1647" r="98204">
                          <a14:backgroundMark x1="85329" y1="94811" x2="85329" y2="948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15" y="1711864"/>
              <a:ext cx="3478406" cy="3712730"/>
            </a:xfrm>
            <a:prstGeom prst="rect">
              <a:avLst/>
            </a:prstGeom>
          </p:spPr>
        </p:pic>
        <p:pic>
          <p:nvPicPr>
            <p:cNvPr id="28" name="Kép 2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373" l="6452" r="95622">
                          <a14:foregroundMark x1="40553" y1="38879" x2="40553" y2="38879"/>
                          <a14:foregroundMark x1="36866" y1="53415" x2="36866" y2="53415"/>
                          <a14:foregroundMark x1="40783" y1="49212" x2="40783" y2="49212"/>
                          <a14:foregroundMark x1="10829" y1="53940" x2="10829" y2="53940"/>
                          <a14:foregroundMark x1="79263" y1="80035" x2="79263" y2="80035"/>
                          <a14:foregroundMark x1="76498" y1="76357" x2="76498" y2="76357"/>
                          <a14:backgroundMark x1="17742" y1="59895" x2="17742" y2="59895"/>
                          <a14:backgroundMark x1="16129" y1="64098" x2="16129" y2="64098"/>
                          <a14:backgroundMark x1="13825" y1="66375" x2="13825" y2="66375"/>
                          <a14:backgroundMark x1="11982" y1="67951" x2="11982" y2="67951"/>
                          <a14:backgroundMark x1="62442" y1="8231" x2="62442" y2="8231"/>
                          <a14:backgroundMark x1="44470" y1="2452" x2="44470" y2="2452"/>
                          <a14:backgroundMark x1="36406" y1="2977" x2="36406" y2="2977"/>
                          <a14:backgroundMark x1="30876" y1="2452" x2="30876" y2="2452"/>
                          <a14:backgroundMark x1="61060" y1="11734" x2="61060" y2="11734"/>
                          <a14:backgroundMark x1="64516" y1="19440" x2="64516" y2="19440"/>
                          <a14:backgroundMark x1="63134" y1="16462" x2="63134" y2="16462"/>
                          <a14:backgroundMark x1="53917" y1="1926" x2="53917" y2="1926"/>
                          <a14:backgroundMark x1="83871" y1="54116" x2="83871" y2="54116"/>
                          <a14:backgroundMark x1="84101" y1="61471" x2="84101" y2="61471"/>
                          <a14:backgroundMark x1="84101" y1="63398" x2="84101" y2="63398"/>
                          <a14:backgroundMark x1="87097" y1="59194" x2="87097" y2="59194"/>
                          <a14:backgroundMark x1="87097" y1="65849" x2="87097" y2="65849"/>
                          <a14:backgroundMark x1="92396" y1="74781" x2="92396" y2="74781"/>
                          <a14:backgroundMark x1="73272" y1="75657" x2="73272" y2="75657"/>
                          <a14:backgroundMark x1="71429" y1="77583" x2="71429" y2="77583"/>
                          <a14:backgroundMark x1="69355" y1="71454" x2="69355" y2="71454"/>
                          <a14:backgroundMark x1="67051" y1="68827" x2="67051" y2="68827"/>
                          <a14:backgroundMark x1="46774" y1="57618" x2="46774" y2="57618"/>
                          <a14:backgroundMark x1="41705" y1="67426" x2="41705" y2="67426"/>
                          <a14:backgroundMark x1="38710" y1="64098" x2="38710" y2="64098"/>
                          <a14:backgroundMark x1="30876" y1="64098" x2="30876" y2="64098"/>
                          <a14:backgroundMark x1="23272" y1="63573" x2="23272" y2="63573"/>
                          <a14:backgroundMark x1="20507" y1="66900" x2="20507" y2="66900"/>
                          <a14:backgroundMark x1="18664" y1="68301" x2="18664" y2="68301"/>
                          <a14:backgroundMark x1="20968" y1="70928" x2="20968" y2="70928"/>
                          <a14:backgroundMark x1="27419" y1="70928" x2="27419" y2="70928"/>
                          <a14:backgroundMark x1="33871" y1="70403" x2="33871" y2="70403"/>
                          <a14:backgroundMark x1="65668" y1="75657" x2="65668" y2="75657"/>
                          <a14:backgroundMark x1="93318" y1="78109" x2="93318" y2="78109"/>
                          <a14:backgroundMark x1="39862" y1="72855" x2="39862" y2="72855"/>
                          <a14:backgroundMark x1="70968" y1="69702" x2="70968" y2="69702"/>
                          <a14:backgroundMark x1="68664" y1="66375" x2="68664" y2="66375"/>
                          <a14:backgroundMark x1="49539" y1="66550" x2="49539" y2="66550"/>
                          <a14:backgroundMark x1="48387" y1="71804" x2="48387" y2="718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80624" y="2171663"/>
              <a:ext cx="2288616" cy="3840631"/>
            </a:xfrm>
            <a:prstGeom prst="rect">
              <a:avLst/>
            </a:prstGeom>
          </p:spPr>
        </p:pic>
      </p:grpSp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11"/>
          <a:srcRect l="29860" t="21404" r="30627" b="33614"/>
          <a:stretch/>
        </p:blipFill>
        <p:spPr>
          <a:xfrm>
            <a:off x="4795968" y="2733132"/>
            <a:ext cx="2436230" cy="331874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27670" y="1220188"/>
            <a:ext cx="1015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 következő dián tudod kiválasztani, hogy ki legyen ez a három személy!</a:t>
            </a:r>
          </a:p>
        </p:txBody>
      </p:sp>
    </p:spTree>
    <p:extLst>
      <p:ext uri="{BB962C8B-B14F-4D97-AF65-F5344CB8AC3E}">
        <p14:creationId xmlns:p14="http://schemas.microsoft.com/office/powerpoint/2010/main" val="36152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abadkézi sokszög 5"/>
          <p:cNvSpPr/>
          <p:nvPr/>
        </p:nvSpPr>
        <p:spPr>
          <a:xfrm flipH="1">
            <a:off x="1494779" y="164206"/>
            <a:ext cx="9202434" cy="1108525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rgbClr val="C0CF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algn="ctr"/>
            <a:r>
              <a:rPr lang="hu-HU" sz="2300" dirty="0"/>
              <a:t>Pörgesd meg a ceruzát háromszor!  </a:t>
            </a:r>
          </a:p>
          <a:p>
            <a:pPr algn="ctr"/>
            <a:r>
              <a:rPr lang="hu-HU" sz="2300" dirty="0"/>
              <a:t>A ceruza kattintásra indul és kattintásra áll meg. </a:t>
            </a:r>
          </a:p>
          <a:p>
            <a:pPr algn="ctr"/>
            <a:r>
              <a:rPr lang="hu-HU" sz="2300" dirty="0"/>
              <a:t>Addig pörgesd, amíg három különböző lehetőséget nem kapsz!</a:t>
            </a:r>
          </a:p>
        </p:txBody>
      </p:sp>
      <p:sp>
        <p:nvSpPr>
          <p:cNvPr id="7" name="Szabadkézi sokszög 6"/>
          <p:cNvSpPr/>
          <p:nvPr/>
        </p:nvSpPr>
        <p:spPr>
          <a:xfrm flipH="1">
            <a:off x="4709211" y="1424382"/>
            <a:ext cx="2827867" cy="640144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Arial" panose="020B0604020202020204"/>
              </a:rPr>
              <a:t>Apukádnak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zabadkézi sokszög 7"/>
          <p:cNvSpPr/>
          <p:nvPr/>
        </p:nvSpPr>
        <p:spPr>
          <a:xfrm rot="1836762" flipH="1">
            <a:off x="1458021" y="4297103"/>
            <a:ext cx="3236383" cy="749300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Osztálytársadnak</a:t>
            </a:r>
          </a:p>
        </p:txBody>
      </p:sp>
      <p:sp>
        <p:nvSpPr>
          <p:cNvPr id="9" name="Szabadkézi sokszög 8"/>
          <p:cNvSpPr/>
          <p:nvPr/>
        </p:nvSpPr>
        <p:spPr>
          <a:xfrm rot="19740000" flipH="1">
            <a:off x="7480607" y="4297102"/>
            <a:ext cx="3377471" cy="749300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 ismeretlennek</a:t>
            </a:r>
            <a:r>
              <a:rPr kumimoji="0" lang="hu-HU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utcán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zabadkézi sokszög 9"/>
          <p:cNvSpPr/>
          <p:nvPr/>
        </p:nvSpPr>
        <p:spPr>
          <a:xfrm rot="19740000" flipH="1">
            <a:off x="1625580" y="2157537"/>
            <a:ext cx="2827867" cy="615802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rgbClr val="3FB1A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Testvérednek</a:t>
            </a:r>
          </a:p>
        </p:txBody>
      </p:sp>
      <p:sp>
        <p:nvSpPr>
          <p:cNvPr id="11" name="Szabadkézi sokszög 10"/>
          <p:cNvSpPr/>
          <p:nvPr/>
        </p:nvSpPr>
        <p:spPr>
          <a:xfrm flipH="1">
            <a:off x="4682062" y="5218273"/>
            <a:ext cx="2827867" cy="599950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rgbClr val="3FB1A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Barátodnak</a:t>
            </a:r>
          </a:p>
        </p:txBody>
      </p:sp>
      <p:sp>
        <p:nvSpPr>
          <p:cNvPr id="12" name="Szabadkézi sokszög 11"/>
          <p:cNvSpPr/>
          <p:nvPr/>
        </p:nvSpPr>
        <p:spPr>
          <a:xfrm rot="1865947" flipH="1">
            <a:off x="7755409" y="2105222"/>
            <a:ext cx="2827867" cy="684215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rgbClr val="3FB1A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Anyukádnak</a:t>
            </a:r>
          </a:p>
        </p:txBody>
      </p:sp>
      <p:grpSp>
        <p:nvGrpSpPr>
          <p:cNvPr id="32" name="ceruza"/>
          <p:cNvGrpSpPr>
            <a:grpSpLocks noChangeAspect="1"/>
          </p:cNvGrpSpPr>
          <p:nvPr/>
        </p:nvGrpSpPr>
        <p:grpSpPr>
          <a:xfrm>
            <a:off x="4614136" y="2216177"/>
            <a:ext cx="2963721" cy="2986924"/>
            <a:chOff x="5854898" y="1612028"/>
            <a:chExt cx="3844273" cy="3874371"/>
          </a:xfrm>
        </p:grpSpPr>
        <p:sp>
          <p:nvSpPr>
            <p:cNvPr id="17" name="Ellipszis 16"/>
            <p:cNvSpPr/>
            <p:nvPr/>
          </p:nvSpPr>
          <p:spPr>
            <a:xfrm>
              <a:off x="5854898" y="1612028"/>
              <a:ext cx="3844273" cy="3874371"/>
            </a:xfrm>
            <a:prstGeom prst="ellipse">
              <a:avLst/>
            </a:prstGeom>
            <a:solidFill>
              <a:srgbClr val="E6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" name="Csoportba foglalás 18"/>
            <p:cNvGrpSpPr/>
            <p:nvPr/>
          </p:nvGrpSpPr>
          <p:grpSpPr>
            <a:xfrm>
              <a:off x="7636994" y="1874026"/>
              <a:ext cx="284490" cy="3238497"/>
              <a:chOff x="5654250" y="533400"/>
              <a:chExt cx="308400" cy="5257800"/>
            </a:xfrm>
          </p:grpSpPr>
          <p:sp>
            <p:nvSpPr>
              <p:cNvPr id="21" name="Téglalap 20"/>
              <p:cNvSpPr/>
              <p:nvPr/>
            </p:nvSpPr>
            <p:spPr>
              <a:xfrm>
                <a:off x="5657850" y="1352550"/>
                <a:ext cx="304800" cy="4438650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Háromszög 21"/>
              <p:cNvSpPr/>
              <p:nvPr/>
            </p:nvSpPr>
            <p:spPr>
              <a:xfrm>
                <a:off x="5654250" y="533400"/>
                <a:ext cx="304800" cy="8191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Háromszög 22"/>
              <p:cNvSpPr/>
              <p:nvPr/>
            </p:nvSpPr>
            <p:spPr>
              <a:xfrm>
                <a:off x="5747305" y="533745"/>
                <a:ext cx="117760" cy="293480"/>
              </a:xfrm>
              <a:prstGeom prst="triangl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Ellipszis 19"/>
            <p:cNvSpPr/>
            <p:nvPr/>
          </p:nvSpPr>
          <p:spPr>
            <a:xfrm>
              <a:off x="6061926" y="1874026"/>
              <a:ext cx="3462224" cy="35388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1836" cy="1368000"/>
          </a:xfrm>
          <a:prstGeom prst="rect">
            <a:avLst/>
          </a:prstGeom>
        </p:spPr>
      </p:pic>
      <p:sp>
        <p:nvSpPr>
          <p:cNvPr id="24" name="Szabadkézi sokszög 23"/>
          <p:cNvSpPr/>
          <p:nvPr/>
        </p:nvSpPr>
        <p:spPr>
          <a:xfrm flipH="1">
            <a:off x="651010" y="5972126"/>
            <a:ext cx="10935939" cy="729234"/>
          </a:xfrm>
          <a:custGeom>
            <a:avLst/>
            <a:gdLst>
              <a:gd name="connsiteX0" fmla="*/ 6147433 w 6243320"/>
              <a:gd name="connsiteY0" fmla="*/ 0 h 1625600"/>
              <a:gd name="connsiteX1" fmla="*/ 6090920 w 6243320"/>
              <a:gd name="connsiteY1" fmla="*/ 0 h 1625600"/>
              <a:gd name="connsiteX2" fmla="*/ 152400 w 6243320"/>
              <a:gd name="connsiteY2" fmla="*/ 0 h 1625600"/>
              <a:gd name="connsiteX3" fmla="*/ 95887 w 6243320"/>
              <a:gd name="connsiteY3" fmla="*/ 0 h 1625600"/>
              <a:gd name="connsiteX4" fmla="*/ 92302 w 6243320"/>
              <a:gd name="connsiteY4" fmla="*/ 12815 h 1625600"/>
              <a:gd name="connsiteX5" fmla="*/ 0 w 6243320"/>
              <a:gd name="connsiteY5" fmla="*/ 797560 h 1625600"/>
              <a:gd name="connsiteX6" fmla="*/ 92302 w 6243320"/>
              <a:gd name="connsiteY6" fmla="*/ 1582306 h 1625600"/>
              <a:gd name="connsiteX7" fmla="*/ 104415 w 6243320"/>
              <a:gd name="connsiteY7" fmla="*/ 1625600 h 1625600"/>
              <a:gd name="connsiteX8" fmla="*/ 152400 w 6243320"/>
              <a:gd name="connsiteY8" fmla="*/ 1625600 h 1625600"/>
              <a:gd name="connsiteX9" fmla="*/ 6090920 w 6243320"/>
              <a:gd name="connsiteY9" fmla="*/ 1625600 h 1625600"/>
              <a:gd name="connsiteX10" fmla="*/ 6138905 w 6243320"/>
              <a:gd name="connsiteY10" fmla="*/ 1625600 h 1625600"/>
              <a:gd name="connsiteX11" fmla="*/ 6151018 w 6243320"/>
              <a:gd name="connsiteY11" fmla="*/ 1582306 h 1625600"/>
              <a:gd name="connsiteX12" fmla="*/ 6243320 w 6243320"/>
              <a:gd name="connsiteY12" fmla="*/ 797560 h 1625600"/>
              <a:gd name="connsiteX13" fmla="*/ 6151018 w 6243320"/>
              <a:gd name="connsiteY13" fmla="*/ 12815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320" h="1625600">
                <a:moveTo>
                  <a:pt x="6147433" y="0"/>
                </a:moveTo>
                <a:lnTo>
                  <a:pt x="6090920" y="0"/>
                </a:lnTo>
                <a:lnTo>
                  <a:pt x="152400" y="0"/>
                </a:lnTo>
                <a:lnTo>
                  <a:pt x="95887" y="0"/>
                </a:lnTo>
                <a:lnTo>
                  <a:pt x="92302" y="12815"/>
                </a:lnTo>
                <a:cubicBezTo>
                  <a:pt x="31816" y="265977"/>
                  <a:pt x="0" y="528485"/>
                  <a:pt x="0" y="797560"/>
                </a:cubicBezTo>
                <a:cubicBezTo>
                  <a:pt x="0" y="1066635"/>
                  <a:pt x="31816" y="1329143"/>
                  <a:pt x="92302" y="1582306"/>
                </a:cubicBezTo>
                <a:lnTo>
                  <a:pt x="104415" y="1625600"/>
                </a:lnTo>
                <a:lnTo>
                  <a:pt x="152400" y="1625600"/>
                </a:lnTo>
                <a:lnTo>
                  <a:pt x="6090920" y="1625600"/>
                </a:lnTo>
                <a:lnTo>
                  <a:pt x="6138905" y="1625600"/>
                </a:lnTo>
                <a:lnTo>
                  <a:pt x="6151018" y="1582306"/>
                </a:lnTo>
                <a:cubicBezTo>
                  <a:pt x="6211504" y="1329143"/>
                  <a:pt x="6243320" y="1066635"/>
                  <a:pt x="6243320" y="797560"/>
                </a:cubicBezTo>
                <a:cubicBezTo>
                  <a:pt x="6243320" y="528485"/>
                  <a:pt x="6211504" y="265977"/>
                  <a:pt x="6151018" y="12815"/>
                </a:cubicBezTo>
                <a:close/>
              </a:path>
            </a:pathLst>
          </a:custGeom>
          <a:solidFill>
            <a:srgbClr val="C0CF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96000" rIns="612000" rtlCol="0" anchor="ctr"/>
          <a:lstStyle/>
          <a:p>
            <a:pPr lvl="0" algn="ctr"/>
            <a:endParaRPr lang="hu-HU" sz="2200" kern="0" dirty="0">
              <a:solidFill>
                <a:srgbClr val="A5644E">
                  <a:lumMod val="50000"/>
                </a:srgbClr>
              </a:solidFill>
            </a:endParaRPr>
          </a:p>
          <a:p>
            <a:pPr lvl="0" algn="ctr"/>
            <a:r>
              <a:rPr lang="hu-HU" sz="2200" kern="0" dirty="0">
                <a:solidFill>
                  <a:schemeClr val="bg1"/>
                </a:solidFill>
              </a:rPr>
              <a:t>Írd le, vagy rajzold le a füzetedbe a három személyt, és azt, hogy pontosan miben segítettél nekik!</a:t>
            </a:r>
          </a:p>
          <a:p>
            <a:pPr algn="ctr"/>
            <a:endParaRPr lang="hu-HU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48118" cy="1733030"/>
          </a:xfrm>
          <a:prstGeom prst="rect">
            <a:avLst/>
          </a:prstGeom>
        </p:spPr>
      </p:pic>
      <p:pic>
        <p:nvPicPr>
          <p:cNvPr id="3" name="Tégy, Uram engem áldássá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148" y="5082154"/>
            <a:ext cx="1431971" cy="1431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811" y="1523853"/>
            <a:ext cx="9500977" cy="4990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322" y="234915"/>
            <a:ext cx="7309738" cy="106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9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6291" cy="143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1964415" y="426951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97" y="1546167"/>
            <a:ext cx="4604202" cy="45863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043138" y="1615031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85000">
                  <a:schemeClr val="accent3">
                    <a:lumMod val="0"/>
                    <a:lumOff val="100000"/>
                  </a:schemeClr>
                </a:gs>
                <a:gs pos="96000">
                  <a:srgbClr val="00B050"/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28565" y="2517775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5899034" y="5497220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9803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94" y="782792"/>
            <a:ext cx="5293179" cy="54007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54353" y="2951919"/>
            <a:ext cx="5470634" cy="3231654"/>
          </a:xfrm>
          <a:prstGeom prst="rect">
            <a:avLst/>
          </a:prstGeom>
          <a:solidFill>
            <a:srgbClr val="FECE5C"/>
          </a:solidFill>
          <a:ln w="1111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FECE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C3986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C3986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C3986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C3986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óra eleji imádsággal!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bg1"/>
                </a:gs>
                <a:gs pos="7800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églalap 10"/>
          <p:cNvSpPr>
            <a:spLocks noChangeArrowheads="1"/>
          </p:cNvSpPr>
          <p:nvPr/>
        </p:nvSpPr>
        <p:spPr bwMode="auto">
          <a:xfrm>
            <a:off x="1089510" y="2369561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10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11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Istenem.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9148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9148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91482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2" name="Szövegdoboz 1"/>
          <p:cNvSpPr txBox="1"/>
          <p:nvPr/>
        </p:nvSpPr>
        <p:spPr>
          <a:xfrm>
            <a:off x="174172" y="6261463"/>
            <a:ext cx="303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4F7921"/>
                </a:solidFill>
              </a:rPr>
              <a:t>(Képek forrása a videó.)</a:t>
            </a:r>
          </a:p>
        </p:txBody>
      </p:sp>
    </p:spTree>
    <p:extLst>
      <p:ext uri="{BB962C8B-B14F-4D97-AF65-F5344CB8AC3E}">
        <p14:creationId xmlns:p14="http://schemas.microsoft.com/office/powerpoint/2010/main" val="39047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7607" cy="160696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968537" y="5012574"/>
            <a:ext cx="5943600" cy="136328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3" b="84411" l="5533" r="93328">
                        <a14:foregroundMark x1="29699" y1="15423" x2="29699" y2="15423"/>
                        <a14:foregroundMark x1="37347" y1="19900" x2="37347" y2="19900"/>
                        <a14:foregroundMark x1="21562" y1="23881" x2="21562" y2="23881"/>
                        <a14:foregroundMark x1="39870" y1="31675" x2="39870" y2="31675"/>
                        <a14:foregroundMark x1="37429" y1="44859" x2="37429" y2="44859"/>
                        <a14:foregroundMark x1="46786" y1="43449" x2="46786" y2="43449"/>
                        <a14:foregroundMark x1="37022" y1="46269" x2="37022" y2="46269"/>
                        <a14:foregroundMark x1="31977" y1="40879" x2="31977" y2="40879"/>
                        <a14:foregroundMark x1="31164" y1="79436" x2="31164" y2="79436"/>
                        <a14:foregroundMark x1="36208" y1="80597" x2="36208" y2="80597"/>
                        <a14:foregroundMark x1="12531" y1="76617" x2="12531" y2="76617"/>
                        <a14:foregroundMark x1="18308" y1="52902" x2="18308" y2="52902"/>
                        <a14:foregroundMark x1="23841" y1="54892" x2="23841" y2="54892"/>
                        <a14:foregroundMark x1="22132" y1="47264" x2="22132" y2="47264"/>
                        <a14:foregroundMark x1="24491" y1="36401" x2="24491" y2="36401"/>
                        <a14:foregroundMark x1="23271" y1="29519" x2="23271" y2="29519"/>
                        <a14:foregroundMark x1="29129" y1="19900" x2="29129" y2="19900"/>
                        <a14:foregroundMark x1="33686" y1="19320" x2="33686" y2="19320"/>
                        <a14:foregroundMark x1="22783" y1="29768" x2="22783" y2="29768"/>
                        <a14:foregroundMark x1="39870" y1="32670" x2="39870" y2="32670"/>
                        <a14:foregroundMark x1="31245" y1="37562" x2="31245" y2="37562"/>
                        <a14:foregroundMark x1="48332" y1="29768" x2="48332" y2="29768"/>
                        <a14:foregroundMark x1="43206" y1="43449" x2="43206" y2="43449"/>
                        <a14:foregroundMark x1="49471" y1="45274" x2="49471" y2="45274"/>
                        <a14:foregroundMark x1="50448" y1="45025" x2="50448" y2="45025"/>
                        <a14:foregroundMark x1="48169" y1="42537" x2="48169" y2="42537"/>
                        <a14:foregroundMark x1="50122" y1="28773" x2="50122" y2="28773"/>
                      </a14:backgroundRemoval>
                    </a14:imgEffect>
                  </a14:imgLayer>
                </a14:imgProps>
              </a:ext>
            </a:extLst>
          </a:blip>
          <a:srcRect l="8028" t="9264" r="9578" b="15239"/>
          <a:stretch/>
        </p:blipFill>
        <p:spPr>
          <a:xfrm>
            <a:off x="6716682" y="2026997"/>
            <a:ext cx="4447311" cy="3998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2262433" y="449538"/>
            <a:ext cx="370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JÁTSSZUNK!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47309" y="2026997"/>
            <a:ext cx="6304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pár egyik tagja csukja be a szemét és egyik kezével takarja el a szemeit is!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pár másik tagja helyezzen el egy ceruzát tetszés szerint a padra!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nyitott szemű gyerek feladata: szavakkal irányítani a társát, hogy megtalálja a ceruzát.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csukott szemű gyerek feladata csupán annyi, hogy az irányítás alapján találja meg a ceruzát a szabad kezével.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Ezután szerepcsere!</a:t>
            </a:r>
          </a:p>
        </p:txBody>
      </p:sp>
      <p:sp>
        <p:nvSpPr>
          <p:cNvPr id="9" name="Téglalap 8"/>
          <p:cNvSpPr/>
          <p:nvPr/>
        </p:nvSpPr>
        <p:spPr>
          <a:xfrm>
            <a:off x="7279465" y="1083743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chemeClr val="accent3">
                    <a:lumMod val="50000"/>
                  </a:schemeClr>
                </a:solidFill>
              </a:rPr>
              <a:t>Alkossatok párokat!</a:t>
            </a:r>
          </a:p>
        </p:txBody>
      </p:sp>
    </p:spTree>
    <p:extLst>
      <p:ext uri="{BB962C8B-B14F-4D97-AF65-F5344CB8AC3E}">
        <p14:creationId xmlns:p14="http://schemas.microsoft.com/office/powerpoint/2010/main" val="23443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3124200" y="4670840"/>
            <a:ext cx="5943600" cy="136328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3" b="84411" l="5533" r="93328">
                        <a14:foregroundMark x1="29699" y1="15423" x2="29699" y2="15423"/>
                        <a14:foregroundMark x1="37347" y1="19900" x2="37347" y2="19900"/>
                        <a14:foregroundMark x1="21562" y1="23881" x2="21562" y2="23881"/>
                        <a14:foregroundMark x1="39870" y1="31675" x2="39870" y2="31675"/>
                        <a14:foregroundMark x1="37429" y1="44859" x2="37429" y2="44859"/>
                        <a14:foregroundMark x1="46786" y1="43449" x2="46786" y2="43449"/>
                        <a14:foregroundMark x1="37022" y1="46269" x2="37022" y2="46269"/>
                        <a14:foregroundMark x1="31977" y1="40879" x2="31977" y2="40879"/>
                        <a14:foregroundMark x1="31164" y1="79436" x2="31164" y2="79436"/>
                        <a14:foregroundMark x1="36208" y1="80597" x2="36208" y2="80597"/>
                        <a14:foregroundMark x1="12531" y1="76617" x2="12531" y2="76617"/>
                        <a14:foregroundMark x1="18308" y1="52902" x2="18308" y2="52902"/>
                        <a14:foregroundMark x1="23841" y1="54892" x2="23841" y2="54892"/>
                        <a14:foregroundMark x1="22132" y1="47264" x2="22132" y2="47264"/>
                        <a14:foregroundMark x1="24491" y1="36401" x2="24491" y2="36401"/>
                        <a14:foregroundMark x1="23271" y1="29519" x2="23271" y2="29519"/>
                        <a14:foregroundMark x1="29129" y1="19900" x2="29129" y2="19900"/>
                        <a14:foregroundMark x1="33686" y1="19320" x2="33686" y2="19320"/>
                        <a14:foregroundMark x1="22783" y1="29768" x2="22783" y2="29768"/>
                        <a14:foregroundMark x1="39870" y1="32670" x2="39870" y2="32670"/>
                        <a14:foregroundMark x1="31245" y1="37562" x2="31245" y2="37562"/>
                        <a14:foregroundMark x1="48332" y1="29768" x2="48332" y2="29768"/>
                        <a14:foregroundMark x1="43206" y1="43449" x2="43206" y2="43449"/>
                        <a14:foregroundMark x1="49471" y1="45274" x2="49471" y2="45274"/>
                        <a14:foregroundMark x1="50448" y1="45025" x2="50448" y2="45025"/>
                        <a14:foregroundMark x1="48169" y1="42537" x2="48169" y2="42537"/>
                        <a14:foregroundMark x1="50122" y1="28773" x2="50122" y2="28773"/>
                      </a14:backgroundRemoval>
                    </a14:imgEffect>
                  </a14:imgLayer>
                </a14:imgProps>
              </a:ext>
            </a:extLst>
          </a:blip>
          <a:srcRect l="8028" t="9264" r="9578" b="15239"/>
          <a:stretch/>
        </p:blipFill>
        <p:spPr>
          <a:xfrm>
            <a:off x="3872345" y="1698022"/>
            <a:ext cx="4447311" cy="3998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49691" cy="164487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683574" y="541717"/>
            <a:ext cx="482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BESZÉLGESSÜNK!</a:t>
            </a:r>
          </a:p>
        </p:txBody>
      </p:sp>
      <p:sp>
        <p:nvSpPr>
          <p:cNvPr id="4" name="Ellipszis buborék 3"/>
          <p:cNvSpPr/>
          <p:nvPr/>
        </p:nvSpPr>
        <p:spPr>
          <a:xfrm>
            <a:off x="758071" y="2121031"/>
            <a:ext cx="2994867" cy="1573506"/>
          </a:xfrm>
          <a:prstGeom prst="wedgeEllipseCallout">
            <a:avLst>
              <a:gd name="adj1" fmla="val -63462"/>
              <a:gd name="adj2" fmla="val -554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Hogy érezted magad ebben a feladatban?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8627833" y="436230"/>
            <a:ext cx="2994916" cy="1545493"/>
          </a:xfrm>
          <a:prstGeom prst="wedgeEllipseCallout">
            <a:avLst>
              <a:gd name="adj1" fmla="val 54375"/>
              <a:gd name="adj2" fmla="val -643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Mi volt nehéz az irányításban?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220601" y="4034849"/>
            <a:ext cx="3738656" cy="1451550"/>
          </a:xfrm>
          <a:prstGeom prst="wedgeEllipseCallout">
            <a:avLst>
              <a:gd name="adj1" fmla="val -46861"/>
              <a:gd name="adj2" fmla="val -736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Mi volt nehéz az utasítás végrehajtásában?</a:t>
            </a:r>
          </a:p>
        </p:txBody>
      </p:sp>
      <p:sp>
        <p:nvSpPr>
          <p:cNvPr id="14" name="Ellipszis buborék 13"/>
          <p:cNvSpPr/>
          <p:nvPr/>
        </p:nvSpPr>
        <p:spPr>
          <a:xfrm>
            <a:off x="8737837" y="2629166"/>
            <a:ext cx="2774907" cy="1624829"/>
          </a:xfrm>
          <a:prstGeom prst="wedgeEllipseCallout">
            <a:avLst>
              <a:gd name="adj1" fmla="val 61243"/>
              <a:gd name="adj2" fmla="val -713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Mi volt könnyű a feladatban?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7956366" y="4901439"/>
            <a:ext cx="4015033" cy="1551715"/>
          </a:xfrm>
          <a:prstGeom prst="wedgeEllipseCallout">
            <a:avLst>
              <a:gd name="adj1" fmla="val 51675"/>
              <a:gd name="adj2" fmla="val -6016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Mit tanultál a játékból a segítségnyújtásról?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20601" y="6205690"/>
            <a:ext cx="721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 TANULSÁGOKAT ÍRJÁTOK FEL A TÁBLÁRA!</a:t>
            </a:r>
          </a:p>
        </p:txBody>
      </p:sp>
    </p:spTree>
    <p:extLst>
      <p:ext uri="{BB962C8B-B14F-4D97-AF65-F5344CB8AC3E}">
        <p14:creationId xmlns:p14="http://schemas.microsoft.com/office/powerpoint/2010/main" val="21892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tellenes sarkain kerekített téglalap 3"/>
          <p:cNvSpPr/>
          <p:nvPr/>
        </p:nvSpPr>
        <p:spPr>
          <a:xfrm>
            <a:off x="871194" y="1345321"/>
            <a:ext cx="10449613" cy="3808429"/>
          </a:xfrm>
          <a:prstGeom prst="round2DiagRect">
            <a:avLst/>
          </a:prstGeom>
          <a:ln w="212725">
            <a:solidFill>
              <a:schemeClr val="bg1">
                <a:lumMod val="95000"/>
              </a:schemeClr>
            </a:solidFill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/>
              <a:t>A mi iskolánkban négy alsó és négy felső tagozatos osztály van. </a:t>
            </a:r>
          </a:p>
          <a:p>
            <a:r>
              <a:rPr lang="hu-HU" sz="2200" dirty="0"/>
              <a:t>Egy szép napon az alsó </a:t>
            </a:r>
            <a:r>
              <a:rPr lang="hu-HU" sz="2200" dirty="0" err="1"/>
              <a:t>tagozatosoknak</a:t>
            </a:r>
            <a:r>
              <a:rPr lang="hu-HU" sz="2200" dirty="0"/>
              <a:t> futóversenyt rendeztek. </a:t>
            </a:r>
          </a:p>
          <a:p>
            <a:r>
              <a:rPr lang="hu-HU" sz="2200" dirty="0"/>
              <a:t>A mi másodikos osztályunkban van egy kisfiú, Jánoska a neve. Jánoska még kicsi korában megbetegedett, és soha nem gyógyult meg a lába. Mankóval járt.</a:t>
            </a:r>
          </a:p>
          <a:p>
            <a:r>
              <a:rPr lang="hu-HU" sz="2200" dirty="0"/>
              <a:t>Amikor felsorakoztak az osztályok, láttam, Jánoska fél, aggódik – mi lesz most?</a:t>
            </a:r>
          </a:p>
          <a:p>
            <a:r>
              <a:rPr lang="hu-HU" sz="2200" dirty="0"/>
              <a:t>Elhangzott a „vigyázz – kész – rajt”, s elindultak az osztályok…</a:t>
            </a:r>
          </a:p>
          <a:p>
            <a:r>
              <a:rPr lang="hu-HU" sz="2200" dirty="0"/>
              <a:t>S mit látok?? El sem hiszitek! Az osztályom két legerősebb tanulója felkapta Jánoskát, és hárman a többiekkel együtt futottak-futottak… </a:t>
            </a:r>
          </a:p>
          <a:p>
            <a:r>
              <a:rPr lang="hu-HU" sz="2200" dirty="0"/>
              <a:t>Könnyes lett a szemem…</a:t>
            </a:r>
          </a:p>
          <a:p>
            <a:r>
              <a:rPr lang="hu-HU" sz="2200" dirty="0"/>
              <a:t>Második helyen végeztek. Volt nagy öröm. Büszkék voltunk.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97204" cy="118362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471983" y="195824"/>
            <a:ext cx="784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chemeClr val="accent3">
                    <a:lumMod val="50000"/>
                  </a:schemeClr>
                </a:solidFill>
              </a:rPr>
              <a:t>Egy tanító néni elmesélt egyszer egy történetet. </a:t>
            </a:r>
          </a:p>
          <a:p>
            <a:pPr algn="r"/>
            <a:r>
              <a:rPr lang="hu-HU" sz="2800" dirty="0">
                <a:solidFill>
                  <a:schemeClr val="accent3">
                    <a:lumMod val="50000"/>
                  </a:schemeClr>
                </a:solidFill>
              </a:rPr>
              <a:t>Olvasd el, majd válaszolj a kérdésekre!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71194" y="5544530"/>
            <a:ext cx="9026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Miért aggódott Jánoska?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Szerinted helyesen cselekedett az osztály két legerősebb tanulója?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Miért sírt a tanító néni, hiszen második helyezést ért el az osztálya?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907" y="5674372"/>
            <a:ext cx="1187093" cy="11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93296" y="920621"/>
            <a:ext cx="82777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Segíteni jó dolog!</a:t>
            </a:r>
          </a:p>
          <a:p>
            <a:pPr algn="ctr"/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Az osztály két legerősebb tanulója nem csupán Jánoskának segített ezzel a tettével.</a:t>
            </a:r>
          </a:p>
          <a:p>
            <a:pPr algn="ctr"/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Példát mutattak másoknak is!</a:t>
            </a:r>
          </a:p>
          <a:p>
            <a:pPr algn="ctr"/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Ezért sírt a tanító néni. Büszke volt arra, hogy ilyen diákok járnak az osztályába!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93295" cy="14763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6" b="89944" l="4510" r="95645">
                        <a14:foregroundMark x1="30638" y1="35559" x2="30638" y2="35559"/>
                        <a14:foregroundMark x1="29471" y1="34594" x2="29471" y2="34594"/>
                        <a14:foregroundMark x1="53888" y1="29847" x2="53888" y2="29847"/>
                        <a14:foregroundMark x1="43390" y1="17136" x2="43390" y2="17136"/>
                        <a14:foregroundMark x1="41135" y1="8769" x2="41135" y2="8769"/>
                        <a14:foregroundMark x1="38025" y1="8769" x2="38025" y2="8769"/>
                        <a14:foregroundMark x1="41913" y1="23170" x2="41913" y2="23170"/>
                        <a14:foregroundMark x1="49844" y1="24859" x2="49844" y2="24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8230" y="1632351"/>
            <a:ext cx="3717610" cy="35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3262" y="414778"/>
            <a:ext cx="952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Talán te is ismersz olyan embereket, akiknek olyan betegségük van, akiknek jól jön egy kis segítség a mindennapokban.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9684" y="2775693"/>
            <a:ext cx="3446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Nézd meg a filmet!</a:t>
            </a:r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Közben figyeld meg, hogy mennyi mindenben segítségére lehetünk másoknak!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1410" cy="1621410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169684" y="5597278"/>
            <a:ext cx="2606511" cy="64102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KATTINTS A KÉPRE!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A63114E-FF64-4D2B-8165-D3E285DD2B99}"/>
              </a:ext>
            </a:extLst>
          </p:cNvPr>
          <p:cNvSpPr/>
          <p:nvPr/>
        </p:nvSpPr>
        <p:spPr>
          <a:xfrm>
            <a:off x="629174" y="1743290"/>
            <a:ext cx="6929307" cy="472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hlinkClick r:id="rId3"/>
            <a:extLst>
              <a:ext uri="{FF2B5EF4-FFF2-40B4-BE49-F238E27FC236}">
                <a16:creationId xmlns:a16="http://schemas.microsoft.com/office/drawing/2014/main" id="{3CC7E356-AF45-4E35-BCAB-4FF0F94C0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94"/>
          <a:stretch/>
        </p:blipFill>
        <p:spPr>
          <a:xfrm>
            <a:off x="4615003" y="2568322"/>
            <a:ext cx="6947823" cy="3669978"/>
          </a:xfrm>
          <a:prstGeom prst="rect">
            <a:avLst/>
          </a:prstGeom>
          <a:effectLst>
            <a:outerShdw blurRad="63500" sx="104000" sy="104000" algn="ctr" rotWithShape="0">
              <a:schemeClr val="bg2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247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163" y="1723346"/>
            <a:ext cx="6273321" cy="402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7086598" y="1965512"/>
            <a:ext cx="4604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Ruminak tehát fontos munkája lett, amikor felnőtt.</a:t>
            </a:r>
          </a:p>
          <a:p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Segítő kutya lett.</a:t>
            </a:r>
          </a:p>
          <a:p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A filmben úgy mondták, hogy ő lett a „szeme” valakinek, aki rosszul lát.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43" y="0"/>
            <a:ext cx="1556657" cy="15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51" y="1409625"/>
            <a:ext cx="6204733" cy="399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498586" y="3911750"/>
            <a:ext cx="4474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Arról beszélt anyukájának, hogy segíteni fog, ahol csak tud, kutyusával, Pitypanggal.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98586" y="2251308"/>
            <a:ext cx="4403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Emlékszel, hogy a film végén Lili milyen </a:t>
            </a:r>
          </a:p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nagy elhatározásokat tett?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98586" y="1021754"/>
            <a:ext cx="447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Lili is kedvet kapott a segítéshez.</a:t>
            </a:r>
          </a:p>
        </p:txBody>
      </p:sp>
    </p:spTree>
    <p:extLst>
      <p:ext uri="{BB962C8B-B14F-4D97-AF65-F5344CB8AC3E}">
        <p14:creationId xmlns:p14="http://schemas.microsoft.com/office/powerpoint/2010/main" val="7228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787</Words>
  <Application>Microsoft Office PowerPoint</Application>
  <PresentationFormat>Szélesvásznú</PresentationFormat>
  <Paragraphs>109</Paragraphs>
  <Slides>20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Comic Sans MS</vt:lpstr>
      <vt:lpstr>Times New Roman</vt:lpstr>
      <vt:lpstr>Wingdings</vt:lpstr>
      <vt:lpstr>Wingdings 3</vt:lpstr>
      <vt:lpstr>3_Office-téma</vt:lpstr>
      <vt:lpstr>1_Office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66</cp:revision>
  <dcterms:created xsi:type="dcterms:W3CDTF">2021-02-15T12:14:25Z</dcterms:created>
  <dcterms:modified xsi:type="dcterms:W3CDTF">2021-10-06T13:29:23Z</dcterms:modified>
</cp:coreProperties>
</file>