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84" r:id="rId5"/>
    <p:sldId id="285" r:id="rId6"/>
    <p:sldId id="273" r:id="rId7"/>
    <p:sldId id="277" r:id="rId8"/>
    <p:sldId id="272" r:id="rId9"/>
    <p:sldId id="278" r:id="rId10"/>
    <p:sldId id="281" r:id="rId11"/>
    <p:sldId id="275" r:id="rId12"/>
    <p:sldId id="276" r:id="rId13"/>
    <p:sldId id="287" r:id="rId14"/>
    <p:sldId id="288" r:id="rId15"/>
    <p:sldId id="289" r:id="rId16"/>
    <p:sldId id="290" r:id="rId17"/>
    <p:sldId id="291" r:id="rId18"/>
    <p:sldId id="270" r:id="rId19"/>
    <p:sldId id="260" r:id="rId20"/>
    <p:sldId id="263" r:id="rId21"/>
    <p:sldId id="265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FE3"/>
    <a:srgbClr val="987361"/>
    <a:srgbClr val="D4CD40"/>
    <a:srgbClr val="7A5340"/>
    <a:srgbClr val="FEFCF1"/>
    <a:srgbClr val="A29A8E"/>
    <a:srgbClr val="F9C196"/>
    <a:srgbClr val="E9E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8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6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62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596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70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40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38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25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4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83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48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04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9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44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77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2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5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6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2020. 12. 17.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0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pi-feladatbank.reformatus.hu/7Tuyk0pP" TargetMode="Externa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pi-feladatbank.reformatus.hu/uwJXcBf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pi-feladatbank.reformatus.hu/5VdlOXD2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6001" y="1696476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696476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1200329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József Egyiptomban</a:t>
            </a: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Potifár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házában és a börtönben</a:t>
            </a: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67585" y="3977551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71106"/>
            <a:ext cx="12192000" cy="1200329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József Egyiptomban</a:t>
            </a:r>
            <a:r>
              <a:rPr lang="hu-HU" altLang="hu-HU" sz="36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Potifár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házában és a börtönben</a:t>
            </a: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9" b="100000" l="3904" r="95796">
                        <a14:foregroundMark x1="35135" y1="4802" x2="35135" y2="4802"/>
                        <a14:foregroundMark x1="30330" y1="39875" x2="30330" y2="39875"/>
                        <a14:foregroundMark x1="30030" y1="51148" x2="30030" y2="51148"/>
                        <a14:foregroundMark x1="40841" y1="46347" x2="40841" y2="46347"/>
                        <a14:foregroundMark x1="57357" y1="44468" x2="57357" y2="44468"/>
                        <a14:foregroundMark x1="50450" y1="46347" x2="50450" y2="46347"/>
                        <a14:foregroundMark x1="50450" y1="43424" x2="50450" y2="43424"/>
                        <a14:foregroundMark x1="61261" y1="96660" x2="61261" y2="96660"/>
                        <a14:foregroundMark x1="58258" y1="94572" x2="58258" y2="94572"/>
                        <a14:foregroundMark x1="57658" y1="92902" x2="57658" y2="92902"/>
                        <a14:foregroundMark x1="28829" y1="17954" x2="28829" y2="17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44595" y="27436"/>
            <a:ext cx="894280" cy="12876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731" y="13046"/>
            <a:ext cx="605854" cy="12932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1708313" y="1719930"/>
            <a:ext cx="8328054" cy="3358845"/>
          </a:xfrm>
          <a:prstGeom prst="roundRect">
            <a:avLst/>
          </a:prstGeom>
          <a:solidFill>
            <a:srgbClr val="F9C196">
              <a:alpha val="85000"/>
            </a:srgbClr>
          </a:solidFill>
          <a:ln>
            <a:noFill/>
          </a:ln>
          <a:effectLst>
            <a:softEdge rad="254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7A5340"/>
                </a:solidFill>
              </a:rPr>
              <a:t>Három nap múlva minden úgy történt, ahogyan József előre megmondta. </a:t>
            </a:r>
          </a:p>
          <a:p>
            <a:pPr algn="ctr"/>
            <a:r>
              <a:rPr lang="hu-HU" sz="2800" dirty="0" smtClean="0">
                <a:solidFill>
                  <a:srgbClr val="7A5340"/>
                </a:solidFill>
              </a:rPr>
              <a:t>A </a:t>
            </a:r>
            <a:r>
              <a:rPr lang="hu-HU" sz="2800" dirty="0" err="1" smtClean="0">
                <a:solidFill>
                  <a:srgbClr val="7A5340"/>
                </a:solidFill>
              </a:rPr>
              <a:t>főpohárnok</a:t>
            </a:r>
            <a:r>
              <a:rPr lang="hu-HU" sz="2800" dirty="0" smtClean="0">
                <a:solidFill>
                  <a:srgbClr val="7A5340"/>
                </a:solidFill>
              </a:rPr>
              <a:t> újra a fáraó szolgálatába állt, de örömében megfeledkezett Józsefről. </a:t>
            </a:r>
            <a:endParaRPr lang="hu-HU" sz="2800" dirty="0">
              <a:solidFill>
                <a:srgbClr val="7A534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12202" y="1719930"/>
            <a:ext cx="2403963" cy="51102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7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/>
          <a:stretch/>
        </p:blipFill>
        <p:spPr>
          <a:xfrm>
            <a:off x="352539" y="462708"/>
            <a:ext cx="6011537" cy="62198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85287" y="0"/>
            <a:ext cx="4946574" cy="6869438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429369" y="3305175"/>
            <a:ext cx="5857875" cy="3282108"/>
          </a:xfrm>
          <a:prstGeom prst="roundRect">
            <a:avLst/>
          </a:prstGeom>
          <a:solidFill>
            <a:srgbClr val="E9E59E">
              <a:alpha val="80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r>
              <a:rPr lang="hu-HU" sz="2800" b="1" dirty="0" smtClean="0">
                <a:solidFill>
                  <a:srgbClr val="987361"/>
                </a:solidFill>
              </a:rPr>
              <a:t>Tudod-e?</a:t>
            </a:r>
            <a:endParaRPr lang="hu-HU" sz="2800" b="1" dirty="0">
              <a:solidFill>
                <a:srgbClr val="987361"/>
              </a:solidFill>
            </a:endParaRPr>
          </a:p>
          <a:p>
            <a:r>
              <a:rPr lang="hu-HU" sz="2800" dirty="0" smtClean="0">
                <a:solidFill>
                  <a:srgbClr val="987361"/>
                </a:solidFill>
              </a:rPr>
              <a:t>Egyiptom egy nagy és gazdag ország volt. </a:t>
            </a:r>
          </a:p>
          <a:p>
            <a:r>
              <a:rPr lang="hu-HU" sz="2800" dirty="0" smtClean="0">
                <a:solidFill>
                  <a:srgbClr val="987361"/>
                </a:solidFill>
              </a:rPr>
              <a:t>Királyát fáraónak nevezték.</a:t>
            </a:r>
          </a:p>
          <a:p>
            <a:r>
              <a:rPr lang="hu-HU" sz="2800" dirty="0" err="1" smtClean="0">
                <a:solidFill>
                  <a:srgbClr val="987361"/>
                </a:solidFill>
              </a:rPr>
              <a:t>Potifár</a:t>
            </a:r>
            <a:r>
              <a:rPr lang="hu-HU" sz="2800" dirty="0" smtClean="0">
                <a:solidFill>
                  <a:srgbClr val="987361"/>
                </a:solidFill>
              </a:rPr>
              <a:t> a fáraó szolgálatában állt. </a:t>
            </a:r>
          </a:p>
          <a:p>
            <a:r>
              <a:rPr lang="hu-HU" sz="2800" dirty="0" smtClean="0">
                <a:solidFill>
                  <a:srgbClr val="987361"/>
                </a:solidFill>
              </a:rPr>
              <a:t>Katonáival a fáraóra vigyázott.</a:t>
            </a:r>
          </a:p>
          <a:p>
            <a:pPr algn="ctr"/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67246" cy="13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A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0" y="114300"/>
            <a:ext cx="12077700" cy="6987767"/>
            <a:chOff x="0" y="114300"/>
            <a:chExt cx="12077700" cy="6987767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0" y="114300"/>
              <a:ext cx="12077700" cy="6987767"/>
              <a:chOff x="1" y="219075"/>
              <a:chExt cx="11858625" cy="6806792"/>
            </a:xfrm>
          </p:grpSpPr>
          <p:pic>
            <p:nvPicPr>
              <p:cNvPr id="3" name="Kép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3590" y1="18363" x2="3590" y2="18363"/>
                            <a14:foregroundMark x1="12249" y1="74503" x2="12249" y2="74503"/>
                            <a14:foregroundMark x1="9609" y1="77076" x2="9609" y2="77076"/>
                            <a14:foregroundMark x1="7920" y1="81404" x2="7920" y2="81404"/>
                            <a14:foregroundMark x1="22598" y1="81287" x2="22598" y2="81287"/>
                            <a14:foregroundMark x1="18691" y1="70877" x2="18691" y2="70877"/>
                            <a14:foregroundMark x1="37592" y1="77544" x2="37592" y2="77544"/>
                            <a14:foregroundMark x1="37170" y1="83860" x2="37170" y2="83860"/>
                            <a14:foregroundMark x1="46251" y1="85497" x2="46251" y2="85497"/>
                            <a14:foregroundMark x1="61880" y1="84678" x2="61880" y2="84678"/>
                            <a14:foregroundMark x1="92714" y1="77427" x2="92714" y2="77427"/>
                            <a14:foregroundMark x1="95248" y1="69357" x2="95248" y2="69357"/>
                            <a14:foregroundMark x1="36853" y1="6316" x2="36853" y2="6316"/>
                            <a14:foregroundMark x1="11193" y1="24795" x2="11193" y2="24795"/>
                            <a14:foregroundMark x1="13728" y1="87836" x2="13728" y2="87836"/>
                            <a14:foregroundMark x1="1478" y1="84678" x2="1478" y2="84678"/>
                            <a14:foregroundMark x1="4118" y1="82105" x2="4118" y2="82105"/>
                            <a14:foregroundMark x1="85639" y1="19298" x2="85639" y2="19298"/>
                            <a14:foregroundMark x1="87434" y1="17310" x2="87434" y2="17310"/>
                            <a14:foregroundMark x1="92608" y1="25497" x2="92608" y2="25497"/>
                            <a14:foregroundMark x1="91552" y1="4444" x2="91552" y2="4444"/>
                            <a14:foregroundMark x1="95987" y1="13801" x2="95987" y2="13801"/>
                            <a14:foregroundMark x1="96515" y1="20819" x2="96515" y2="20819"/>
                            <a14:foregroundMark x1="95987" y1="18012" x2="95987" y2="18012"/>
                            <a14:foregroundMark x1="96515" y1="27135" x2="96515" y2="27135"/>
                            <a14:foregroundMark x1="96727" y1="32515" x2="96727" y2="32515"/>
                            <a14:foregroundMark x1="97677" y1="30292" x2="97677" y2="30292"/>
                            <a14:foregroundMark x1="66526" y1="71696" x2="66526" y2="71696"/>
                            <a14:foregroundMark x1="62408" y1="72281" x2="62408" y2="72281"/>
                            <a14:foregroundMark x1="55227" y1="70994" x2="55227" y2="70994"/>
                            <a14:foregroundMark x1="3485" y1="32281" x2="3485" y2="32281"/>
                            <a14:foregroundMark x1="12566" y1="64094" x2="12566" y2="64094"/>
                            <a14:foregroundMark x1="83527" y1="12047" x2="83527" y2="12047"/>
                            <a14:foregroundMark x1="95565" y1="24211" x2="95565" y2="24211"/>
                            <a14:foregroundMark x1="98205" y1="17427" x2="98205" y2="17427"/>
                            <a14:foregroundMark x1="39071" y1="5731" x2="39071" y2="5731"/>
                            <a14:foregroundMark x1="8237" y1="30409" x2="8237" y2="30409"/>
                            <a14:foregroundMark x1="58923" y1="8304" x2="58923" y2="8304"/>
                            <a14:foregroundMark x1="12355" y1="11579" x2="12355" y2="11579"/>
                            <a14:backgroundMark x1="528" y1="25731" x2="528" y2="25731"/>
                            <a14:backgroundMark x1="99155" y1="12047" x2="99155" y2="12047"/>
                            <a14:backgroundMark x1="99366" y1="34269" x2="99366" y2="34269"/>
                            <a14:backgroundMark x1="99366" y1="32281" x2="99366" y2="32281"/>
                            <a14:backgroundMark x1="99366" y1="28772" x2="99366" y2="28772"/>
                            <a14:backgroundMark x1="53115" y1="28772" x2="53115" y2="28772"/>
                            <a14:backgroundMark x1="92714" y1="18246" x2="92714" y2="18246"/>
                            <a14:backgroundMark x1="84266" y1="19649" x2="84266" y2="19649"/>
                            <a14:backgroundMark x1="83949" y1="15088" x2="83949" y2="15088"/>
                            <a14:backgroundMark x1="85005" y1="11228" x2="85005" y2="11228"/>
                            <a14:backgroundMark x1="81204" y1="7251" x2="81204" y2="7251"/>
                            <a14:backgroundMark x1="80042" y1="4327" x2="80042" y2="4327"/>
                            <a14:backgroundMark x1="74762" y1="4678" x2="74762" y2="4678"/>
                            <a14:backgroundMark x1="68321" y1="10526" x2="68321" y2="10526"/>
                            <a14:backgroundMark x1="68849" y1="16959" x2="68849" y2="16959"/>
                            <a14:backgroundMark x1="69588" y1="24561" x2="69588" y2="24561"/>
                            <a14:backgroundMark x1="61563" y1="24561" x2="61563" y2="24561"/>
                            <a14:backgroundMark x1="61668" y1="30643" x2="61668" y2="30643"/>
                            <a14:backgroundMark x1="59873" y1="32515" x2="59873" y2="32515"/>
                            <a14:backgroundMark x1="55438" y1="17661" x2="55438" y2="17661"/>
                            <a14:backgroundMark x1="57233" y1="12398" x2="57233" y2="12398"/>
                            <a14:backgroundMark x1="56072" y1="17895" x2="56072" y2="17895"/>
                            <a14:backgroundMark x1="58712" y1="10760" x2="58712" y2="10760"/>
                            <a14:backgroundMark x1="59029" y1="13450" x2="59029" y2="13450"/>
                            <a14:backgroundMark x1="55438" y1="13216" x2="55438" y2="13216"/>
                            <a14:backgroundMark x1="62196" y1="9942" x2="62196" y2="9942"/>
                            <a14:backgroundMark x1="68849" y1="22456" x2="68849" y2="22456"/>
                            <a14:backgroundMark x1="56283" y1="10292" x2="56283" y2="10292"/>
                            <a14:backgroundMark x1="53960" y1="10877" x2="53960" y2="10877"/>
                            <a14:backgroundMark x1="53010" y1="10877" x2="53010" y2="10877"/>
                            <a14:backgroundMark x1="52165" y1="13216" x2="52165" y2="13216"/>
                            <a14:backgroundMark x1="51109" y1="12749" x2="51109" y2="12749"/>
                            <a14:backgroundMark x1="50686" y1="15088" x2="50686" y2="15088"/>
                            <a14:backgroundMark x1="51637" y1="17661" x2="51637" y2="17661"/>
                            <a14:backgroundMark x1="51531" y1="20000" x2="51531" y2="20000"/>
                            <a14:backgroundMark x1="78036" y1="15439" x2="78036" y2="15439"/>
                            <a14:backgroundMark x1="80359" y1="17310" x2="80359" y2="17310"/>
                            <a14:backgroundMark x1="87751" y1="14035" x2="87751" y2="14035"/>
                            <a14:backgroundMark x1="87645" y1="19298" x2="87645" y2="19298"/>
                            <a14:backgroundMark x1="89440" y1="19649" x2="89440" y2="19649"/>
                            <a14:backgroundMark x1="91235" y1="27719" x2="91235" y2="27719"/>
                            <a14:backgroundMark x1="90602" y1="32515" x2="90602" y2="32515"/>
                            <a14:backgroundMark x1="86906" y1="41404" x2="86906" y2="41404"/>
                            <a14:backgroundMark x1="85956" y1="36257" x2="85956" y2="36257"/>
                            <a14:backgroundMark x1="83210" y1="38713" x2="83210" y2="38713"/>
                            <a14:backgroundMark x1="82154" y1="31228" x2="82154" y2="31228"/>
                            <a14:backgroundMark x1="84477" y1="27719" x2="84477" y2="27719"/>
                            <a14:backgroundMark x1="82999" y1="28421" x2="82999" y2="28421"/>
                            <a14:backgroundMark x1="83316" y1="26082" x2="83316" y2="26082"/>
                            <a14:backgroundMark x1="80148" y1="33918" x2="80148" y2="33918"/>
                            <a14:backgroundMark x1="71489" y1="35205" x2="71489" y2="35205"/>
                            <a14:backgroundMark x1="73390" y1="33567" x2="73390" y2="33567"/>
                            <a14:backgroundMark x1="70433" y1="35439" x2="70433" y2="35439"/>
                            <a14:backgroundMark x1="65364" y1="36842" x2="65364" y2="36842"/>
                            <a14:backgroundMark x1="53749" y1="36257" x2="53749" y2="36257"/>
                            <a14:backgroundMark x1="53010" y1="33216" x2="53010" y2="33216"/>
                            <a14:backgroundMark x1="51531" y1="30643" x2="51531" y2="30643"/>
                            <a14:backgroundMark x1="53010" y1="26082" x2="53010" y2="26082"/>
                            <a14:backgroundMark x1="51848" y1="23158" x2="51848" y2="23158"/>
                            <a14:backgroundMark x1="51531" y1="33567" x2="51531" y2="33567"/>
                            <a14:backgroundMark x1="65364" y1="42105" x2="65364" y2="42105"/>
                            <a14:backgroundMark x1="64520" y1="43275" x2="64520" y2="43275"/>
                            <a14:backgroundMark x1="49208" y1="31228" x2="49208" y2="31228"/>
                            <a14:backgroundMark x1="48680" y1="29591" x2="48680" y2="29591"/>
                            <a14:backgroundMark x1="53960" y1="38830" x2="53960" y2="38830"/>
                            <a14:backgroundMark x1="66209" y1="44211" x2="66209" y2="44211"/>
                            <a14:backgroundMark x1="67687" y1="44912" x2="67687" y2="44912"/>
                            <a14:backgroundMark x1="69166" y1="44912" x2="69166" y2="44912"/>
                            <a14:backgroundMark x1="70644" y1="44912" x2="70644" y2="44912"/>
                            <a14:backgroundMark x1="77402" y1="45263" x2="77402" y2="45263"/>
                            <a14:backgroundMark x1="51109" y1="36140" x2="51109" y2="36140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"/>
              <a:stretch/>
            </p:blipFill>
            <p:spPr>
              <a:xfrm>
                <a:off x="4705351" y="219075"/>
                <a:ext cx="7153275" cy="6569189"/>
              </a:xfrm>
              <a:prstGeom prst="rect">
                <a:avLst/>
              </a:prstGeom>
            </p:spPr>
          </p:pic>
          <p:pic>
            <p:nvPicPr>
              <p:cNvPr id="5" name="Kép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865" l="0" r="100000">
                            <a14:backgroundMark x1="93874" y1="87079" x2="93874" y2="87079"/>
                            <a14:backgroundMark x1="29910" y1="93136" x2="29910" y2="93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1374" r="2207"/>
              <a:stretch/>
            </p:blipFill>
            <p:spPr>
              <a:xfrm>
                <a:off x="1" y="404144"/>
                <a:ext cx="4705350" cy="6621723"/>
              </a:xfrm>
              <a:prstGeom prst="rect">
                <a:avLst/>
              </a:prstGeom>
            </p:spPr>
          </p:pic>
        </p:grpSp>
        <p:sp>
          <p:nvSpPr>
            <p:cNvPr id="6" name="Téglalap 5"/>
            <p:cNvSpPr/>
            <p:nvPr/>
          </p:nvSpPr>
          <p:spPr>
            <a:xfrm>
              <a:off x="8772525" y="247650"/>
              <a:ext cx="3305175" cy="2247900"/>
            </a:xfrm>
            <a:prstGeom prst="rect">
              <a:avLst/>
            </a:prstGeom>
            <a:solidFill>
              <a:srgbClr val="A2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Lekerekített téglalap 8"/>
          <p:cNvSpPr/>
          <p:nvPr/>
        </p:nvSpPr>
        <p:spPr>
          <a:xfrm>
            <a:off x="730422" y="1886855"/>
            <a:ext cx="4293705" cy="2794475"/>
          </a:xfrm>
          <a:prstGeom prst="roundRect">
            <a:avLst/>
          </a:prstGeom>
          <a:solidFill>
            <a:srgbClr val="D4CD40">
              <a:alpha val="75686"/>
            </a:srgbClr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800" dirty="0" err="1" smtClean="0">
                <a:solidFill>
                  <a:schemeClr val="bg1"/>
                </a:solidFill>
              </a:rPr>
              <a:t>Elevenítsd</a:t>
            </a:r>
            <a:r>
              <a:rPr lang="hu-HU" sz="2800" dirty="0" smtClean="0">
                <a:solidFill>
                  <a:schemeClr val="bg1"/>
                </a:solidFill>
              </a:rPr>
              <a:t> fel a történet részleteit! </a:t>
            </a:r>
            <a:r>
              <a:rPr lang="hu-HU" sz="2800" dirty="0" err="1" smtClean="0">
                <a:solidFill>
                  <a:schemeClr val="bg1"/>
                </a:solidFill>
              </a:rPr>
              <a:t>Egészítsd</a:t>
            </a:r>
            <a:r>
              <a:rPr lang="hu-HU" sz="2800" dirty="0" smtClean="0">
                <a:solidFill>
                  <a:schemeClr val="bg1"/>
                </a:solidFill>
              </a:rPr>
              <a:t> ki a mondatokat a következő feladatban!</a:t>
            </a:r>
          </a:p>
          <a:p>
            <a:pPr algn="ctr"/>
            <a:r>
              <a:rPr lang="hu-HU" sz="2800" dirty="0" smtClean="0">
                <a:solidFill>
                  <a:srgbClr val="987361"/>
                </a:solidFill>
                <a:hlinkClick r:id="rId6"/>
              </a:rPr>
              <a:t>Kattints ide!</a:t>
            </a:r>
            <a:endParaRPr lang="hu-HU" sz="2800" dirty="0" smtClean="0">
              <a:solidFill>
                <a:srgbClr val="987361"/>
              </a:solidFill>
            </a:endParaRPr>
          </a:p>
          <a:p>
            <a:pPr algn="ctr"/>
            <a:endParaRPr lang="hu-HU" dirty="0"/>
          </a:p>
        </p:txBody>
      </p:sp>
      <p:sp>
        <p:nvSpPr>
          <p:cNvPr id="2" name="Felhő 1"/>
          <p:cNvSpPr/>
          <p:nvPr/>
        </p:nvSpPr>
        <p:spPr>
          <a:xfrm>
            <a:off x="10084677" y="417444"/>
            <a:ext cx="1772706" cy="1529590"/>
          </a:xfrm>
          <a:prstGeom prst="cloudCallout">
            <a:avLst>
              <a:gd name="adj1" fmla="val -683"/>
              <a:gd name="adj2" fmla="val 112911"/>
            </a:avLst>
          </a:prstGeom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000" dirty="0" smtClean="0"/>
              <a:t>?</a:t>
            </a:r>
            <a:endParaRPr lang="hu-HU" sz="6000" dirty="0"/>
          </a:p>
        </p:txBody>
      </p:sp>
      <p:sp>
        <p:nvSpPr>
          <p:cNvPr id="11" name="Felhő 10"/>
          <p:cNvSpPr/>
          <p:nvPr/>
        </p:nvSpPr>
        <p:spPr>
          <a:xfrm>
            <a:off x="8120270" y="566322"/>
            <a:ext cx="1732556" cy="1799191"/>
          </a:xfrm>
          <a:prstGeom prst="cloudCallout">
            <a:avLst>
              <a:gd name="adj1" fmla="val 47885"/>
              <a:gd name="adj2" fmla="val 92615"/>
            </a:avLst>
          </a:prstGeom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6000" dirty="0" smtClean="0"/>
              <a:t>?</a:t>
            </a:r>
            <a:endParaRPr lang="hu-HU" sz="60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10139" cy="15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3886200" y="685800"/>
            <a:ext cx="8186531" cy="5655365"/>
            <a:chOff x="3886200" y="685800"/>
            <a:chExt cx="8186531" cy="5655365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/>
            <a:srcRect b="1043"/>
            <a:stretch/>
          </p:blipFill>
          <p:spPr>
            <a:xfrm>
              <a:off x="3886200" y="685800"/>
              <a:ext cx="8186531" cy="5655365"/>
            </a:xfrm>
            <a:prstGeom prst="rect">
              <a:avLst/>
            </a:prstGeom>
          </p:spPr>
        </p:pic>
        <p:sp>
          <p:nvSpPr>
            <p:cNvPr id="4" name="Téglalap 3"/>
            <p:cNvSpPr/>
            <p:nvPr/>
          </p:nvSpPr>
          <p:spPr>
            <a:xfrm>
              <a:off x="5012310" y="5757015"/>
              <a:ext cx="3588288" cy="519545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0139" cy="1582565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243406" y="1784075"/>
            <a:ext cx="3533464" cy="4616725"/>
          </a:xfrm>
          <a:prstGeom prst="roundRect">
            <a:avLst/>
          </a:prstGeom>
          <a:solidFill>
            <a:srgbClr val="D4CD40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7A5340"/>
                </a:solidFill>
              </a:rPr>
              <a:t>Két különös álmot is megfejtett József a börtönben. </a:t>
            </a:r>
          </a:p>
          <a:p>
            <a:pPr algn="ctr"/>
            <a:r>
              <a:rPr lang="hu-HU" sz="2800" dirty="0" smtClean="0">
                <a:solidFill>
                  <a:srgbClr val="7A5340"/>
                </a:solidFill>
              </a:rPr>
              <a:t>A következő feladatban keresd meg a különbségeket közöttük! </a:t>
            </a:r>
          </a:p>
          <a:p>
            <a:pPr algn="ctr"/>
            <a:r>
              <a:rPr lang="hu-HU" sz="2800" dirty="0" smtClean="0">
                <a:hlinkClick r:id="rId4"/>
              </a:rPr>
              <a:t>Kattints ide!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7330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8" b="37192"/>
          <a:stretch/>
        </p:blipFill>
        <p:spPr>
          <a:xfrm>
            <a:off x="0" y="0"/>
            <a:ext cx="12238797" cy="6858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955774" y="3752022"/>
            <a:ext cx="7911546" cy="2658717"/>
          </a:xfrm>
          <a:prstGeom prst="roundRect">
            <a:avLst/>
          </a:prstGeom>
          <a:solidFill>
            <a:srgbClr val="D4CD40">
              <a:alpha val="84000"/>
            </a:srgbClr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Mi volt József reménysége a fogságban?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  <a:hlinkClick r:id="rId3"/>
              </a:rPr>
              <a:t>Kattints ide,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</a:rPr>
              <a:t>fejtsd</a:t>
            </a:r>
            <a:r>
              <a:rPr lang="hu-HU" sz="3200" dirty="0" smtClean="0">
                <a:solidFill>
                  <a:schemeClr val="bg1"/>
                </a:solidFill>
              </a:rPr>
              <a:t> meg a titkosírást és megtudod a választ!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10139" cy="15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8" b="37192"/>
          <a:stretch/>
        </p:blipFill>
        <p:spPr>
          <a:xfrm>
            <a:off x="0" y="0"/>
            <a:ext cx="12238797" cy="6858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757238" y="1709530"/>
            <a:ext cx="10724320" cy="2655990"/>
          </a:xfrm>
          <a:prstGeom prst="roundRect">
            <a:avLst/>
          </a:prstGeom>
          <a:solidFill>
            <a:srgbClr val="D4CD40">
              <a:alpha val="84000"/>
            </a:srgbClr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>
                <a:solidFill>
                  <a:schemeClr val="bg1"/>
                </a:solidFill>
              </a:rPr>
              <a:t>„Ha mások megfeledkeznének is, én nem feledkezem meg rólad!”</a:t>
            </a:r>
          </a:p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Ézsaiás könyve 49,15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600200" cy="1575916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2312335" y="4760297"/>
            <a:ext cx="7614125" cy="1702926"/>
          </a:xfrm>
          <a:prstGeom prst="roundRect">
            <a:avLst/>
          </a:prstGeom>
          <a:solidFill>
            <a:srgbClr val="AFDFE3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987361"/>
                </a:solidFill>
              </a:rPr>
              <a:t>Mit jelent ez a bibliai Ige?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987361"/>
                </a:solidFill>
              </a:rPr>
              <a:t>Ki az, aki soha nem feledkezik meg rólunk?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rgbClr val="987361"/>
                </a:solidFill>
              </a:rPr>
              <a:t>Mi az, amiről te szeretnéd, hogy Ő mindig tudjon?</a:t>
            </a:r>
            <a:endParaRPr lang="hu-HU" sz="2400" dirty="0">
              <a:solidFill>
                <a:srgbClr val="9873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8" b="37192"/>
          <a:stretch/>
        </p:blipFill>
        <p:spPr>
          <a:xfrm>
            <a:off x="0" y="0"/>
            <a:ext cx="12238797" cy="6858000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2198410" y="469010"/>
            <a:ext cx="7623313" cy="2025711"/>
          </a:xfrm>
          <a:prstGeom prst="roundRect">
            <a:avLst/>
          </a:prstGeom>
          <a:solidFill>
            <a:srgbClr val="AFDFE3">
              <a:alpha val="83000"/>
            </a:srgbClr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987361"/>
                </a:solidFill>
              </a:rPr>
              <a:t>Mai történetünk több mindenre is megtanít minket. Bár József rabszolga lett, miután testvérei eladták őt, de Isten vezette, vigyázott rá és nem hagyta el.</a:t>
            </a:r>
          </a:p>
          <a:p>
            <a:pPr algn="ctr"/>
            <a:r>
              <a:rPr lang="hu-HU" sz="2400" dirty="0" smtClean="0">
                <a:solidFill>
                  <a:srgbClr val="987361"/>
                </a:solidFill>
              </a:rPr>
              <a:t>Sőt, sikeressé tette őt egy másik országban.</a:t>
            </a:r>
            <a:endParaRPr lang="hu-HU" sz="2400" dirty="0">
              <a:solidFill>
                <a:srgbClr val="987361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2530305" y="2856834"/>
            <a:ext cx="7178185" cy="2029783"/>
          </a:xfrm>
          <a:prstGeom prst="roundRect">
            <a:avLst/>
          </a:prstGeom>
          <a:solidFill>
            <a:srgbClr val="AFDFE3">
              <a:alpha val="84000"/>
            </a:srgbClr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987361"/>
                </a:solidFill>
              </a:rPr>
              <a:t>Mi is</a:t>
            </a:r>
            <a:r>
              <a:rPr lang="hu-HU" sz="2400" dirty="0" smtClean="0">
                <a:solidFill>
                  <a:srgbClr val="987361"/>
                </a:solidFill>
              </a:rPr>
              <a:t> </a:t>
            </a:r>
            <a:r>
              <a:rPr lang="hu-HU" sz="2400" dirty="0" smtClean="0">
                <a:solidFill>
                  <a:srgbClr val="987361"/>
                </a:solidFill>
              </a:rPr>
              <a:t>kerülhetünk reménytelennek tűnő helyzetbe. Ha így lenne, ne felejtsük el, hogy Isten nem </a:t>
            </a:r>
            <a:r>
              <a:rPr lang="hu-HU" sz="2400" smtClean="0">
                <a:solidFill>
                  <a:srgbClr val="987361"/>
                </a:solidFill>
              </a:rPr>
              <a:t>hagyja </a:t>
            </a:r>
            <a:r>
              <a:rPr lang="hu-HU" sz="2400" smtClean="0">
                <a:solidFill>
                  <a:srgbClr val="987361"/>
                </a:solidFill>
              </a:rPr>
              <a:t>el, </a:t>
            </a:r>
            <a:r>
              <a:rPr lang="hu-HU" sz="2400" dirty="0" smtClean="0">
                <a:solidFill>
                  <a:srgbClr val="987361"/>
                </a:solidFill>
              </a:rPr>
              <a:t>aki Benne bízik. </a:t>
            </a:r>
            <a:endParaRPr lang="hu-HU" sz="2400" dirty="0">
              <a:solidFill>
                <a:srgbClr val="987361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9" b="100000" l="3904" r="95796">
                        <a14:foregroundMark x1="35135" y1="4802" x2="35135" y2="4802"/>
                        <a14:foregroundMark x1="30330" y1="39875" x2="30330" y2="39875"/>
                        <a14:foregroundMark x1="30030" y1="51148" x2="30030" y2="51148"/>
                        <a14:foregroundMark x1="40841" y1="46347" x2="40841" y2="46347"/>
                        <a14:foregroundMark x1="57357" y1="44468" x2="57357" y2="44468"/>
                        <a14:foregroundMark x1="50450" y1="46347" x2="50450" y2="46347"/>
                        <a14:foregroundMark x1="50450" y1="43424" x2="50450" y2="43424"/>
                        <a14:foregroundMark x1="61261" y1="96660" x2="61261" y2="96660"/>
                        <a14:foregroundMark x1="58258" y1="94572" x2="58258" y2="94572"/>
                        <a14:foregroundMark x1="57658" y1="92902" x2="57658" y2="92902"/>
                        <a14:foregroundMark x1="28829" y1="17954" x2="28829" y2="17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23125" y="2640947"/>
            <a:ext cx="2928730" cy="421705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50" y="2711716"/>
            <a:ext cx="2161128" cy="4146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Lekerekített téglalap 11"/>
          <p:cNvSpPr/>
          <p:nvPr/>
        </p:nvSpPr>
        <p:spPr>
          <a:xfrm>
            <a:off x="2667330" y="5266748"/>
            <a:ext cx="6904136" cy="904912"/>
          </a:xfrm>
          <a:prstGeom prst="roundRect">
            <a:avLst/>
          </a:prstGeom>
          <a:solidFill>
            <a:srgbClr val="AFDFE3">
              <a:alpha val="84000"/>
            </a:srgbClr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987361"/>
                </a:solidFill>
              </a:rPr>
              <a:t>A</a:t>
            </a:r>
            <a:r>
              <a:rPr lang="hu-HU" sz="2400" dirty="0" smtClean="0">
                <a:solidFill>
                  <a:srgbClr val="987361"/>
                </a:solidFill>
              </a:rPr>
              <a:t>djunk hálát azért, hogy ilyen Istenünk van!</a:t>
            </a:r>
            <a:endParaRPr lang="hu-HU" sz="2400" dirty="0">
              <a:solidFill>
                <a:srgbClr val="9873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964" y="1414239"/>
            <a:ext cx="10247464" cy="52350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egyelemes Iste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93" y="3316141"/>
            <a:ext cx="1431234" cy="1431234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755912" y="283264"/>
            <a:ext cx="10121568" cy="954157"/>
          </a:xfrm>
          <a:prstGeom prst="roundRect">
            <a:avLst/>
          </a:prstGeom>
          <a:solidFill>
            <a:srgbClr val="AFDFE3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Ezzel az énekkel adjunk hálát Istennek azért, </a:t>
            </a:r>
          </a:p>
          <a:p>
            <a:pPr algn="ctr"/>
            <a:r>
              <a:rPr lang="hu-HU" sz="2400" dirty="0" smtClean="0"/>
              <a:t>hogy Benne mindig bízhatunk, mert soha nem feledkezik meg rólunk!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kerekített téglalap 8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195943"/>
            <a:ext cx="8391525" cy="666205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021783" y="2131272"/>
            <a:ext cx="59489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„Ha mások megfeledkeznének is,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én nem feledkezem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rólad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!”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(Ézsaiás könyve 49,15)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7117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155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244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4286198" y="3777762"/>
            <a:ext cx="3622253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Nekem soha nem sikerül semmi.</a:t>
            </a:r>
            <a:endParaRPr lang="hu-HU" dirty="0"/>
          </a:p>
        </p:txBody>
      </p:sp>
      <p:sp>
        <p:nvSpPr>
          <p:cNvPr id="9" name="Lekerekített téglalap 8"/>
          <p:cNvSpPr/>
          <p:nvPr/>
        </p:nvSpPr>
        <p:spPr>
          <a:xfrm>
            <a:off x="8548006" y="3966292"/>
            <a:ext cx="3135701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Dühös lettem, mert eladtak idegen embereknek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6358432" y="4793118"/>
            <a:ext cx="3292787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Félek, hogy mi lesz velem.</a:t>
            </a:r>
            <a:endParaRPr lang="hu-HU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1525305" y="2853752"/>
            <a:ext cx="4380411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Néha sokat beszélek, de szeretem elmondani, amit kigondolok. </a:t>
            </a:r>
            <a:endParaRPr lang="hu-HU" dirty="0"/>
          </a:p>
        </p:txBody>
      </p:sp>
      <p:sp>
        <p:nvSpPr>
          <p:cNvPr id="13" name="Lekerekített téglalap 12"/>
          <p:cNvSpPr/>
          <p:nvPr/>
        </p:nvSpPr>
        <p:spPr>
          <a:xfrm>
            <a:off x="4592769" y="1844793"/>
            <a:ext cx="3412057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Miért vagyok én ilyen fecsegő?</a:t>
            </a:r>
            <a:endParaRPr lang="hu-HU" dirty="0"/>
          </a:p>
        </p:txBody>
      </p:sp>
      <p:sp>
        <p:nvSpPr>
          <p:cNvPr id="15" name="Lekerekített téglalap 14"/>
          <p:cNvSpPr/>
          <p:nvPr/>
        </p:nvSpPr>
        <p:spPr>
          <a:xfrm>
            <a:off x="244640" y="1836985"/>
            <a:ext cx="3657601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Fáj a gyomrom, mert izgulok, vajon hová visznek.</a:t>
            </a:r>
            <a:endParaRPr lang="hu-HU" dirty="0"/>
          </a:p>
        </p:txBody>
      </p:sp>
      <p:sp>
        <p:nvSpPr>
          <p:cNvPr id="16" name="Lekerekített téglalap 15"/>
          <p:cNvSpPr/>
          <p:nvPr/>
        </p:nvSpPr>
        <p:spPr>
          <a:xfrm>
            <a:off x="552346" y="3873155"/>
            <a:ext cx="3094297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Néha én vagyok az utolsó, néha meg első.</a:t>
            </a:r>
            <a:endParaRPr lang="hu-HU" dirty="0"/>
          </a:p>
        </p:txBody>
      </p:sp>
      <p:sp>
        <p:nvSpPr>
          <p:cNvPr id="18" name="Lekerekített téglalap 17"/>
          <p:cNvSpPr/>
          <p:nvPr/>
        </p:nvSpPr>
        <p:spPr>
          <a:xfrm>
            <a:off x="2073440" y="4829538"/>
            <a:ext cx="3373910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Nem akarok dicsekedni, de néha mégis megteszem.</a:t>
            </a:r>
            <a:endParaRPr lang="hu-HU" dirty="0"/>
          </a:p>
        </p:txBody>
      </p:sp>
      <p:sp>
        <p:nvSpPr>
          <p:cNvPr id="21" name="Lekerekített téglalap 20"/>
          <p:cNvSpPr/>
          <p:nvPr/>
        </p:nvSpPr>
        <p:spPr>
          <a:xfrm>
            <a:off x="7255566" y="2746512"/>
            <a:ext cx="3969972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Úgy érzem, féltékenyek rám a testvéreim. De nem tudom miért.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1445869" y="307042"/>
            <a:ext cx="99661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hu-HU" sz="2800" dirty="0">
                <a:solidFill>
                  <a:srgbClr val="7A5340"/>
                </a:solidFill>
                <a:ea typeface="Calibri" panose="020F0502020204030204" pitchFamily="34" charset="0"/>
              </a:rPr>
              <a:t>Mit </a:t>
            </a:r>
            <a:r>
              <a:rPr lang="hu-HU" sz="2800" dirty="0" smtClean="0">
                <a:solidFill>
                  <a:srgbClr val="7A5340"/>
                </a:solidFill>
                <a:ea typeface="Calibri" panose="020F0502020204030204" pitchFamily="34" charset="0"/>
              </a:rPr>
              <a:t>gondolsz, vajon melyik történet szereplője gondolhatja </a:t>
            </a:r>
          </a:p>
          <a:p>
            <a:pPr marL="457200">
              <a:spcAft>
                <a:spcPts val="0"/>
              </a:spcAft>
            </a:pPr>
            <a:r>
              <a:rPr lang="hu-HU" sz="2800" dirty="0">
                <a:solidFill>
                  <a:srgbClr val="7A5340"/>
                </a:solidFill>
                <a:ea typeface="Calibri" panose="020F0502020204030204" pitchFamily="34" charset="0"/>
              </a:rPr>
              <a:t>e</a:t>
            </a:r>
            <a:r>
              <a:rPr lang="hu-HU" sz="2800" dirty="0" smtClean="0">
                <a:solidFill>
                  <a:srgbClr val="7A5340"/>
                </a:solidFill>
                <a:ea typeface="Calibri" panose="020F0502020204030204" pitchFamily="34" charset="0"/>
              </a:rPr>
              <a:t>zeket a mondatokat magában? </a:t>
            </a:r>
            <a:endParaRPr lang="hu-HU" sz="2800" dirty="0">
              <a:solidFill>
                <a:srgbClr val="7A5340"/>
              </a:solidFill>
              <a:ea typeface="Calibri" panose="020F0502020204030204" pitchFamily="34" charset="0"/>
            </a:endParaRPr>
          </a:p>
        </p:txBody>
      </p:sp>
      <p:sp>
        <p:nvSpPr>
          <p:cNvPr id="25" name="Lekerekített téglalap 24"/>
          <p:cNvSpPr/>
          <p:nvPr/>
        </p:nvSpPr>
        <p:spPr>
          <a:xfrm>
            <a:off x="8409829" y="1669477"/>
            <a:ext cx="3412057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Vajon miért álmodok ilyen érdekes dolgokat?</a:t>
            </a:r>
            <a:endParaRPr lang="hu-HU" dirty="0"/>
          </a:p>
        </p:txBody>
      </p:sp>
      <p:sp>
        <p:nvSpPr>
          <p:cNvPr id="26" name="Lekerekített téglalap 25"/>
          <p:cNvSpPr/>
          <p:nvPr/>
        </p:nvSpPr>
        <p:spPr>
          <a:xfrm>
            <a:off x="8548006" y="5686326"/>
            <a:ext cx="3331350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Próbálok bízni, hogy minden jóra fordul.</a:t>
            </a:r>
            <a:endParaRPr lang="hu-HU" dirty="0"/>
          </a:p>
        </p:txBody>
      </p:sp>
      <p:sp>
        <p:nvSpPr>
          <p:cNvPr id="27" name="Lekerekített téglalap 26"/>
          <p:cNvSpPr/>
          <p:nvPr/>
        </p:nvSpPr>
        <p:spPr>
          <a:xfrm>
            <a:off x="429045" y="5744672"/>
            <a:ext cx="3331350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Nagyon szomorú vagyok a testvéreim miatt.</a:t>
            </a:r>
            <a:endParaRPr lang="hu-HU" dirty="0"/>
          </a:p>
        </p:txBody>
      </p:sp>
      <p:sp>
        <p:nvSpPr>
          <p:cNvPr id="28" name="Lekerekített téglalap 27"/>
          <p:cNvSpPr/>
          <p:nvPr/>
        </p:nvSpPr>
        <p:spPr>
          <a:xfrm>
            <a:off x="4507807" y="5915068"/>
            <a:ext cx="3292787" cy="653143"/>
          </a:xfrm>
          <a:prstGeom prst="roundRect">
            <a:avLst/>
          </a:prstGeom>
          <a:solidFill>
            <a:srgbClr val="9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Istentől kérek segítséget.</a:t>
            </a:r>
            <a:endParaRPr lang="hu-HU" dirty="0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7"/>
            <a:ext cx="1525305" cy="15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53548" y="5059017"/>
            <a:ext cx="499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7A5340"/>
                </a:solidFill>
              </a:rPr>
              <a:t>Hamarosan megtudhatjuk </a:t>
            </a:r>
          </a:p>
          <a:p>
            <a:r>
              <a:rPr lang="hu-HU" sz="2400" dirty="0" smtClean="0">
                <a:solidFill>
                  <a:srgbClr val="7A5340"/>
                </a:solidFill>
              </a:rPr>
              <a:t>hogyan folytatódott az ő története.</a:t>
            </a:r>
            <a:endParaRPr lang="hu-HU" sz="2400" dirty="0">
              <a:solidFill>
                <a:srgbClr val="7A534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681" r="98773">
                        <a14:foregroundMark x1="32055" y1="63164" x2="32055" y2="63164"/>
                        <a14:foregroundMark x1="41718" y1="62681" x2="41718" y2="62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661" y="70576"/>
            <a:ext cx="5344686" cy="678742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82757" y="755374"/>
            <a:ext cx="4065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srgbClr val="7A5340"/>
                </a:solidFill>
              </a:rPr>
              <a:t>A megfejtés:</a:t>
            </a:r>
          </a:p>
          <a:p>
            <a:pPr algn="ctr"/>
            <a:r>
              <a:rPr lang="hu-HU" sz="4000" dirty="0" smtClean="0">
                <a:solidFill>
                  <a:srgbClr val="7A5340"/>
                </a:solidFill>
              </a:rPr>
              <a:t> </a:t>
            </a:r>
          </a:p>
          <a:p>
            <a:pPr algn="ctr"/>
            <a:r>
              <a:rPr lang="hu-HU" sz="4000" dirty="0" smtClean="0">
                <a:solidFill>
                  <a:srgbClr val="7A5340"/>
                </a:solidFill>
              </a:rPr>
              <a:t>JÓZSEF</a:t>
            </a:r>
            <a:endParaRPr lang="hu-HU" sz="4000" dirty="0">
              <a:solidFill>
                <a:srgbClr val="7A534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70291" y="3415675"/>
            <a:ext cx="4422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7A5340"/>
                </a:solidFill>
              </a:rPr>
              <a:t>Hiszen ő volt az, akit testvérei féltékenységből eladtak egy kereskedő karavánnak.</a:t>
            </a:r>
            <a:endParaRPr lang="hu-HU" sz="2400" dirty="0">
              <a:solidFill>
                <a:srgbClr val="7A5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98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5" b="100000" l="8364" r="100000">
                        <a14:foregroundMark x1="33455" y1="64736" x2="33455" y2="64736"/>
                        <a14:foregroundMark x1="66909" y1="64225" x2="66909" y2="64225"/>
                        <a14:foregroundMark x1="36000" y1="64566" x2="36000" y2="64566"/>
                        <a14:foregroundMark x1="35273" y1="71380" x2="35273" y2="71380"/>
                        <a14:foregroundMark x1="27273" y1="66099" x2="27273" y2="66099"/>
                        <a14:foregroundMark x1="29455" y1="65588" x2="29455" y2="65588"/>
                        <a14:foregroundMark x1="28364" y1="68143" x2="28364" y2="68143"/>
                        <a14:foregroundMark x1="25455" y1="70528" x2="25455" y2="70528"/>
                        <a14:foregroundMark x1="29091" y1="72572" x2="29091" y2="72572"/>
                        <a14:foregroundMark x1="21818" y1="75809" x2="21818" y2="75809"/>
                        <a14:foregroundMark x1="22909" y1="72743" x2="22909" y2="72743"/>
                        <a14:foregroundMark x1="26909" y1="82112" x2="26909" y2="82112"/>
                        <a14:foregroundMark x1="21455" y1="92504" x2="21455" y2="92504"/>
                        <a14:foregroundMark x1="19636" y1="86882" x2="19636" y2="86882"/>
                        <a14:foregroundMark x1="22545" y1="81772" x2="22545" y2="81772"/>
                        <a14:foregroundMark x1="24364" y1="79216" x2="24364" y2="79216"/>
                        <a14:foregroundMark x1="25455" y1="75298" x2="25455" y2="75298"/>
                        <a14:foregroundMark x1="29818" y1="76661" x2="29818" y2="76661"/>
                        <a14:foregroundMark x1="31636" y1="74617" x2="31636" y2="74617"/>
                        <a14:foregroundMark x1="44364" y1="69847" x2="44364" y2="69847"/>
                        <a14:foregroundMark x1="47273" y1="78194" x2="47273" y2="78194"/>
                        <a14:foregroundMark x1="54182" y1="80579" x2="54182" y2="80579"/>
                        <a14:foregroundMark x1="48364" y1="86542" x2="48364" y2="86542"/>
                        <a14:foregroundMark x1="40727" y1="83135" x2="40727" y2="83135"/>
                        <a14:foregroundMark x1="18182" y1="82624" x2="18182" y2="82624"/>
                        <a14:foregroundMark x1="25091" y1="84497" x2="25091" y2="84497"/>
                        <a14:foregroundMark x1="25091" y1="85860" x2="25091" y2="85860"/>
                        <a14:foregroundMark x1="22182" y1="69336" x2="22182" y2="69336"/>
                        <a14:foregroundMark x1="29091" y1="87734" x2="29091" y2="8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966" y="1747759"/>
            <a:ext cx="2394065" cy="51102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5" b="100000" l="2431" r="100000">
                        <a14:foregroundMark x1="91840" y1="38418" x2="91840" y2="38418"/>
                        <a14:foregroundMark x1="89410" y1="41431" x2="89410" y2="41431"/>
                        <a14:foregroundMark x1="90538" y1="44821" x2="90538" y2="44821"/>
                        <a14:foregroundMark x1="86979" y1="43503" x2="86979" y2="43503"/>
                        <a14:foregroundMark x1="88542" y1="46516" x2="88542" y2="46516"/>
                        <a14:foregroundMark x1="86024" y1="46704" x2="86024" y2="46704"/>
                        <a14:foregroundMark x1="84549" y1="48023" x2="84549" y2="48023"/>
                        <a14:foregroundMark x1="84028" y1="54237" x2="84028" y2="54237"/>
                        <a14:foregroundMark x1="82205" y1="53296" x2="82205" y2="53296"/>
                        <a14:foregroundMark x1="72309" y1="90960" x2="72309" y2="90960"/>
                        <a14:foregroundMark x1="71615" y1="92467" x2="71615" y2="92467"/>
                        <a14:foregroundMark x1="71788" y1="95104" x2="71788" y2="95104"/>
                        <a14:foregroundMark x1="16319" y1="6403" x2="16319" y2="6403"/>
                        <a14:foregroundMark x1="6597" y1="64783" x2="6597" y2="64783"/>
                        <a14:foregroundMark x1="5469" y1="62524" x2="5469" y2="62524"/>
                        <a14:foregroundMark x1="5903" y1="66290" x2="5903" y2="66290"/>
                        <a14:foregroundMark x1="6163" y1="70056" x2="6163" y2="70056"/>
                        <a14:foregroundMark x1="5295" y1="67985" x2="5295" y2="67985"/>
                        <a14:foregroundMark x1="5035" y1="70621" x2="5035" y2="70621"/>
                        <a14:foregroundMark x1="5469" y1="72693" x2="5469" y2="72693"/>
                        <a14:foregroundMark x1="5122" y1="76648" x2="5122" y2="76648"/>
                        <a14:foregroundMark x1="4948" y1="74576" x2="4948" y2="74576"/>
                        <a14:foregroundMark x1="6163" y1="74200" x2="6163" y2="74200"/>
                        <a14:foregroundMark x1="8767" y1="73258" x2="8767" y2="73258"/>
                        <a14:foregroundMark x1="9809" y1="76083" x2="9809" y2="76083"/>
                        <a14:foregroundMark x1="10677" y1="79284" x2="10677" y2="79284"/>
                        <a14:foregroundMark x1="9115" y1="81544" x2="9115" y2="81544"/>
                        <a14:foregroundMark x1="8507" y1="84557" x2="8507" y2="84557"/>
                        <a14:foregroundMark x1="6944" y1="81733" x2="6944" y2="81733"/>
                        <a14:foregroundMark x1="6684" y1="84746" x2="6684" y2="84746"/>
                        <a14:foregroundMark x1="16753" y1="85499" x2="16753" y2="85499"/>
                        <a14:foregroundMark x1="16406" y1="80226" x2="16406" y2="80226"/>
                        <a14:foregroundMark x1="71354" y1="93597" x2="71354" y2="93597"/>
                        <a14:foregroundMark x1="71615" y1="96798" x2="71615" y2="96798"/>
                        <a14:foregroundMark x1="13889" y1="88701" x2="13889" y2="88701"/>
                        <a14:foregroundMark x1="5816" y1="83616" x2="5816" y2="83616"/>
                        <a14:foregroundMark x1="11372" y1="88324" x2="11372" y2="88324"/>
                        <a14:foregroundMark x1="5382" y1="82486" x2="5382" y2="82486"/>
                        <a14:foregroundMark x1="5903" y1="89266" x2="5903" y2="89266"/>
                        <a14:foregroundMark x1="6250" y1="93785" x2="6250" y2="93785"/>
                        <a14:foregroundMark x1="6250" y1="98305" x2="6250" y2="98305"/>
                        <a14:foregroundMark x1="5729" y1="96798" x2="5729" y2="96798"/>
                        <a14:foregroundMark x1="5729" y1="91149" x2="5729" y2="91149"/>
                        <a14:foregroundMark x1="5556" y1="86817" x2="5556" y2="86817"/>
                        <a14:foregroundMark x1="5469" y1="79661" x2="5469" y2="79661"/>
                        <a14:foregroundMark x1="5122" y1="85122" x2="5122" y2="85122"/>
                        <a14:foregroundMark x1="4948" y1="88324" x2="4948" y2="88324"/>
                        <a14:backgroundMark x1="3559" y1="68550" x2="3559" y2="68550"/>
                        <a14:backgroundMark x1="3299" y1="70998" x2="3299" y2="70998"/>
                        <a14:backgroundMark x1="2865" y1="73823" x2="2865" y2="73823"/>
                        <a14:backgroundMark x1="3125" y1="76460" x2="3125" y2="76460"/>
                        <a14:backgroundMark x1="3212" y1="80603" x2="3212" y2="80603"/>
                        <a14:backgroundMark x1="3733" y1="82863" x2="3733" y2="82863"/>
                        <a14:backgroundMark x1="3299" y1="85876" x2="3299" y2="85876"/>
                        <a14:backgroundMark x1="20226" y1="10734" x2="20226" y2="10734"/>
                        <a14:backgroundMark x1="20486" y1="12241" x2="20486" y2="12241"/>
                        <a14:backgroundMark x1="19792" y1="13183" x2="19792" y2="13183"/>
                        <a14:backgroundMark x1="19878" y1="9416" x2="19878" y2="9416"/>
                        <a14:backgroundMark x1="99653" y1="72881" x2="99653" y2="72881"/>
                        <a14:backgroundMark x1="99479" y1="76271" x2="99479" y2="76271"/>
                        <a14:backgroundMark x1="99566" y1="86629" x2="99566" y2="8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0"/>
          <a:stretch/>
        </p:blipFill>
        <p:spPr>
          <a:xfrm>
            <a:off x="3158835" y="1800225"/>
            <a:ext cx="8830887" cy="5057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Lekerekített téglalap 4"/>
          <p:cNvSpPr/>
          <p:nvPr/>
        </p:nvSpPr>
        <p:spPr>
          <a:xfrm>
            <a:off x="2127623" y="246714"/>
            <a:ext cx="9476509" cy="1321724"/>
          </a:xfrm>
          <a:prstGeom prst="roundRect">
            <a:avLst/>
          </a:prstGeom>
          <a:solidFill>
            <a:schemeClr val="accent3">
              <a:alpha val="6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bg1"/>
                </a:solidFill>
              </a:rPr>
              <a:t>Sok idő telt el azóta, hogy Józsefet eladták testvérei.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Egyiptomba került. És ott megvette egy </a:t>
            </a:r>
            <a:r>
              <a:rPr lang="hu-HU" sz="2400" dirty="0" err="1" smtClean="0">
                <a:solidFill>
                  <a:schemeClr val="bg1"/>
                </a:solidFill>
              </a:rPr>
              <a:t>Potifár</a:t>
            </a:r>
            <a:r>
              <a:rPr lang="hu-HU" sz="2400" dirty="0" smtClean="0">
                <a:solidFill>
                  <a:schemeClr val="bg1"/>
                </a:solidFill>
              </a:rPr>
              <a:t> nevű gazdag ember.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Így lett József rabszolga. Senki nem irigykedett rá többé.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586429" cy="15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8" b="37192"/>
          <a:stretch/>
        </p:blipFill>
        <p:spPr>
          <a:xfrm>
            <a:off x="0" y="0"/>
            <a:ext cx="12238797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" b="98273" l="0" r="100000">
                        <a14:foregroundMark x1="23529" y1="42994" x2="23529" y2="42994"/>
                        <a14:foregroundMark x1="18353" y1="88868" x2="18353" y2="88868"/>
                        <a14:foregroundMark x1="24824" y1="88100" x2="24824" y2="88100"/>
                        <a14:foregroundMark x1="24000" y1="95969" x2="24000" y2="95969"/>
                        <a14:foregroundMark x1="72118" y1="11324" x2="72118" y2="11324"/>
                        <a14:foregroundMark x1="66706" y1="80422" x2="66706" y2="80422"/>
                        <a14:backgroundMark x1="80353" y1="29175" x2="80353" y2="29175"/>
                      </a14:backgroundRemoval>
                    </a14:imgEffect>
                  </a14:imgLayer>
                </a14:imgProps>
              </a:ext>
            </a:extLst>
          </a:blip>
          <a:srcRect b="1715"/>
          <a:stretch/>
        </p:blipFill>
        <p:spPr>
          <a:xfrm>
            <a:off x="2825982" y="1399331"/>
            <a:ext cx="9061096" cy="545866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9" b="100000" l="3904" r="95796">
                        <a14:foregroundMark x1="35135" y1="4802" x2="35135" y2="4802"/>
                        <a14:foregroundMark x1="30330" y1="39875" x2="30330" y2="39875"/>
                        <a14:foregroundMark x1="30030" y1="51148" x2="30030" y2="51148"/>
                        <a14:foregroundMark x1="40841" y1="46347" x2="40841" y2="46347"/>
                        <a14:foregroundMark x1="57357" y1="44468" x2="57357" y2="44468"/>
                        <a14:foregroundMark x1="50450" y1="46347" x2="50450" y2="46347"/>
                        <a14:foregroundMark x1="50450" y1="43424" x2="50450" y2="43424"/>
                        <a14:foregroundMark x1="61261" y1="96660" x2="61261" y2="96660"/>
                        <a14:foregroundMark x1="58258" y1="94572" x2="58258" y2="94572"/>
                        <a14:foregroundMark x1="57658" y1="92902" x2="57658" y2="92902"/>
                        <a14:foregroundMark x1="28829" y1="17954" x2="28829" y2="17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56530" y="1220850"/>
            <a:ext cx="3927079" cy="5654567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513213" y="239251"/>
            <a:ext cx="9476509" cy="1321724"/>
          </a:xfrm>
          <a:prstGeom prst="roundRect">
            <a:avLst/>
          </a:prstGeom>
          <a:solidFill>
            <a:schemeClr val="accent3">
              <a:alpha val="6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bg1"/>
                </a:solidFill>
              </a:rPr>
              <a:t>De Isten Józseffel volt, és mindenben sikeressé tette.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Észrevette ezt </a:t>
            </a:r>
            <a:r>
              <a:rPr lang="hu-HU" sz="2400" dirty="0" err="1">
                <a:solidFill>
                  <a:schemeClr val="bg1"/>
                </a:solidFill>
              </a:rPr>
              <a:t>P</a:t>
            </a:r>
            <a:r>
              <a:rPr lang="hu-HU" sz="2400" dirty="0" err="1" smtClean="0">
                <a:solidFill>
                  <a:schemeClr val="bg1"/>
                </a:solidFill>
              </a:rPr>
              <a:t>otifár</a:t>
            </a:r>
            <a:r>
              <a:rPr lang="hu-HU" sz="2400" dirty="0" smtClean="0">
                <a:solidFill>
                  <a:schemeClr val="bg1"/>
                </a:solidFill>
              </a:rPr>
              <a:t> is.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Háza felügyelőjévé nevezte ki, és mindenét rábízta.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8" b="37192"/>
          <a:stretch/>
        </p:blipFill>
        <p:spPr>
          <a:xfrm>
            <a:off x="0" y="0"/>
            <a:ext cx="12238797" cy="685800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149656" y="228234"/>
            <a:ext cx="9476509" cy="1321724"/>
          </a:xfrm>
          <a:prstGeom prst="roundRect">
            <a:avLst/>
          </a:prstGeom>
          <a:solidFill>
            <a:schemeClr val="accent3">
              <a:alpha val="6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err="1" smtClean="0">
                <a:solidFill>
                  <a:schemeClr val="bg1"/>
                </a:solidFill>
              </a:rPr>
              <a:t>Potifár</a:t>
            </a:r>
            <a:r>
              <a:rPr lang="hu-HU" sz="2800" dirty="0" smtClean="0">
                <a:solidFill>
                  <a:schemeClr val="bg1"/>
                </a:solidFill>
              </a:rPr>
              <a:t> felesége azonban gyűlölte Józsefet.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Rávette a férjét, hogy Józsefet börtönbe </a:t>
            </a:r>
            <a:r>
              <a:rPr lang="hu-HU" sz="2800" dirty="0" err="1" smtClean="0">
                <a:solidFill>
                  <a:schemeClr val="bg1"/>
                </a:solidFill>
              </a:rPr>
              <a:t>zárassa</a:t>
            </a:r>
            <a:r>
              <a:rPr lang="hu-HU" sz="2800" dirty="0" smtClean="0">
                <a:solidFill>
                  <a:schemeClr val="bg1"/>
                </a:solidFill>
              </a:rPr>
              <a:t>.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16">
                        <a14:foregroundMark x1="12988" y1="9694" x2="12988" y2="9694"/>
                        <a14:foregroundMark x1="15898" y1="20748" x2="15898" y2="20748"/>
                        <a14:foregroundMark x1="9581" y1="39966" x2="9581" y2="39966"/>
                        <a14:foregroundMark x1="14478" y1="44048" x2="14478" y2="44048"/>
                        <a14:foregroundMark x1="18879" y1="53912" x2="18879" y2="53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72" y="2028825"/>
            <a:ext cx="115719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A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0" y="114300"/>
            <a:ext cx="12077700" cy="6987767"/>
            <a:chOff x="0" y="114300"/>
            <a:chExt cx="12077700" cy="6987767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0" y="114300"/>
              <a:ext cx="12077700" cy="6987767"/>
              <a:chOff x="1" y="219075"/>
              <a:chExt cx="11858625" cy="6806792"/>
            </a:xfrm>
          </p:grpSpPr>
          <p:pic>
            <p:nvPicPr>
              <p:cNvPr id="3" name="Kép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3590" y1="18363" x2="3590" y2="18363"/>
                            <a14:foregroundMark x1="12249" y1="74503" x2="12249" y2="74503"/>
                            <a14:foregroundMark x1="9609" y1="77076" x2="9609" y2="77076"/>
                            <a14:foregroundMark x1="7920" y1="81404" x2="7920" y2="81404"/>
                            <a14:foregroundMark x1="22598" y1="81287" x2="22598" y2="81287"/>
                            <a14:foregroundMark x1="18691" y1="70877" x2="18691" y2="70877"/>
                            <a14:foregroundMark x1="37592" y1="77544" x2="37592" y2="77544"/>
                            <a14:foregroundMark x1="37170" y1="83860" x2="37170" y2="83860"/>
                            <a14:foregroundMark x1="46251" y1="85497" x2="46251" y2="85497"/>
                            <a14:foregroundMark x1="61880" y1="84678" x2="61880" y2="84678"/>
                            <a14:foregroundMark x1="92714" y1="77427" x2="92714" y2="77427"/>
                            <a14:foregroundMark x1="95248" y1="69357" x2="95248" y2="69357"/>
                            <a14:foregroundMark x1="36853" y1="6316" x2="36853" y2="6316"/>
                            <a14:foregroundMark x1="11193" y1="24795" x2="11193" y2="24795"/>
                            <a14:foregroundMark x1="13728" y1="87836" x2="13728" y2="87836"/>
                            <a14:foregroundMark x1="1478" y1="84678" x2="1478" y2="84678"/>
                            <a14:foregroundMark x1="4118" y1="82105" x2="4118" y2="82105"/>
                            <a14:foregroundMark x1="85639" y1="19298" x2="85639" y2="19298"/>
                            <a14:foregroundMark x1="87434" y1="17310" x2="87434" y2="17310"/>
                            <a14:foregroundMark x1="92608" y1="25497" x2="92608" y2="25497"/>
                            <a14:foregroundMark x1="91552" y1="4444" x2="91552" y2="4444"/>
                            <a14:foregroundMark x1="95987" y1="13801" x2="95987" y2="13801"/>
                            <a14:foregroundMark x1="96515" y1="20819" x2="96515" y2="20819"/>
                            <a14:foregroundMark x1="95987" y1="18012" x2="95987" y2="18012"/>
                            <a14:foregroundMark x1="96515" y1="27135" x2="96515" y2="27135"/>
                            <a14:foregroundMark x1="96727" y1="32515" x2="96727" y2="32515"/>
                            <a14:foregroundMark x1="97677" y1="30292" x2="97677" y2="30292"/>
                            <a14:foregroundMark x1="66526" y1="71696" x2="66526" y2="71696"/>
                            <a14:foregroundMark x1="62408" y1="72281" x2="62408" y2="72281"/>
                            <a14:foregroundMark x1="55227" y1="70994" x2="55227" y2="70994"/>
                            <a14:foregroundMark x1="3485" y1="32281" x2="3485" y2="32281"/>
                            <a14:foregroundMark x1="12566" y1="64094" x2="12566" y2="64094"/>
                            <a14:foregroundMark x1="83527" y1="12047" x2="83527" y2="12047"/>
                            <a14:foregroundMark x1="95565" y1="24211" x2="95565" y2="24211"/>
                            <a14:foregroundMark x1="98205" y1="17427" x2="98205" y2="17427"/>
                            <a14:foregroundMark x1="39071" y1="5731" x2="39071" y2="5731"/>
                            <a14:foregroundMark x1="8237" y1="30409" x2="8237" y2="30409"/>
                            <a14:foregroundMark x1="58923" y1="8304" x2="58923" y2="8304"/>
                            <a14:foregroundMark x1="12355" y1="11579" x2="12355" y2="11579"/>
                            <a14:backgroundMark x1="528" y1="25731" x2="528" y2="25731"/>
                            <a14:backgroundMark x1="99155" y1="12047" x2="99155" y2="12047"/>
                            <a14:backgroundMark x1="99366" y1="34269" x2="99366" y2="34269"/>
                            <a14:backgroundMark x1="99366" y1="32281" x2="99366" y2="32281"/>
                            <a14:backgroundMark x1="99366" y1="28772" x2="99366" y2="28772"/>
                            <a14:backgroundMark x1="53115" y1="28772" x2="53115" y2="28772"/>
                            <a14:backgroundMark x1="92714" y1="18246" x2="92714" y2="18246"/>
                            <a14:backgroundMark x1="84266" y1="19649" x2="84266" y2="19649"/>
                            <a14:backgroundMark x1="83949" y1="15088" x2="83949" y2="15088"/>
                            <a14:backgroundMark x1="85005" y1="11228" x2="85005" y2="11228"/>
                            <a14:backgroundMark x1="81204" y1="7251" x2="81204" y2="7251"/>
                            <a14:backgroundMark x1="80042" y1="4327" x2="80042" y2="4327"/>
                            <a14:backgroundMark x1="74762" y1="4678" x2="74762" y2="4678"/>
                            <a14:backgroundMark x1="68321" y1="10526" x2="68321" y2="10526"/>
                            <a14:backgroundMark x1="68849" y1="16959" x2="68849" y2="16959"/>
                            <a14:backgroundMark x1="69588" y1="24561" x2="69588" y2="24561"/>
                            <a14:backgroundMark x1="61563" y1="24561" x2="61563" y2="24561"/>
                            <a14:backgroundMark x1="61668" y1="30643" x2="61668" y2="30643"/>
                            <a14:backgroundMark x1="59873" y1="32515" x2="59873" y2="32515"/>
                            <a14:backgroundMark x1="55438" y1="17661" x2="55438" y2="17661"/>
                            <a14:backgroundMark x1="57233" y1="12398" x2="57233" y2="12398"/>
                            <a14:backgroundMark x1="56072" y1="17895" x2="56072" y2="17895"/>
                            <a14:backgroundMark x1="58712" y1="10760" x2="58712" y2="10760"/>
                            <a14:backgroundMark x1="59029" y1="13450" x2="59029" y2="13450"/>
                            <a14:backgroundMark x1="55438" y1="13216" x2="55438" y2="13216"/>
                            <a14:backgroundMark x1="62196" y1="9942" x2="62196" y2="9942"/>
                            <a14:backgroundMark x1="68849" y1="22456" x2="68849" y2="22456"/>
                            <a14:backgroundMark x1="56283" y1="10292" x2="56283" y2="10292"/>
                            <a14:backgroundMark x1="53960" y1="10877" x2="53960" y2="10877"/>
                            <a14:backgroundMark x1="53010" y1="10877" x2="53010" y2="10877"/>
                            <a14:backgroundMark x1="52165" y1="13216" x2="52165" y2="13216"/>
                            <a14:backgroundMark x1="51109" y1="12749" x2="51109" y2="12749"/>
                            <a14:backgroundMark x1="50686" y1="15088" x2="50686" y2="15088"/>
                            <a14:backgroundMark x1="51637" y1="17661" x2="51637" y2="17661"/>
                            <a14:backgroundMark x1="51531" y1="20000" x2="51531" y2="20000"/>
                            <a14:backgroundMark x1="78036" y1="15439" x2="78036" y2="15439"/>
                            <a14:backgroundMark x1="80359" y1="17310" x2="80359" y2="17310"/>
                            <a14:backgroundMark x1="87751" y1="14035" x2="87751" y2="14035"/>
                            <a14:backgroundMark x1="87645" y1="19298" x2="87645" y2="19298"/>
                            <a14:backgroundMark x1="89440" y1="19649" x2="89440" y2="19649"/>
                            <a14:backgroundMark x1="91235" y1="27719" x2="91235" y2="27719"/>
                            <a14:backgroundMark x1="90602" y1="32515" x2="90602" y2="32515"/>
                            <a14:backgroundMark x1="86906" y1="41404" x2="86906" y2="41404"/>
                            <a14:backgroundMark x1="85956" y1="36257" x2="85956" y2="36257"/>
                            <a14:backgroundMark x1="83210" y1="38713" x2="83210" y2="38713"/>
                            <a14:backgroundMark x1="82154" y1="31228" x2="82154" y2="31228"/>
                            <a14:backgroundMark x1="84477" y1="27719" x2="84477" y2="27719"/>
                            <a14:backgroundMark x1="82999" y1="28421" x2="82999" y2="28421"/>
                            <a14:backgroundMark x1="83316" y1="26082" x2="83316" y2="26082"/>
                            <a14:backgroundMark x1="80148" y1="33918" x2="80148" y2="33918"/>
                            <a14:backgroundMark x1="71489" y1="35205" x2="71489" y2="35205"/>
                            <a14:backgroundMark x1="73390" y1="33567" x2="73390" y2="33567"/>
                            <a14:backgroundMark x1="70433" y1="35439" x2="70433" y2="35439"/>
                            <a14:backgroundMark x1="65364" y1="36842" x2="65364" y2="36842"/>
                            <a14:backgroundMark x1="53749" y1="36257" x2="53749" y2="36257"/>
                            <a14:backgroundMark x1="53010" y1="33216" x2="53010" y2="33216"/>
                            <a14:backgroundMark x1="51531" y1="30643" x2="51531" y2="30643"/>
                            <a14:backgroundMark x1="53010" y1="26082" x2="53010" y2="26082"/>
                            <a14:backgroundMark x1="51848" y1="23158" x2="51848" y2="23158"/>
                            <a14:backgroundMark x1="51531" y1="33567" x2="51531" y2="33567"/>
                            <a14:backgroundMark x1="65364" y1="42105" x2="65364" y2="42105"/>
                            <a14:backgroundMark x1="64520" y1="43275" x2="64520" y2="43275"/>
                            <a14:backgroundMark x1="49208" y1="31228" x2="49208" y2="31228"/>
                            <a14:backgroundMark x1="48680" y1="29591" x2="48680" y2="29591"/>
                            <a14:backgroundMark x1="53960" y1="38830" x2="53960" y2="38830"/>
                            <a14:backgroundMark x1="66209" y1="44211" x2="66209" y2="44211"/>
                            <a14:backgroundMark x1="67687" y1="44912" x2="67687" y2="44912"/>
                            <a14:backgroundMark x1="69166" y1="44912" x2="69166" y2="44912"/>
                            <a14:backgroundMark x1="70644" y1="44912" x2="70644" y2="44912"/>
                            <a14:backgroundMark x1="77402" y1="45263" x2="77402" y2="45263"/>
                            <a14:backgroundMark x1="51109" y1="36140" x2="51109" y2="36140"/>
                          </a14:backgroundRemoval>
                        </a14:imgEffect>
                      </a14:imgLayer>
                    </a14:imgProps>
                  </a:ext>
                </a:extLst>
              </a:blip>
              <a:srcRect l="357"/>
              <a:stretch/>
            </p:blipFill>
            <p:spPr>
              <a:xfrm>
                <a:off x="4705351" y="219075"/>
                <a:ext cx="7153275" cy="6569189"/>
              </a:xfrm>
              <a:prstGeom prst="rect">
                <a:avLst/>
              </a:prstGeom>
            </p:spPr>
          </p:pic>
          <p:pic>
            <p:nvPicPr>
              <p:cNvPr id="5" name="Kép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865" l="0" r="100000">
                            <a14:backgroundMark x1="93874" y1="87079" x2="93874" y2="87079"/>
                            <a14:backgroundMark x1="29910" y1="93136" x2="29910" y2="93136"/>
                          </a14:backgroundRemoval>
                        </a14:imgEffect>
                      </a14:imgLayer>
                    </a14:imgProps>
                  </a:ext>
                </a:extLst>
              </a:blip>
              <a:srcRect l="1374" r="2207"/>
              <a:stretch/>
            </p:blipFill>
            <p:spPr>
              <a:xfrm>
                <a:off x="1" y="404144"/>
                <a:ext cx="4705350" cy="6621723"/>
              </a:xfrm>
              <a:prstGeom prst="rect">
                <a:avLst/>
              </a:prstGeom>
            </p:spPr>
          </p:pic>
        </p:grpSp>
        <p:sp>
          <p:nvSpPr>
            <p:cNvPr id="6" name="Téglalap 5"/>
            <p:cNvSpPr/>
            <p:nvPr/>
          </p:nvSpPr>
          <p:spPr>
            <a:xfrm>
              <a:off x="8772525" y="247650"/>
              <a:ext cx="3305175" cy="2247900"/>
            </a:xfrm>
            <a:prstGeom prst="rect">
              <a:avLst/>
            </a:prstGeom>
            <a:solidFill>
              <a:srgbClr val="A2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Lekerekített téglalap 8"/>
          <p:cNvSpPr/>
          <p:nvPr/>
        </p:nvSpPr>
        <p:spPr>
          <a:xfrm>
            <a:off x="200626" y="523437"/>
            <a:ext cx="3990374" cy="2648387"/>
          </a:xfrm>
          <a:prstGeom prst="roundRect">
            <a:avLst/>
          </a:prstGeom>
          <a:solidFill>
            <a:srgbClr val="E9E5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400" dirty="0" smtClean="0">
                <a:solidFill>
                  <a:srgbClr val="987361"/>
                </a:solidFill>
              </a:rPr>
              <a:t>De az Úr még a börtönben is vele volt.</a:t>
            </a:r>
          </a:p>
          <a:p>
            <a:pPr algn="ctr"/>
            <a:r>
              <a:rPr lang="hu-HU" sz="2400" dirty="0" smtClean="0">
                <a:solidFill>
                  <a:srgbClr val="987361"/>
                </a:solidFill>
              </a:rPr>
              <a:t>Így figyelt fel rá a börtönparancsnok, és kis idő múlva Józsefre bízta a börtön összes foglyát.</a:t>
            </a:r>
          </a:p>
          <a:p>
            <a:pPr algn="ctr"/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8050426" y="180975"/>
            <a:ext cx="4010626" cy="2676525"/>
          </a:xfrm>
          <a:prstGeom prst="roundRect">
            <a:avLst/>
          </a:prstGeom>
          <a:solidFill>
            <a:srgbClr val="F9C19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7A5340"/>
                </a:solidFill>
              </a:rPr>
              <a:t>Egy nap új foglyok érkeztek a börtönbe.</a:t>
            </a:r>
          </a:p>
          <a:p>
            <a:pPr algn="ctr"/>
            <a:r>
              <a:rPr lang="hu-HU" sz="2400" dirty="0" smtClean="0">
                <a:solidFill>
                  <a:srgbClr val="7A5340"/>
                </a:solidFill>
              </a:rPr>
              <a:t>A fáraó </a:t>
            </a:r>
            <a:r>
              <a:rPr lang="hu-HU" sz="2400" dirty="0" err="1" smtClean="0">
                <a:solidFill>
                  <a:srgbClr val="7A5340"/>
                </a:solidFill>
              </a:rPr>
              <a:t>főpohárnoka</a:t>
            </a:r>
            <a:r>
              <a:rPr lang="hu-HU" sz="2400" dirty="0" smtClean="0">
                <a:solidFill>
                  <a:srgbClr val="7A5340"/>
                </a:solidFill>
              </a:rPr>
              <a:t> és </a:t>
            </a:r>
            <a:r>
              <a:rPr lang="hu-HU" sz="2400" dirty="0" err="1" smtClean="0">
                <a:solidFill>
                  <a:srgbClr val="7A5340"/>
                </a:solidFill>
              </a:rPr>
              <a:t>fősütőmestere</a:t>
            </a:r>
            <a:r>
              <a:rPr lang="hu-HU" sz="2400" dirty="0" smtClean="0">
                <a:solidFill>
                  <a:srgbClr val="7A5340"/>
                </a:solidFill>
              </a:rPr>
              <a:t>.</a:t>
            </a:r>
          </a:p>
          <a:p>
            <a:pPr algn="ctr"/>
            <a:r>
              <a:rPr lang="hu-HU" sz="2400" dirty="0" smtClean="0">
                <a:solidFill>
                  <a:srgbClr val="7A5340"/>
                </a:solidFill>
              </a:rPr>
              <a:t>József gondoskodott róluk. Egy nap különösen gondterheltnek látszottak.</a:t>
            </a:r>
            <a:endParaRPr lang="hu-HU" sz="2400" dirty="0">
              <a:solidFill>
                <a:srgbClr val="7A53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A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8772525" y="133350"/>
            <a:ext cx="3305175" cy="2247900"/>
          </a:xfrm>
          <a:prstGeom prst="rect">
            <a:avLst/>
          </a:prstGeom>
          <a:solidFill>
            <a:srgbClr val="A29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1712465" y="1199190"/>
            <a:ext cx="9029700" cy="5676900"/>
            <a:chOff x="904875" y="323850"/>
            <a:chExt cx="9934577" cy="6534149"/>
          </a:xfrm>
        </p:grpSpPr>
        <p:grpSp>
          <p:nvGrpSpPr>
            <p:cNvPr id="2" name="Csoportba foglalás 1"/>
            <p:cNvGrpSpPr/>
            <p:nvPr/>
          </p:nvGrpSpPr>
          <p:grpSpPr>
            <a:xfrm>
              <a:off x="904875" y="323850"/>
              <a:ext cx="9934577" cy="6534149"/>
              <a:chOff x="2105528" y="1024807"/>
              <a:chExt cx="9238747" cy="5833193"/>
            </a:xfrm>
          </p:grpSpPr>
          <p:pic>
            <p:nvPicPr>
              <p:cNvPr id="3" name="Kép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3590" y1="18363" x2="3590" y2="18363"/>
                            <a14:foregroundMark x1="12249" y1="74503" x2="12249" y2="74503"/>
                            <a14:foregroundMark x1="9609" y1="77076" x2="9609" y2="77076"/>
                            <a14:foregroundMark x1="7920" y1="81404" x2="7920" y2="81404"/>
                            <a14:foregroundMark x1="22598" y1="81287" x2="22598" y2="81287"/>
                            <a14:foregroundMark x1="18691" y1="70877" x2="18691" y2="70877"/>
                            <a14:foregroundMark x1="37592" y1="77544" x2="37592" y2="77544"/>
                            <a14:foregroundMark x1="37170" y1="83860" x2="37170" y2="83860"/>
                            <a14:foregroundMark x1="46251" y1="85497" x2="46251" y2="85497"/>
                            <a14:foregroundMark x1="61880" y1="84678" x2="61880" y2="84678"/>
                            <a14:foregroundMark x1="92714" y1="77427" x2="92714" y2="77427"/>
                            <a14:foregroundMark x1="95248" y1="69357" x2="95248" y2="69357"/>
                            <a14:foregroundMark x1="36853" y1="6316" x2="36853" y2="6316"/>
                            <a14:foregroundMark x1="11193" y1="24795" x2="11193" y2="24795"/>
                            <a14:foregroundMark x1="13728" y1="87836" x2="13728" y2="87836"/>
                            <a14:foregroundMark x1="1478" y1="84678" x2="1478" y2="84678"/>
                            <a14:foregroundMark x1="4118" y1="82105" x2="4118" y2="82105"/>
                            <a14:foregroundMark x1="85639" y1="19298" x2="85639" y2="19298"/>
                            <a14:foregroundMark x1="87434" y1="17310" x2="87434" y2="17310"/>
                            <a14:foregroundMark x1="92608" y1="25497" x2="92608" y2="25497"/>
                            <a14:foregroundMark x1="91552" y1="4444" x2="91552" y2="4444"/>
                            <a14:foregroundMark x1="95987" y1="13801" x2="95987" y2="13801"/>
                            <a14:foregroundMark x1="96515" y1="20819" x2="96515" y2="20819"/>
                            <a14:foregroundMark x1="95987" y1="18012" x2="95987" y2="18012"/>
                            <a14:foregroundMark x1="96515" y1="27135" x2="96515" y2="27135"/>
                            <a14:foregroundMark x1="96727" y1="32515" x2="96727" y2="32515"/>
                            <a14:foregroundMark x1="97677" y1="30292" x2="97677" y2="30292"/>
                            <a14:foregroundMark x1="66526" y1="71696" x2="66526" y2="71696"/>
                            <a14:foregroundMark x1="62408" y1="72281" x2="62408" y2="72281"/>
                            <a14:foregroundMark x1="55227" y1="70994" x2="55227" y2="70994"/>
                            <a14:foregroundMark x1="3485" y1="32281" x2="3485" y2="32281"/>
                            <a14:foregroundMark x1="12566" y1="64094" x2="12566" y2="64094"/>
                            <a14:foregroundMark x1="83527" y1="12047" x2="83527" y2="12047"/>
                            <a14:foregroundMark x1="95565" y1="24211" x2="95565" y2="24211"/>
                            <a14:foregroundMark x1="98205" y1="17427" x2="98205" y2="17427"/>
                            <a14:foregroundMark x1="39071" y1="5731" x2="39071" y2="5731"/>
                            <a14:foregroundMark x1="8237" y1="30409" x2="8237" y2="30409"/>
                            <a14:foregroundMark x1="58923" y1="8304" x2="58923" y2="8304"/>
                            <a14:foregroundMark x1="12355" y1="11579" x2="12355" y2="11579"/>
                            <a14:foregroundMark x1="90602" y1="76725" x2="90602" y2="76725"/>
                            <a14:foregroundMark x1="87223" y1="77661" x2="87223" y2="77661"/>
                            <a14:backgroundMark x1="528" y1="25731" x2="528" y2="25731"/>
                            <a14:backgroundMark x1="99155" y1="12047" x2="99155" y2="12047"/>
                            <a14:backgroundMark x1="99366" y1="34269" x2="99366" y2="34269"/>
                            <a14:backgroundMark x1="99366" y1="32281" x2="99366" y2="32281"/>
                            <a14:backgroundMark x1="99366" y1="28772" x2="99366" y2="28772"/>
                            <a14:backgroundMark x1="53115" y1="28772" x2="53115" y2="28772"/>
                            <a14:backgroundMark x1="92714" y1="18246" x2="92714" y2="18246"/>
                            <a14:backgroundMark x1="84266" y1="19649" x2="84266" y2="19649"/>
                            <a14:backgroundMark x1="83949" y1="15088" x2="83949" y2="15088"/>
                            <a14:backgroundMark x1="85005" y1="11228" x2="85005" y2="11228"/>
                            <a14:backgroundMark x1="81204" y1="7251" x2="81204" y2="7251"/>
                            <a14:backgroundMark x1="80042" y1="4327" x2="80042" y2="4327"/>
                            <a14:backgroundMark x1="74762" y1="4678" x2="74762" y2="4678"/>
                            <a14:backgroundMark x1="68321" y1="10526" x2="68321" y2="10526"/>
                            <a14:backgroundMark x1="68849" y1="16959" x2="68849" y2="16959"/>
                            <a14:backgroundMark x1="69588" y1="24561" x2="69588" y2="24561"/>
                            <a14:backgroundMark x1="61563" y1="24561" x2="61563" y2="24561"/>
                            <a14:backgroundMark x1="61668" y1="30643" x2="61668" y2="30643"/>
                            <a14:backgroundMark x1="59873" y1="32515" x2="59873" y2="32515"/>
                            <a14:backgroundMark x1="55438" y1="17661" x2="55438" y2="17661"/>
                            <a14:backgroundMark x1="57233" y1="12398" x2="57233" y2="12398"/>
                            <a14:backgroundMark x1="56072" y1="17895" x2="56072" y2="17895"/>
                            <a14:backgroundMark x1="58712" y1="10760" x2="58712" y2="10760"/>
                            <a14:backgroundMark x1="59029" y1="13450" x2="59029" y2="13450"/>
                            <a14:backgroundMark x1="55438" y1="13216" x2="55438" y2="13216"/>
                            <a14:backgroundMark x1="62196" y1="9942" x2="62196" y2="9942"/>
                            <a14:backgroundMark x1="68849" y1="22456" x2="68849" y2="22456"/>
                            <a14:backgroundMark x1="56283" y1="10292" x2="56283" y2="10292"/>
                            <a14:backgroundMark x1="53960" y1="10877" x2="53960" y2="10877"/>
                            <a14:backgroundMark x1="53010" y1="10877" x2="53010" y2="10877"/>
                            <a14:backgroundMark x1="52165" y1="13216" x2="52165" y2="13216"/>
                            <a14:backgroundMark x1="51109" y1="12749" x2="51109" y2="12749"/>
                            <a14:backgroundMark x1="50686" y1="15088" x2="50686" y2="15088"/>
                            <a14:backgroundMark x1="51637" y1="17661" x2="51637" y2="17661"/>
                            <a14:backgroundMark x1="51531" y1="20000" x2="51531" y2="20000"/>
                            <a14:backgroundMark x1="78036" y1="15439" x2="78036" y2="15439"/>
                            <a14:backgroundMark x1="80359" y1="17310" x2="80359" y2="17310"/>
                            <a14:backgroundMark x1="87751" y1="14035" x2="87751" y2="14035"/>
                            <a14:backgroundMark x1="87645" y1="19298" x2="87645" y2="19298"/>
                            <a14:backgroundMark x1="89440" y1="19649" x2="89440" y2="19649"/>
                            <a14:backgroundMark x1="91235" y1="27719" x2="91235" y2="27719"/>
                            <a14:backgroundMark x1="90602" y1="32515" x2="90602" y2="32515"/>
                            <a14:backgroundMark x1="86906" y1="41404" x2="86906" y2="41404"/>
                            <a14:backgroundMark x1="85956" y1="36257" x2="85956" y2="36257"/>
                            <a14:backgroundMark x1="83210" y1="38713" x2="83210" y2="38713"/>
                            <a14:backgroundMark x1="82154" y1="31228" x2="82154" y2="31228"/>
                            <a14:backgroundMark x1="84477" y1="27719" x2="84477" y2="27719"/>
                            <a14:backgroundMark x1="82999" y1="28421" x2="82999" y2="28421"/>
                            <a14:backgroundMark x1="83316" y1="26082" x2="83316" y2="26082"/>
                            <a14:backgroundMark x1="80148" y1="33918" x2="80148" y2="33918"/>
                            <a14:backgroundMark x1="71489" y1="35205" x2="71489" y2="35205"/>
                            <a14:backgroundMark x1="73390" y1="33567" x2="73390" y2="33567"/>
                            <a14:backgroundMark x1="70433" y1="35439" x2="70433" y2="35439"/>
                            <a14:backgroundMark x1="65364" y1="36842" x2="65364" y2="36842"/>
                            <a14:backgroundMark x1="53749" y1="36257" x2="53749" y2="36257"/>
                            <a14:backgroundMark x1="53010" y1="33216" x2="53010" y2="33216"/>
                            <a14:backgroundMark x1="51531" y1="30643" x2="51531" y2="30643"/>
                            <a14:backgroundMark x1="53010" y1="26082" x2="53010" y2="26082"/>
                            <a14:backgroundMark x1="51848" y1="23158" x2="51848" y2="23158"/>
                            <a14:backgroundMark x1="51531" y1="33567" x2="51531" y2="33567"/>
                            <a14:backgroundMark x1="65364" y1="42105" x2="65364" y2="42105"/>
                            <a14:backgroundMark x1="64520" y1="43275" x2="64520" y2="43275"/>
                            <a14:backgroundMark x1="49208" y1="31228" x2="49208" y2="31228"/>
                            <a14:backgroundMark x1="48680" y1="29591" x2="48680" y2="29591"/>
                            <a14:backgroundMark x1="53960" y1="38830" x2="53960" y2="38830"/>
                            <a14:backgroundMark x1="66209" y1="44211" x2="66209" y2="44211"/>
                            <a14:backgroundMark x1="67687" y1="44912" x2="67687" y2="44912"/>
                            <a14:backgroundMark x1="69166" y1="44912" x2="69166" y2="44912"/>
                            <a14:backgroundMark x1="70644" y1="44912" x2="70644" y2="44912"/>
                            <a14:backgroundMark x1="77402" y1="45263" x2="77402" y2="45263"/>
                            <a14:backgroundMark x1="51109" y1="36140" x2="51109" y2="36140"/>
                            <a14:backgroundMark x1="83421" y1="98830" x2="83421" y2="98830"/>
                          </a14:backgroundRemoval>
                        </a14:imgEffect>
                      </a14:imgLayer>
                    </a14:imgProps>
                  </a:ext>
                </a:extLst>
              </a:blip>
              <a:srcRect l="36612" t="27685"/>
              <a:stretch/>
            </p:blipFill>
            <p:spPr>
              <a:xfrm>
                <a:off x="5800725" y="1024807"/>
                <a:ext cx="5543550" cy="5833193"/>
              </a:xfrm>
              <a:prstGeom prst="rect">
                <a:avLst/>
              </a:prstGeom>
            </p:spPr>
          </p:pic>
          <p:pic>
            <p:nvPicPr>
              <p:cNvPr id="11" name="Kép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4199" b="90983" l="7928" r="67928">
                            <a14:foregroundMark x1="54595" y1="83311" x2="54595" y2="83311"/>
                            <a14:foregroundMark x1="60000" y1="78600" x2="60000" y2="78600"/>
                            <a14:foregroundMark x1="60360" y1="76716" x2="60360" y2="76716"/>
                            <a14:foregroundMark x1="60180" y1="73890" x2="60180" y2="73890"/>
                            <a14:foregroundMark x1="60000" y1="79677" x2="60000" y2="79677"/>
                            <a14:foregroundMark x1="60721" y1="77793" x2="60721" y2="77793"/>
                            <a14:foregroundMark x1="12072" y1="76581" x2="12072" y2="76581"/>
                            <a14:foregroundMark x1="23784" y1="72275" x2="23784" y2="72275"/>
                            <a14:foregroundMark x1="31892" y1="72409" x2="31892" y2="72409"/>
                            <a14:foregroundMark x1="47387" y1="67026" x2="47387" y2="67026"/>
                            <a14:foregroundMark x1="50811" y1="67160" x2="50811" y2="67160"/>
                            <a14:foregroundMark x1="53874" y1="67160" x2="53874" y2="67160"/>
                            <a14:foregroundMark x1="57297" y1="66487" x2="57297" y2="66487"/>
                            <a14:foregroundMark x1="57477" y1="68102" x2="57477" y2="68102"/>
                            <a14:foregroundMark x1="59640" y1="67564" x2="59640" y2="67564"/>
                            <a14:foregroundMark x1="60000" y1="70121" x2="60000" y2="70121"/>
                            <a14:foregroundMark x1="64685" y1="67429" x2="64685" y2="67429"/>
                            <a14:foregroundMark x1="67387" y1="66353" x2="67387" y2="66353"/>
                            <a14:foregroundMark x1="65766" y1="69583" x2="65766" y2="69583"/>
                            <a14:foregroundMark x1="64144" y1="71467" x2="64144" y2="71467"/>
                            <a14:foregroundMark x1="65766" y1="71063" x2="65766" y2="71063"/>
                            <a14:foregroundMark x1="66667" y1="69987" x2="66667" y2="69987"/>
                            <a14:foregroundMark x1="67027" y1="68910" x2="67027" y2="68910"/>
                            <a14:foregroundMark x1="66306" y1="65007" x2="66306" y2="65007"/>
                            <a14:foregroundMark x1="16577" y1="67429" x2="16577" y2="67429"/>
                            <a14:foregroundMark x1="13514" y1="68102" x2="13514" y2="68102"/>
                            <a14:foregroundMark x1="26126" y1="67833" x2="26126" y2="67833"/>
                            <a14:foregroundMark x1="12072" y1="67564" x2="12072" y2="67564"/>
                            <a14:foregroundMark x1="10631" y1="67160" x2="10631" y2="67160"/>
                            <a14:foregroundMark x1="9369" y1="67295" x2="9369" y2="67295"/>
                            <a14:foregroundMark x1="8649" y1="68506" x2="8649" y2="68506"/>
                            <a14:foregroundMark x1="8468" y1="69987" x2="8468" y2="69987"/>
                            <a14:foregroundMark x1="9189" y1="74159" x2="9189" y2="74159"/>
                            <a14:foregroundMark x1="11171" y1="77793" x2="11171" y2="77793"/>
                            <a14:foregroundMark x1="10090" y1="76043" x2="10090" y2="76043"/>
                            <a14:foregroundMark x1="14414" y1="75639" x2="14414" y2="75639"/>
                            <a14:foregroundMark x1="15135" y1="76581" x2="15135" y2="76581"/>
                            <a14:foregroundMark x1="11892" y1="81965" x2="11892" y2="81965"/>
                            <a14:foregroundMark x1="14775" y1="81292" x2="14775" y2="81292"/>
                            <a14:foregroundMark x1="15495" y1="83042" x2="15495" y2="83042"/>
                            <a14:foregroundMark x1="16036" y1="85195" x2="16036" y2="85195"/>
                            <a14:foregroundMark x1="10270" y1="79273" x2="10270" y2="79273"/>
                            <a14:foregroundMark x1="8829" y1="79273" x2="8829" y2="79273"/>
                          </a14:backgroundRemoval>
                        </a14:imgEffect>
                      </a14:imgLayer>
                    </a14:imgProps>
                  </a:ext>
                </a:extLst>
              </a:blip>
              <a:srcRect l="1484" t="47752" r="32262" b="4027"/>
              <a:stretch/>
            </p:blipFill>
            <p:spPr>
              <a:xfrm>
                <a:off x="2105528" y="2895600"/>
                <a:ext cx="3695197" cy="3600450"/>
              </a:xfrm>
              <a:prstGeom prst="rect">
                <a:avLst/>
              </a:prstGeom>
            </p:spPr>
          </p:pic>
        </p:grpSp>
        <p:sp>
          <p:nvSpPr>
            <p:cNvPr id="8" name="Téglalap 7"/>
            <p:cNvSpPr/>
            <p:nvPr/>
          </p:nvSpPr>
          <p:spPr>
            <a:xfrm>
              <a:off x="8658225" y="466724"/>
              <a:ext cx="2066925" cy="885825"/>
            </a:xfrm>
            <a:prstGeom prst="rect">
              <a:avLst/>
            </a:prstGeom>
            <a:solidFill>
              <a:srgbClr val="A29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" name="Ellipszis buborék 3"/>
          <p:cNvSpPr/>
          <p:nvPr/>
        </p:nvSpPr>
        <p:spPr>
          <a:xfrm>
            <a:off x="4233079" y="585787"/>
            <a:ext cx="3133725" cy="1343025"/>
          </a:xfrm>
          <a:prstGeom prst="wedgeEllipseCallout">
            <a:avLst>
              <a:gd name="adj1" fmla="val 69851"/>
              <a:gd name="adj2" fmla="val 135124"/>
            </a:avLst>
          </a:prstGeom>
          <a:effectLst>
            <a:outerShdw blurRad="889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Álmot álmodtunk, de nincs, aki </a:t>
            </a:r>
            <a:r>
              <a:rPr lang="hu-HU" dirty="0" err="1" smtClean="0"/>
              <a:t>megfejtse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9" name="Ellipszis buborék 8"/>
          <p:cNvSpPr/>
          <p:nvPr/>
        </p:nvSpPr>
        <p:spPr>
          <a:xfrm>
            <a:off x="7508874" y="82534"/>
            <a:ext cx="4323333" cy="2197132"/>
          </a:xfrm>
          <a:prstGeom prst="wedgeEllipseCallout">
            <a:avLst>
              <a:gd name="adj1" fmla="val -10522"/>
              <a:gd name="adj2" fmla="val 65525"/>
            </a:avLst>
          </a:prstGeom>
          <a:effectLst>
            <a:outerShdw blurRad="889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Én egy szőlővesszőt láttam. Azon három vessző nőtt, a </a:t>
            </a:r>
            <a:r>
              <a:rPr lang="hu-HU" dirty="0" err="1" smtClean="0"/>
              <a:t>vesszőkön</a:t>
            </a:r>
            <a:r>
              <a:rPr lang="hu-HU" dirty="0" smtClean="0"/>
              <a:t> szőlő termett. A fürtökből a levet a fáraó poharába facsartam. Ezzel kínáltam meg őt.</a:t>
            </a:r>
            <a:endParaRPr lang="hu-HU" dirty="0"/>
          </a:p>
        </p:txBody>
      </p:sp>
      <p:sp>
        <p:nvSpPr>
          <p:cNvPr id="14" name="Ellipszis buborék 13"/>
          <p:cNvSpPr/>
          <p:nvPr/>
        </p:nvSpPr>
        <p:spPr>
          <a:xfrm>
            <a:off x="5520301" y="4551019"/>
            <a:ext cx="4670261" cy="1606263"/>
          </a:xfrm>
          <a:prstGeom prst="wedgeEllipseCallout">
            <a:avLst>
              <a:gd name="adj1" fmla="val -31650"/>
              <a:gd name="adj2" fmla="val -150407"/>
            </a:avLst>
          </a:prstGeom>
          <a:effectLst>
            <a:outerShdw blurRad="889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három vessző három nap. Ezt követően újra a fáraó </a:t>
            </a:r>
            <a:r>
              <a:rPr lang="hu-HU" dirty="0" err="1" smtClean="0"/>
              <a:t>főpohárnoka</a:t>
            </a:r>
            <a:r>
              <a:rPr lang="hu-HU" dirty="0" smtClean="0"/>
              <a:t> leszel. Ha majd előtte állsz, kérlek, szólj neki rólam, és vitess ki innen!</a:t>
            </a:r>
            <a:endParaRPr lang="hu-HU" dirty="0"/>
          </a:p>
        </p:txBody>
      </p:sp>
      <p:sp>
        <p:nvSpPr>
          <p:cNvPr id="15" name="Lekerekített téglalap 14"/>
          <p:cNvSpPr/>
          <p:nvPr/>
        </p:nvSpPr>
        <p:spPr>
          <a:xfrm>
            <a:off x="723612" y="1595708"/>
            <a:ext cx="3990374" cy="2107613"/>
          </a:xfrm>
          <a:prstGeom prst="roundRect">
            <a:avLst/>
          </a:prstGeom>
          <a:solidFill>
            <a:srgbClr val="E9E5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800" dirty="0" smtClean="0">
                <a:solidFill>
                  <a:srgbClr val="987361"/>
                </a:solidFill>
              </a:rPr>
              <a:t>Tetszett a válasz, ezért a </a:t>
            </a:r>
            <a:r>
              <a:rPr lang="hu-HU" sz="2800" dirty="0" err="1" smtClean="0">
                <a:solidFill>
                  <a:srgbClr val="987361"/>
                </a:solidFill>
              </a:rPr>
              <a:t>fősütőmester</a:t>
            </a:r>
            <a:r>
              <a:rPr lang="hu-HU" sz="2800" dirty="0" smtClean="0">
                <a:solidFill>
                  <a:srgbClr val="987361"/>
                </a:solidFill>
              </a:rPr>
              <a:t> is elmesélte az álmát.</a:t>
            </a:r>
          </a:p>
          <a:p>
            <a:pPr algn="ctr"/>
            <a:endParaRPr lang="hu-HU" dirty="0"/>
          </a:p>
        </p:txBody>
      </p:sp>
      <p:sp>
        <p:nvSpPr>
          <p:cNvPr id="16" name="Ellipszis buborék 15"/>
          <p:cNvSpPr/>
          <p:nvPr/>
        </p:nvSpPr>
        <p:spPr>
          <a:xfrm>
            <a:off x="3271476" y="172657"/>
            <a:ext cx="5047128" cy="1744225"/>
          </a:xfrm>
          <a:prstGeom prst="wedgeEllipseCallout">
            <a:avLst>
              <a:gd name="adj1" fmla="val 44814"/>
              <a:gd name="adj2" fmla="val 117807"/>
            </a:avLst>
          </a:prstGeom>
          <a:effectLst>
            <a:outerShdw blurRad="889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Álmomban három kosár volt a fejemen tele mindenféle süteménnyel. De madarak csaptak le, és nekiestek a fáraó ételének. Mit jelent ez?</a:t>
            </a:r>
            <a:endParaRPr lang="hu-HU" dirty="0"/>
          </a:p>
        </p:txBody>
      </p:sp>
      <p:sp>
        <p:nvSpPr>
          <p:cNvPr id="17" name="Ellipszis buborék 16"/>
          <p:cNvSpPr/>
          <p:nvPr/>
        </p:nvSpPr>
        <p:spPr>
          <a:xfrm>
            <a:off x="5891578" y="4304412"/>
            <a:ext cx="3450725" cy="1327627"/>
          </a:xfrm>
          <a:prstGeom prst="wedgeEllipseCallout">
            <a:avLst>
              <a:gd name="adj1" fmla="val -35424"/>
              <a:gd name="adj2" fmla="val -153150"/>
            </a:avLst>
          </a:prstGeom>
          <a:effectLst>
            <a:outerShdw blurRad="88900" dist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Három nap múlva kivégeztet a fáraó. </a:t>
            </a:r>
            <a:endParaRPr lang="hu-HU" dirty="0" smtClean="0"/>
          </a:p>
          <a:p>
            <a:pPr algn="ctr"/>
            <a:r>
              <a:rPr lang="hu-HU" dirty="0" smtClean="0"/>
              <a:t>– </a:t>
            </a:r>
            <a:r>
              <a:rPr lang="hu-HU" dirty="0" smtClean="0"/>
              <a:t>válaszolta szomorúan. </a:t>
            </a:r>
            <a:endParaRPr lang="hu-HU" dirty="0"/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5927944" y="-4158"/>
            <a:ext cx="2390660" cy="2479634"/>
            <a:chOff x="382104" y="2488592"/>
            <a:chExt cx="2390660" cy="2479634"/>
          </a:xfrm>
        </p:grpSpPr>
        <p:sp>
          <p:nvSpPr>
            <p:cNvPr id="5" name="Felhő 4"/>
            <p:cNvSpPr/>
            <p:nvPr/>
          </p:nvSpPr>
          <p:spPr>
            <a:xfrm>
              <a:off x="382104" y="2488592"/>
              <a:ext cx="2390660" cy="2479634"/>
            </a:xfrm>
            <a:prstGeom prst="cloudCallout">
              <a:avLst>
                <a:gd name="adj1" fmla="val 51517"/>
                <a:gd name="adj2" fmla="val 57594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590" y1="18363" x2="3590" y2="18363"/>
                          <a14:foregroundMark x1="12249" y1="74503" x2="12249" y2="74503"/>
                          <a14:foregroundMark x1="9609" y1="77076" x2="9609" y2="77076"/>
                          <a14:foregroundMark x1="7920" y1="81404" x2="7920" y2="81404"/>
                          <a14:foregroundMark x1="22598" y1="81287" x2="22598" y2="81287"/>
                          <a14:foregroundMark x1="18691" y1="70877" x2="18691" y2="70877"/>
                          <a14:foregroundMark x1="37592" y1="77544" x2="37592" y2="77544"/>
                          <a14:foregroundMark x1="37170" y1="83860" x2="37170" y2="83860"/>
                          <a14:foregroundMark x1="46251" y1="85497" x2="46251" y2="85497"/>
                          <a14:foregroundMark x1="61880" y1="84678" x2="61880" y2="84678"/>
                          <a14:foregroundMark x1="92714" y1="77427" x2="92714" y2="77427"/>
                          <a14:foregroundMark x1="95248" y1="69357" x2="95248" y2="69357"/>
                          <a14:foregroundMark x1="36853" y1="6316" x2="36853" y2="6316"/>
                          <a14:foregroundMark x1="11193" y1="24795" x2="11193" y2="24795"/>
                          <a14:foregroundMark x1="13728" y1="87836" x2="13728" y2="87836"/>
                          <a14:foregroundMark x1="1478" y1="84678" x2="1478" y2="84678"/>
                          <a14:foregroundMark x1="4118" y1="82105" x2="4118" y2="82105"/>
                          <a14:foregroundMark x1="85639" y1="19298" x2="85639" y2="19298"/>
                          <a14:foregroundMark x1="87434" y1="17310" x2="87434" y2="17310"/>
                          <a14:foregroundMark x1="92608" y1="25497" x2="92608" y2="25497"/>
                          <a14:foregroundMark x1="91552" y1="4444" x2="91552" y2="4444"/>
                          <a14:foregroundMark x1="95987" y1="13801" x2="95987" y2="13801"/>
                          <a14:foregroundMark x1="96515" y1="20819" x2="96515" y2="20819"/>
                          <a14:foregroundMark x1="95987" y1="18012" x2="95987" y2="18012"/>
                          <a14:foregroundMark x1="96515" y1="27135" x2="96515" y2="27135"/>
                          <a14:foregroundMark x1="96727" y1="32515" x2="96727" y2="32515"/>
                          <a14:foregroundMark x1="97677" y1="30292" x2="97677" y2="30292"/>
                          <a14:foregroundMark x1="66526" y1="71696" x2="66526" y2="71696"/>
                          <a14:foregroundMark x1="62408" y1="72281" x2="62408" y2="72281"/>
                          <a14:foregroundMark x1="55227" y1="70994" x2="55227" y2="70994"/>
                          <a14:foregroundMark x1="3485" y1="32281" x2="3485" y2="32281"/>
                          <a14:foregroundMark x1="12566" y1="64094" x2="12566" y2="64094"/>
                          <a14:foregroundMark x1="83527" y1="12047" x2="83527" y2="12047"/>
                          <a14:foregroundMark x1="95565" y1="24211" x2="95565" y2="24211"/>
                          <a14:foregroundMark x1="98205" y1="17427" x2="98205" y2="17427"/>
                          <a14:foregroundMark x1="39071" y1="5731" x2="39071" y2="5731"/>
                          <a14:foregroundMark x1="8237" y1="30409" x2="8237" y2="30409"/>
                          <a14:foregroundMark x1="58923" y1="8304" x2="58923" y2="8304"/>
                          <a14:foregroundMark x1="67159" y1="31579" x2="67159" y2="31579"/>
                          <a14:foregroundMark x1="58078" y1="24561" x2="58078" y2="24561"/>
                          <a14:foregroundMark x1="69799" y1="24678" x2="69799" y2="24678"/>
                          <a14:foregroundMark x1="57550" y1="11228" x2="57550" y2="11228"/>
                          <a14:backgroundMark x1="528" y1="25731" x2="528" y2="25731"/>
                          <a14:backgroundMark x1="99155" y1="12047" x2="99155" y2="12047"/>
                          <a14:backgroundMark x1="99366" y1="34269" x2="99366" y2="34269"/>
                          <a14:backgroundMark x1="99366" y1="32281" x2="99366" y2="32281"/>
                          <a14:backgroundMark x1="99366" y1="28772" x2="99366" y2="28772"/>
                          <a14:backgroundMark x1="54277" y1="9708" x2="54277" y2="9708"/>
                          <a14:backgroundMark x1="56811" y1="7485" x2="56811" y2="7485"/>
                          <a14:backgroundMark x1="64942" y1="7953" x2="64942" y2="7953"/>
                          <a14:backgroundMark x1="65998" y1="11228" x2="65998" y2="11228"/>
                          <a14:backgroundMark x1="61140" y1="12281" x2="61140" y2="12281"/>
                          <a14:backgroundMark x1="56072" y1="14737" x2="56072" y2="14737"/>
                          <a14:backgroundMark x1="53010" y1="10643" x2="53010" y2="10643"/>
                          <a14:backgroundMark x1="52165" y1="11813" x2="52165" y2="11813"/>
                          <a14:backgroundMark x1="51848" y1="8421" x2="51848" y2="8421"/>
                          <a14:backgroundMark x1="52904" y1="14503" x2="52904" y2="14503"/>
                          <a14:backgroundMark x1="53960" y1="14620" x2="53960" y2="14620"/>
                          <a14:backgroundMark x1="52059" y1="13450" x2="52059" y2="13450"/>
                          <a14:backgroundMark x1="52165" y1="16023" x2="52165" y2="16023"/>
                          <a14:backgroundMark x1="52059" y1="18129" x2="52059" y2="18129"/>
                          <a14:backgroundMark x1="52165" y1="18713" x2="52165" y2="18713"/>
                          <a14:backgroundMark x1="52376" y1="21520" x2="52376" y2="21520"/>
                          <a14:backgroundMark x1="53326" y1="21053" x2="53326" y2="21053"/>
                          <a14:backgroundMark x1="58184" y1="16491" x2="58184" y2="16491"/>
                          <a14:backgroundMark x1="63992" y1="19181" x2="63992" y2="19181"/>
                          <a14:backgroundMark x1="52693" y1="24444" x2="52693" y2="24444"/>
                          <a14:backgroundMark x1="53010" y1="22807" x2="53010" y2="22807"/>
                          <a14:backgroundMark x1="52059" y1="22924" x2="52059" y2="22924"/>
                          <a14:backgroundMark x1="53854" y1="25146" x2="53854" y2="25146"/>
                          <a14:backgroundMark x1="52059" y1="27135" x2="52059" y2="27135"/>
                          <a14:backgroundMark x1="52587" y1="30292" x2="52587" y2="30292"/>
                          <a14:backgroundMark x1="53010" y1="32047" x2="53010" y2="32047"/>
                          <a14:backgroundMark x1="52376" y1="33450" x2="52376" y2="33450"/>
                          <a14:backgroundMark x1="53960" y1="34152" x2="53960" y2="34152"/>
                          <a14:backgroundMark x1="52059" y1="34269" x2="52059" y2="34269"/>
                          <a14:backgroundMark x1="53537" y1="35322" x2="53537" y2="35322"/>
                          <a14:backgroundMark x1="55227" y1="35556" x2="55227" y2="35556"/>
                          <a14:backgroundMark x1="55966" y1="36140" x2="55966" y2="36140"/>
                          <a14:backgroundMark x1="57550" y1="36140" x2="57550" y2="36140"/>
                          <a14:backgroundMark x1="59240" y1="36257" x2="59240" y2="36257"/>
                          <a14:backgroundMark x1="61035" y1="36374" x2="61035" y2="36374"/>
                          <a14:backgroundMark x1="63464" y1="36491" x2="63464" y2="36491"/>
                          <a14:backgroundMark x1="66631" y1="36140" x2="66631" y2="36140"/>
                          <a14:backgroundMark x1="69588" y1="35673" x2="69588" y2="35673"/>
                        </a14:backgroundRemoval>
                      </a14:imgEffect>
                    </a14:imgLayer>
                  </a14:imgProps>
                </a:ext>
              </a:extLst>
            </a:blip>
            <a:srcRect l="51642" t="8128" r="26851" b="64066"/>
            <a:stretch/>
          </p:blipFill>
          <p:spPr>
            <a:xfrm>
              <a:off x="877655" y="2838416"/>
              <a:ext cx="1399558" cy="1633666"/>
            </a:xfrm>
            <a:prstGeom prst="rect">
              <a:avLst/>
            </a:prstGeom>
          </p:spPr>
        </p:pic>
      </p:grpSp>
      <p:grpSp>
        <p:nvGrpSpPr>
          <p:cNvPr id="7" name="Csoportba foglalás 6"/>
          <p:cNvGrpSpPr/>
          <p:nvPr/>
        </p:nvGrpSpPr>
        <p:grpSpPr>
          <a:xfrm>
            <a:off x="9485389" y="8958"/>
            <a:ext cx="2390660" cy="2479634"/>
            <a:chOff x="9342303" y="2607587"/>
            <a:chExt cx="2390660" cy="2479634"/>
          </a:xfrm>
        </p:grpSpPr>
        <p:sp>
          <p:nvSpPr>
            <p:cNvPr id="19" name="Felhő 18"/>
            <p:cNvSpPr/>
            <p:nvPr/>
          </p:nvSpPr>
          <p:spPr>
            <a:xfrm>
              <a:off x="9342303" y="2607587"/>
              <a:ext cx="2390660" cy="2479634"/>
            </a:xfrm>
            <a:prstGeom prst="cloudCallout">
              <a:avLst>
                <a:gd name="adj1" fmla="val -43875"/>
                <a:gd name="adj2" fmla="val 60260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590" y1="18363" x2="3590" y2="18363"/>
                          <a14:foregroundMark x1="12249" y1="74503" x2="12249" y2="74503"/>
                          <a14:foregroundMark x1="9609" y1="77076" x2="9609" y2="77076"/>
                          <a14:foregroundMark x1="7920" y1="81404" x2="7920" y2="81404"/>
                          <a14:foregroundMark x1="22598" y1="81287" x2="22598" y2="81287"/>
                          <a14:foregroundMark x1="18691" y1="70877" x2="18691" y2="70877"/>
                          <a14:foregroundMark x1="37592" y1="77544" x2="37592" y2="77544"/>
                          <a14:foregroundMark x1="37170" y1="83860" x2="37170" y2="83860"/>
                          <a14:foregroundMark x1="46251" y1="85497" x2="46251" y2="85497"/>
                          <a14:foregroundMark x1="61880" y1="84678" x2="61880" y2="84678"/>
                          <a14:foregroundMark x1="92714" y1="77427" x2="92714" y2="77427"/>
                          <a14:foregroundMark x1="95248" y1="69357" x2="95248" y2="69357"/>
                          <a14:foregroundMark x1="36853" y1="6316" x2="36853" y2="6316"/>
                          <a14:foregroundMark x1="11193" y1="24795" x2="11193" y2="24795"/>
                          <a14:foregroundMark x1="13728" y1="87836" x2="13728" y2="87836"/>
                          <a14:foregroundMark x1="1478" y1="84678" x2="1478" y2="84678"/>
                          <a14:foregroundMark x1="4118" y1="82105" x2="4118" y2="82105"/>
                          <a14:foregroundMark x1="85639" y1="19298" x2="85639" y2="19298"/>
                          <a14:foregroundMark x1="87434" y1="17310" x2="87434" y2="17310"/>
                          <a14:foregroundMark x1="92608" y1="25497" x2="92608" y2="25497"/>
                          <a14:foregroundMark x1="91552" y1="4444" x2="91552" y2="4444"/>
                          <a14:foregroundMark x1="95987" y1="13801" x2="95987" y2="13801"/>
                          <a14:foregroundMark x1="96515" y1="20819" x2="96515" y2="20819"/>
                          <a14:foregroundMark x1="95987" y1="18012" x2="95987" y2="18012"/>
                          <a14:foregroundMark x1="96515" y1="27135" x2="96515" y2="27135"/>
                          <a14:foregroundMark x1="96727" y1="32515" x2="96727" y2="32515"/>
                          <a14:foregroundMark x1="97677" y1="30292" x2="97677" y2="30292"/>
                          <a14:foregroundMark x1="66526" y1="71696" x2="66526" y2="71696"/>
                          <a14:foregroundMark x1="62408" y1="72281" x2="62408" y2="72281"/>
                          <a14:foregroundMark x1="55227" y1="70994" x2="55227" y2="70994"/>
                          <a14:foregroundMark x1="3485" y1="32281" x2="3485" y2="32281"/>
                          <a14:foregroundMark x1="12566" y1="64094" x2="12566" y2="64094"/>
                          <a14:foregroundMark x1="83527" y1="12047" x2="83527" y2="12047"/>
                          <a14:foregroundMark x1="95565" y1="24211" x2="95565" y2="24211"/>
                          <a14:foregroundMark x1="98205" y1="17427" x2="98205" y2="17427"/>
                          <a14:foregroundMark x1="39071" y1="5731" x2="39071" y2="5731"/>
                          <a14:foregroundMark x1="8237" y1="30409" x2="8237" y2="30409"/>
                          <a14:foregroundMark x1="58923" y1="8304" x2="58923" y2="8304"/>
                          <a14:backgroundMark x1="528" y1="25731" x2="528" y2="25731"/>
                          <a14:backgroundMark x1="99155" y1="12047" x2="99155" y2="12047"/>
                          <a14:backgroundMark x1="99366" y1="34269" x2="99366" y2="34269"/>
                          <a14:backgroundMark x1="99366" y1="32281" x2="99366" y2="32281"/>
                          <a14:backgroundMark x1="99366" y1="28772" x2="99366" y2="28772"/>
                          <a14:backgroundMark x1="80042" y1="7602" x2="80042" y2="7602"/>
                          <a14:backgroundMark x1="80993" y1="7836" x2="80993" y2="7836"/>
                          <a14:backgroundMark x1="82049" y1="9474" x2="82049" y2="9474"/>
                          <a14:backgroundMark x1="80042" y1="10175" x2="80042" y2="10175"/>
                          <a14:backgroundMark x1="79725" y1="16725" x2="79725" y2="16725"/>
                          <a14:backgroundMark x1="81204" y1="17310" x2="81204" y2="17310"/>
                          <a14:backgroundMark x1="80676" y1="26199" x2="80676" y2="26199"/>
                          <a14:backgroundMark x1="83949" y1="20351" x2="83949" y2="20351"/>
                          <a14:backgroundMark x1="90074" y1="30643" x2="90074" y2="30643"/>
                          <a14:backgroundMark x1="91235" y1="38713" x2="91235" y2="38713"/>
                          <a14:backgroundMark x1="87962" y1="38830" x2="87962" y2="38830"/>
                          <a14:backgroundMark x1="82154" y1="38830" x2="82154" y2="38830"/>
                          <a14:backgroundMark x1="80148" y1="39415" x2="80148" y2="39415"/>
                          <a14:backgroundMark x1="80887" y1="33333" x2="80887" y2="33333"/>
                          <a14:backgroundMark x1="78669" y1="39415" x2="78669" y2="39415"/>
                          <a14:backgroundMark x1="89124" y1="19064" x2="89124" y2="19064"/>
                          <a14:backgroundMark x1="88912" y1="12398" x2="88912" y2="12398"/>
                          <a14:backgroundMark x1="89124" y1="21988" x2="89124" y2="21988"/>
                          <a14:backgroundMark x1="91235" y1="22924" x2="91235" y2="22924"/>
                          <a14:backgroundMark x1="84477" y1="15673" x2="84477" y2="15673"/>
                          <a14:backgroundMark x1="92714" y1="13801" x2="92714" y2="13801"/>
                          <a14:backgroundMark x1="80676" y1="35906" x2="80676" y2="35906"/>
                          <a14:backgroundMark x1="79303" y1="40234" x2="79303" y2="40234"/>
                          <a14:backgroundMark x1="78564" y1="40117" x2="78564" y2="40117"/>
                        </a14:backgroundRemoval>
                      </a14:imgEffect>
                    </a14:imgLayer>
                  </a14:imgProps>
                </a:ext>
              </a:extLst>
            </a:blip>
            <a:srcRect l="78377" t="5778" r="1826" b="59320"/>
            <a:stretch/>
          </p:blipFill>
          <p:spPr>
            <a:xfrm>
              <a:off x="9855606" y="2681163"/>
              <a:ext cx="1486947" cy="2366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834</Words>
  <Application>Microsoft Office PowerPoint</Application>
  <PresentationFormat>Szélesvásznú</PresentationFormat>
  <Paragraphs>113</Paragraphs>
  <Slides>20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Times New Roman</vt:lpstr>
      <vt:lpstr>Wingdings 3</vt:lpstr>
      <vt:lpstr>1_Office-téma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53</cp:revision>
  <dcterms:created xsi:type="dcterms:W3CDTF">2020-12-15T08:58:19Z</dcterms:created>
  <dcterms:modified xsi:type="dcterms:W3CDTF">2020-12-17T07:26:30Z</dcterms:modified>
</cp:coreProperties>
</file>