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1" r:id="rId4"/>
    <p:sldId id="277" r:id="rId5"/>
    <p:sldId id="268" r:id="rId6"/>
    <p:sldId id="270" r:id="rId7"/>
    <p:sldId id="272" r:id="rId8"/>
    <p:sldId id="269" r:id="rId9"/>
    <p:sldId id="264" r:id="rId10"/>
    <p:sldId id="274" r:id="rId11"/>
    <p:sldId id="273" r:id="rId12"/>
    <p:sldId id="259" r:id="rId13"/>
    <p:sldId id="276" r:id="rId14"/>
    <p:sldId id="267" r:id="rId15"/>
    <p:sldId id="281" r:id="rId16"/>
    <p:sldId id="279" r:id="rId17"/>
    <p:sldId id="282" r:id="rId18"/>
    <p:sldId id="283" r:id="rId19"/>
    <p:sldId id="275" r:id="rId20"/>
    <p:sldId id="284" r:id="rId21"/>
    <p:sldId id="260" r:id="rId22"/>
    <p:sldId id="261" r:id="rId23"/>
    <p:sldId id="262" r:id="rId24"/>
    <p:sldId id="263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8BB6"/>
    <a:srgbClr val="AA9273"/>
    <a:srgbClr val="987664"/>
    <a:srgbClr val="AFAD99"/>
    <a:srgbClr val="C0A992"/>
    <a:srgbClr val="009B6F"/>
    <a:srgbClr val="1F2124"/>
    <a:srgbClr val="E2C089"/>
    <a:srgbClr val="FEE0B0"/>
    <a:srgbClr val="E3C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52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51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30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15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36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16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77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581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37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75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19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pi-feladatbank.reformatus.hu/bYbQxpC3" TargetMode="Externa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pi-feladatbank.reformatus.hu/FpdmLjhK" TargetMode="Externa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ixabay.h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hyperlink" Target="https://www.shutterstock.com/hu/image-photo/quarreling-kids-boy-shouting-little-girl-9525481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57451" y="1612765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ragasztó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408283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err="1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Ézsau</a:t>
            </a:r>
            <a:r>
              <a:rPr lang="hu-HU" altLang="hu-HU" sz="44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és </a:t>
            </a:r>
            <a:r>
              <a:rPr lang="hu-HU" altLang="hu-HU" sz="4400" dirty="0" err="1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Jákób</a:t>
            </a:r>
            <a:r>
              <a:rPr lang="hu-HU" altLang="hu-HU" sz="44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kibékülése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3" y="3893840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</p:spTree>
    <p:extLst>
      <p:ext uri="{BB962C8B-B14F-4D97-AF65-F5344CB8AC3E}">
        <p14:creationId xmlns:p14="http://schemas.microsoft.com/office/powerpoint/2010/main" val="346003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-457953" y="2864225"/>
            <a:ext cx="7374099" cy="4113043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21212"/>
          <a:stretch/>
        </p:blipFill>
        <p:spPr>
          <a:xfrm>
            <a:off x="4210597" y="3690838"/>
            <a:ext cx="7374099" cy="3205875"/>
          </a:xfrm>
          <a:prstGeom prst="rect">
            <a:avLst/>
          </a:prstGeom>
        </p:spPr>
      </p:pic>
      <p:grpSp>
        <p:nvGrpSpPr>
          <p:cNvPr id="7" name="Csoportba foglalás 6"/>
          <p:cNvGrpSpPr/>
          <p:nvPr/>
        </p:nvGrpSpPr>
        <p:grpSpPr>
          <a:xfrm>
            <a:off x="833059" y="935790"/>
            <a:ext cx="5204941" cy="5960923"/>
            <a:chOff x="1326487" y="966651"/>
            <a:chExt cx="5204941" cy="5960923"/>
          </a:xfrm>
        </p:grpSpPr>
        <p:sp>
          <p:nvSpPr>
            <p:cNvPr id="6" name="Trapezoid 5"/>
            <p:cNvSpPr/>
            <p:nvPr/>
          </p:nvSpPr>
          <p:spPr>
            <a:xfrm>
              <a:off x="2584174" y="5098774"/>
              <a:ext cx="2574235" cy="1828800"/>
            </a:xfrm>
            <a:prstGeom prst="trapezoid">
              <a:avLst>
                <a:gd name="adj" fmla="val 8152"/>
              </a:avLst>
            </a:prstGeom>
            <a:solidFill>
              <a:srgbClr val="E2C089"/>
            </a:solidFill>
            <a:ln w="25400">
              <a:solidFill>
                <a:srgbClr val="1F21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53" b="96766" l="7642" r="897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6487" y="966651"/>
              <a:ext cx="5204941" cy="5629697"/>
            </a:xfrm>
            <a:prstGeom prst="rect">
              <a:avLst/>
            </a:prstGeom>
          </p:spPr>
        </p:pic>
      </p:grpSp>
      <p:sp>
        <p:nvSpPr>
          <p:cNvPr id="8" name="Szövegdoboz 7"/>
          <p:cNvSpPr txBox="1"/>
          <p:nvPr/>
        </p:nvSpPr>
        <p:spPr>
          <a:xfrm>
            <a:off x="592182" y="412570"/>
            <a:ext cx="568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Majd így szólt a szolgáihoz: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 flipH="1">
            <a:off x="8001000" y="1212575"/>
            <a:ext cx="4191000" cy="5645426"/>
            <a:chOff x="8361189" y="1510202"/>
            <a:chExt cx="2064359" cy="2952466"/>
          </a:xfrm>
        </p:grpSpPr>
        <p:grpSp>
          <p:nvGrpSpPr>
            <p:cNvPr id="10" name="Csoportba foglalás 9"/>
            <p:cNvGrpSpPr/>
            <p:nvPr/>
          </p:nvGrpSpPr>
          <p:grpSpPr>
            <a:xfrm>
              <a:off x="8774031" y="1510203"/>
              <a:ext cx="1651517" cy="2952465"/>
              <a:chOff x="8774031" y="1510203"/>
              <a:chExt cx="1651517" cy="2952465"/>
            </a:xfrm>
          </p:grpSpPr>
          <p:pic>
            <p:nvPicPr>
              <p:cNvPr id="12" name="Kép 1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296" b="96649" l="4885" r="25933"/>
                        </a14:imgEffect>
                      </a14:imgLayer>
                    </a14:imgProps>
                  </a:ext>
                </a:extLst>
              </a:blip>
              <a:srcRect t="15475" r="79900" b="37351"/>
              <a:stretch/>
            </p:blipFill>
            <p:spPr>
              <a:xfrm flipH="1">
                <a:off x="9186947" y="1510203"/>
                <a:ext cx="1238601" cy="2952465"/>
              </a:xfrm>
              <a:prstGeom prst="rect">
                <a:avLst/>
              </a:prstGeom>
            </p:spPr>
          </p:pic>
          <p:pic>
            <p:nvPicPr>
              <p:cNvPr id="13" name="Kép 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296" b="96649" l="4885" r="25933"/>
                        </a14:imgEffect>
                      </a14:imgLayer>
                    </a14:imgProps>
                  </a:ext>
                </a:extLst>
              </a:blip>
              <a:srcRect t="15475" r="79900" b="38114"/>
              <a:stretch/>
            </p:blipFill>
            <p:spPr>
              <a:xfrm flipH="1">
                <a:off x="8774031" y="1557934"/>
                <a:ext cx="1238601" cy="2904733"/>
              </a:xfrm>
              <a:prstGeom prst="rect">
                <a:avLst/>
              </a:prstGeom>
            </p:spPr>
          </p:pic>
        </p:grpSp>
        <p:pic>
          <p:nvPicPr>
            <p:cNvPr id="11" name="Kép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96" b="96649" l="4885" r="25933"/>
                      </a14:imgEffect>
                    </a14:imgLayer>
                  </a14:imgProps>
                </a:ext>
              </a:extLst>
            </a:blip>
            <a:srcRect t="15475" r="79900" b="37351"/>
            <a:stretch/>
          </p:blipFill>
          <p:spPr>
            <a:xfrm flipH="1">
              <a:off x="8361189" y="1510202"/>
              <a:ext cx="1238601" cy="2952465"/>
            </a:xfrm>
            <a:prstGeom prst="rect">
              <a:avLst/>
            </a:prstGeom>
          </p:spPr>
        </p:pic>
      </p:grpSp>
      <p:sp>
        <p:nvSpPr>
          <p:cNvPr id="4" name="Ellipszis buborék 3"/>
          <p:cNvSpPr/>
          <p:nvPr/>
        </p:nvSpPr>
        <p:spPr>
          <a:xfrm>
            <a:off x="4732380" y="913734"/>
            <a:ext cx="4502330" cy="2915386"/>
          </a:xfrm>
          <a:prstGeom prst="wedgeEllipseCallout">
            <a:avLst>
              <a:gd name="adj1" fmla="val -69947"/>
              <a:gd name="adj2" fmla="val 740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Menjetek, és a legszebb állataimat vigyétek el </a:t>
            </a:r>
            <a:r>
              <a:rPr lang="hu-HU" sz="2400" dirty="0" err="1" smtClean="0"/>
              <a:t>Ézsaunak</a:t>
            </a:r>
            <a:r>
              <a:rPr lang="hu-HU" sz="2400" dirty="0" smtClean="0"/>
              <a:t>! Talán elfogadja az ajándékomat és megbocsát nekem!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202328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400594" y="237963"/>
            <a:ext cx="11020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Jákób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remegve várta a találkozást. Amikor másnap meglátta </a:t>
            </a:r>
            <a:r>
              <a:rPr lang="hu-HU" sz="2800" dirty="0" err="1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Ézsaut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, rá sem mert nézni.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Ézsau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már ott is termett előtte.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6" b="96735" l="4973" r="97425">
                        <a14:backgroundMark x1="7460" y1="53608" x2="7460" y2="53608"/>
                        <a14:backgroundMark x1="9236" y1="53093" x2="9236" y2="53093"/>
                        <a14:backgroundMark x1="7282" y1="74055" x2="7282" y2="74055"/>
                        <a14:backgroundMark x1="8259" y1="75344" x2="8259" y2="75344"/>
                        <a14:backgroundMark x1="90941" y1="76031" x2="90941" y2="76031"/>
                        <a14:backgroundMark x1="89520" y1="76460" x2="89520" y2="764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4903" y="1687571"/>
            <a:ext cx="5077097" cy="5242543"/>
          </a:xfrm>
          <a:prstGeom prst="rect">
            <a:avLst/>
          </a:prstGeom>
        </p:spPr>
      </p:pic>
      <p:sp>
        <p:nvSpPr>
          <p:cNvPr id="4" name="Felhő 3"/>
          <p:cNvSpPr/>
          <p:nvPr/>
        </p:nvSpPr>
        <p:spPr>
          <a:xfrm>
            <a:off x="5373188" y="774595"/>
            <a:ext cx="3702045" cy="1180393"/>
          </a:xfrm>
          <a:prstGeom prst="cloudCallout">
            <a:avLst>
              <a:gd name="adj1" fmla="val 28998"/>
              <a:gd name="adj2" fmla="val 7245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Istenem! Mi lesz most velem?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91" b="95139" l="11402" r="94561">
                        <a14:backgroundMark x1="87762" y1="71412" x2="87762" y2="71412"/>
                        <a14:backgroundMark x1="81904" y1="60532" x2="81904" y2="60532"/>
                        <a14:backgroundMark x1="56799" y1="56597" x2="56799" y2="56597"/>
                        <a14:backgroundMark x1="16004" y1="62153" x2="16004" y2="62153"/>
                      </a14:backgroundRemoval>
                    </a14:imgEffect>
                  </a14:imgLayer>
                </a14:imgProps>
              </a:ext>
            </a:extLst>
          </a:blip>
          <a:srcRect l="9019" t="8230" b="4997"/>
          <a:stretch/>
        </p:blipFill>
        <p:spPr>
          <a:xfrm>
            <a:off x="400594" y="1863624"/>
            <a:ext cx="5673634" cy="489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FEE0B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04" l="1850" r="98900">
                        <a14:foregroundMark x1="5300" y1="80195" x2="5300" y2="80195"/>
                        <a14:foregroundMark x1="7700" y1="82955" x2="7700" y2="82955"/>
                        <a14:foregroundMark x1="9950" y1="82955" x2="9950" y2="82955"/>
                        <a14:foregroundMark x1="12350" y1="79545" x2="12350" y2="79545"/>
                        <a14:foregroundMark x1="3550" y1="80032" x2="3550" y2="80032"/>
                        <a14:foregroundMark x1="2300" y1="83279" x2="2300" y2="83279"/>
                        <a14:foregroundMark x1="2300" y1="87825" x2="2300" y2="87825"/>
                        <a14:foregroundMark x1="2200" y1="92045" x2="2200" y2="92045"/>
                        <a14:foregroundMark x1="3050" y1="91071" x2="3050" y2="91071"/>
                        <a14:foregroundMark x1="4050" y1="88799" x2="4050" y2="88799"/>
                        <a14:foregroundMark x1="2200" y1="89935" x2="2200" y2="89935"/>
                        <a14:foregroundMark x1="9050" y1="91721" x2="9050" y2="91721"/>
                        <a14:foregroundMark x1="8350" y1="92695" x2="8350" y2="92695"/>
                        <a14:foregroundMark x1="15200" y1="93182" x2="15200" y2="93182"/>
                        <a14:foregroundMark x1="17050" y1="93182" x2="17050" y2="93182"/>
                        <a14:foregroundMark x1="18950" y1="94156" x2="18950" y2="94156"/>
                        <a14:foregroundMark x1="20650" y1="94156" x2="20650" y2="94156"/>
                        <a14:foregroundMark x1="12450" y1="80682" x2="12450" y2="80682"/>
                        <a14:foregroundMark x1="10550" y1="76786" x2="10550" y2="76786"/>
                        <a14:foregroundMark x1="13200" y1="79058" x2="13200" y2="79058"/>
                        <a14:foregroundMark x1="13200" y1="83279" x2="13200" y2="83279"/>
                        <a14:foregroundMark x1="15200" y1="81981" x2="15200" y2="81981"/>
                        <a14:foregroundMark x1="20850" y1="90909" x2="20850" y2="90909"/>
                        <a14:foregroundMark x1="23200" y1="86688" x2="23200" y2="86688"/>
                        <a14:foregroundMark x1="20550" y1="83279" x2="20550" y2="83279"/>
                        <a14:foregroundMark x1="21950" y1="77922" x2="21950" y2="77922"/>
                        <a14:foregroundMark x1="22000" y1="80682" x2="22000" y2="80682"/>
                        <a14:foregroundMark x1="25800" y1="79545" x2="25800" y2="79545"/>
                        <a14:foregroundMark x1="27150" y1="79221" x2="27150" y2="79221"/>
                        <a14:foregroundMark x1="27300" y1="85714" x2="27300" y2="85714"/>
                        <a14:foregroundMark x1="23850" y1="88312" x2="23850" y2="88312"/>
                        <a14:foregroundMark x1="23150" y1="91396" x2="23150" y2="91396"/>
                        <a14:foregroundMark x1="24000" y1="93344" x2="24000" y2="93344"/>
                        <a14:foregroundMark x1="26050" y1="92045" x2="26050" y2="92045"/>
                        <a14:foregroundMark x1="28050" y1="92208" x2="28050" y2="92208"/>
                        <a14:foregroundMark x1="30550" y1="92045" x2="30550" y2="92045"/>
                        <a14:foregroundMark x1="30550" y1="81169" x2="30550" y2="81169"/>
                        <a14:foregroundMark x1="34350" y1="80844" x2="34350" y2="80844"/>
                        <a14:foregroundMark x1="50550" y1="80195" x2="50550" y2="80195"/>
                        <a14:foregroundMark x1="46550" y1="82792" x2="46550" y2="82792"/>
                        <a14:foregroundMark x1="96500" y1="86039" x2="96500" y2="86039"/>
                        <a14:foregroundMark x1="95550" y1="82468" x2="95550" y2="82468"/>
                        <a14:foregroundMark x1="93200" y1="85065" x2="93200" y2="85065"/>
                        <a14:foregroundMark x1="95000" y1="80682" x2="95000" y2="80682"/>
                        <a14:foregroundMark x1="96650" y1="80195" x2="96650" y2="80195"/>
                        <a14:foregroundMark x1="97500" y1="83279" x2="97500" y2="83279"/>
                        <a14:foregroundMark x1="97800" y1="80682" x2="97800" y2="80682"/>
                        <a14:foregroundMark x1="95050" y1="90422" x2="95050" y2="90422"/>
                        <a14:foregroundMark x1="92900" y1="91071" x2="92900" y2="91071"/>
                        <a14:foregroundMark x1="91000" y1="92532" x2="91000" y2="92532"/>
                        <a14:foregroundMark x1="89150" y1="91396" x2="89150" y2="91396"/>
                        <a14:foregroundMark x1="87500" y1="87338" x2="87500" y2="87338"/>
                        <a14:foregroundMark x1="87700" y1="90584" x2="87700" y2="90584"/>
                        <a14:foregroundMark x1="84650" y1="90584" x2="84650" y2="90584"/>
                        <a14:foregroundMark x1="80700" y1="93831" x2="80700" y2="93831"/>
                        <a14:foregroundMark x1="78350" y1="92532" x2="78350" y2="92532"/>
                        <a14:foregroundMark x1="76650" y1="84903" x2="76650" y2="84903"/>
                        <a14:foregroundMark x1="78050" y1="84903" x2="78050" y2="84903"/>
                        <a14:foregroundMark x1="75300" y1="88149" x2="75300" y2="88149"/>
                        <a14:foregroundMark x1="73550" y1="83279" x2="73550" y2="83279"/>
                        <a14:foregroundMark x1="73800" y1="70942" x2="73800" y2="70942"/>
                        <a14:foregroundMark x1="72200" y1="80032" x2="72200" y2="80032"/>
                        <a14:foregroundMark x1="74450" y1="82305" x2="74450" y2="82305"/>
                        <a14:foregroundMark x1="72700" y1="77435" x2="72700" y2="77435"/>
                        <a14:foregroundMark x1="70550" y1="77597" x2="70550" y2="77597"/>
                        <a14:foregroundMark x1="63000" y1="91396" x2="63000" y2="91396"/>
                        <a14:foregroundMark x1="61650" y1="81818" x2="61650" y2="81818"/>
                        <a14:foregroundMark x1="57850" y1="92532" x2="57850" y2="92532"/>
                        <a14:foregroundMark x1="55550" y1="88312" x2="55550" y2="88312"/>
                        <a14:foregroundMark x1="56000" y1="82955" x2="56000" y2="82955"/>
                        <a14:foregroundMark x1="53700" y1="93669" x2="53700" y2="93669"/>
                        <a14:foregroundMark x1="51700" y1="87662" x2="51700" y2="87662"/>
                        <a14:foregroundMark x1="32050" y1="89935" x2="32050" y2="89935"/>
                        <a14:foregroundMark x1="33700" y1="85714" x2="33700" y2="85714"/>
                        <a14:foregroundMark x1="39850" y1="88312" x2="39850" y2="88312"/>
                        <a14:foregroundMark x1="47300" y1="80357" x2="47300" y2="80357"/>
                        <a14:foregroundMark x1="47950" y1="89448" x2="47950" y2="89448"/>
                        <a14:foregroundMark x1="36200" y1="84091" x2="36200" y2="84091"/>
                        <a14:foregroundMark x1="43550" y1="89773" x2="43550" y2="89773"/>
                        <a14:foregroundMark x1="37800" y1="91071" x2="37800" y2="91071"/>
                        <a14:foregroundMark x1="20000" y1="21916" x2="20000" y2="21916"/>
                        <a14:foregroundMark x1="94750" y1="25812" x2="94750" y2="25812"/>
                        <a14:backgroundMark x1="21950" y1="95292" x2="21950" y2="95292"/>
                        <a14:backgroundMark x1="23800" y1="98701" x2="23800" y2="98701"/>
                        <a14:backgroundMark x1="25550" y1="98701" x2="25550" y2="98701"/>
                        <a14:backgroundMark x1="27200" y1="98701" x2="27200" y2="98701"/>
                        <a14:backgroundMark x1="29050" y1="99026" x2="29050" y2="99026"/>
                        <a14:backgroundMark x1="31150" y1="98701" x2="31150" y2="98701"/>
                        <a14:backgroundMark x1="30050" y1="98701" x2="30050" y2="98701"/>
                        <a14:backgroundMark x1="32700" y1="99513" x2="32700" y2="99513"/>
                        <a14:backgroundMark x1="34150" y1="99026" x2="34150" y2="99026"/>
                        <a14:backgroundMark x1="52300" y1="99513" x2="52300" y2="99513"/>
                        <a14:backgroundMark x1="54450" y1="99026" x2="54450" y2="99026"/>
                        <a14:backgroundMark x1="94700" y1="98539" x2="94700" y2="98539"/>
                        <a14:backgroundMark x1="94500" y1="95292" x2="94500" y2="95292"/>
                        <a14:backgroundMark x1="37050" y1="99188" x2="37050" y2="99188"/>
                        <a14:backgroundMark x1="38800" y1="99026" x2="38800" y2="99026"/>
                        <a14:backgroundMark x1="41200" y1="98701" x2="41200" y2="98701"/>
                        <a14:backgroundMark x1="43350" y1="98539" x2="43350" y2="98539"/>
                        <a14:backgroundMark x1="45800" y1="98701" x2="45800" y2="98701"/>
                        <a14:backgroundMark x1="48150" y1="99026" x2="48150" y2="99026"/>
                        <a14:backgroundMark x1="50850" y1="98701" x2="50850" y2="98701"/>
                        <a14:backgroundMark x1="8250" y1="2760" x2="8250" y2="2760"/>
                        <a14:backgroundMark x1="10400" y1="4383" x2="10400" y2="4383"/>
                        <a14:backgroundMark x1="12100" y1="4383" x2="12100" y2="4383"/>
                        <a14:backgroundMark x1="15600" y1="4383" x2="15600" y2="4383"/>
                        <a14:backgroundMark x1="21500" y1="2435" x2="21500" y2="2435"/>
                        <a14:backgroundMark x1="29150" y1="1948" x2="29150" y2="1948"/>
                        <a14:backgroundMark x1="36350" y1="5519" x2="36350" y2="5519"/>
                        <a14:backgroundMark x1="42350" y1="7305" x2="42350" y2="7305"/>
                        <a14:backgroundMark x1="90300" y1="5519" x2="90300" y2="5519"/>
                        <a14:backgroundMark x1="85000" y1="2435" x2="85000" y2="2435"/>
                        <a14:backgroundMark x1="71700" y1="2110" x2="71700" y2="2110"/>
                        <a14:backgroundMark x1="76450" y1="4221" x2="76450" y2="4221"/>
                        <a14:backgroundMark x1="65900" y1="5032" x2="65900" y2="5032"/>
                        <a14:backgroundMark x1="55100" y1="2435" x2="55100" y2="2435"/>
                        <a14:backgroundMark x1="46200" y1="2435" x2="46200" y2="2435"/>
                        <a14:backgroundMark x1="40350" y1="2922" x2="40350" y2="2922"/>
                        <a14:backgroundMark x1="33300" y1="2760" x2="33300" y2="2760"/>
                        <a14:backgroundMark x1="27050" y1="2435" x2="27050" y2="2435"/>
                        <a14:backgroundMark x1="31650" y1="1623" x2="31650" y2="1623"/>
                        <a14:backgroundMark x1="38300" y1="3409" x2="38300" y2="3409"/>
                        <a14:backgroundMark x1="44550" y1="4708" x2="44550" y2="4708"/>
                        <a14:backgroundMark x1="52600" y1="1948" x2="52600" y2="1948"/>
                        <a14:backgroundMark x1="60900" y1="3896" x2="60900" y2="3896"/>
                        <a14:backgroundMark x1="73750" y1="3247" x2="73750" y2="3247"/>
                        <a14:backgroundMark x1="33900" y1="6818" x2="33900" y2="6818"/>
                        <a14:backgroundMark x1="36200" y1="10065" x2="36200" y2="10065"/>
                        <a14:backgroundMark x1="42200" y1="2760" x2="42200" y2="2760"/>
                        <a14:backgroundMark x1="47750" y1="2760" x2="47750" y2="2760"/>
                        <a14:backgroundMark x1="50350" y1="4383" x2="50350" y2="4383"/>
                      </a14:backgroundRemoval>
                    </a14:imgEffect>
                  </a14:imgLayer>
                </a14:imgProps>
              </a:ext>
            </a:extLst>
          </a:blip>
          <a:srcRect l="1931" r="2004" b="3100"/>
          <a:stretch/>
        </p:blipFill>
        <p:spPr>
          <a:xfrm>
            <a:off x="0" y="3065417"/>
            <a:ext cx="12207240" cy="379258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48641" y="447404"/>
            <a:ext cx="108857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Jákób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nyakába borult, és sírva ölelte meg öccsét.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Ki gondolta volna,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hogy ez történik!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aseline="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Harag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 helyett öröm ragyogott </a:t>
            </a:r>
            <a:r>
              <a:rPr lang="hu-HU" sz="2800" dirty="0" err="1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Ézsau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 arcán.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800" dirty="0" smtClean="0">
              <a:solidFill>
                <a:srgbClr val="ED7D31">
                  <a:lumMod val="50000"/>
                </a:srgbClr>
              </a:solidFill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Hosszú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évek után így békült ki a két testvér egymással.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02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6" b="96564" l="17762" r="51510">
                        <a14:foregroundMark x1="21936" y1="58162" x2="21936" y2="58162"/>
                        <a14:foregroundMark x1="30995" y1="20017" x2="30995" y2="20017"/>
                        <a14:foregroundMark x1="73179" y1="13144" x2="73179" y2="13144"/>
                        <a14:foregroundMark x1="91918" y1="57045" x2="91918" y2="57045"/>
                        <a14:foregroundMark x1="91652" y1="60137" x2="91652" y2="60137"/>
                        <a14:foregroundMark x1="34636" y1="11598" x2="34636" y2="11598"/>
                        <a14:foregroundMark x1="32416" y1="17526" x2="32416" y2="17526"/>
                        <a14:foregroundMark x1="43162" y1="56701" x2="43162" y2="56701"/>
                        <a14:backgroundMark x1="7460" y1="53608" x2="7460" y2="53608"/>
                        <a14:backgroundMark x1="9236" y1="53093" x2="9236" y2="53093"/>
                        <a14:backgroundMark x1="7282" y1="74055" x2="7282" y2="74055"/>
                        <a14:backgroundMark x1="8259" y1="75344" x2="8259" y2="75344"/>
                        <a14:backgroundMark x1="90941" y1="76031" x2="90941" y2="76031"/>
                        <a14:backgroundMark x1="89520" y1="76460" x2="89520" y2="76460"/>
                        <a14:backgroundMark x1="18828" y1="36598" x2="18828" y2="36598"/>
                        <a14:backgroundMark x1="16341" y1="39175" x2="16341" y2="39175"/>
                        <a14:backgroundMark x1="11279" y1="54725" x2="11279" y2="54725"/>
                        <a14:backgroundMark x1="93073" y1="68557" x2="93073" y2="69502"/>
                      </a14:backgroundRemoval>
                    </a14:imgEffect>
                  </a14:imgLayer>
                </a14:imgProps>
              </a:ext>
            </a:extLst>
          </a:blip>
          <a:srcRect l="18622" t="4004" r="49946" b="32174"/>
          <a:stretch/>
        </p:blipFill>
        <p:spPr>
          <a:xfrm flipH="1">
            <a:off x="4568680" y="954156"/>
            <a:ext cx="2862797" cy="59038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Ellipszis buborék 7"/>
          <p:cNvSpPr/>
          <p:nvPr/>
        </p:nvSpPr>
        <p:spPr>
          <a:xfrm>
            <a:off x="1096583" y="1540472"/>
            <a:ext cx="3605348" cy="1689463"/>
          </a:xfrm>
          <a:prstGeom prst="wedgeEllipseCallout">
            <a:avLst>
              <a:gd name="adj1" fmla="val -65243"/>
              <a:gd name="adj2" fmla="val -4513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/>
              <a:t>Miért félt </a:t>
            </a:r>
            <a:r>
              <a:rPr lang="hu-HU" sz="2300" dirty="0" err="1" smtClean="0"/>
              <a:t>Jákób</a:t>
            </a:r>
            <a:r>
              <a:rPr lang="hu-HU" sz="2300" dirty="0" smtClean="0"/>
              <a:t> ennyire a találkozástól?</a:t>
            </a:r>
            <a:endParaRPr lang="hu-HU" sz="2300" dirty="0"/>
          </a:p>
        </p:txBody>
      </p:sp>
      <p:sp>
        <p:nvSpPr>
          <p:cNvPr id="9" name="Ellipszis buborék 8"/>
          <p:cNvSpPr/>
          <p:nvPr/>
        </p:nvSpPr>
        <p:spPr>
          <a:xfrm>
            <a:off x="764549" y="3780562"/>
            <a:ext cx="3605348" cy="1689463"/>
          </a:xfrm>
          <a:prstGeom prst="wedgeEllipseCallout">
            <a:avLst>
              <a:gd name="adj1" fmla="val -61554"/>
              <a:gd name="adj2" fmla="val 4660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/>
              <a:t>Mit tett azért, hogy </a:t>
            </a:r>
            <a:r>
              <a:rPr lang="hu-HU" sz="2300" dirty="0" err="1" smtClean="0"/>
              <a:t>Ézsaut</a:t>
            </a:r>
            <a:r>
              <a:rPr lang="hu-HU" sz="2300" dirty="0" smtClean="0"/>
              <a:t> kiengesztelje?</a:t>
            </a:r>
            <a:endParaRPr lang="hu-HU" sz="23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8676" y="0"/>
            <a:ext cx="1803324" cy="1798061"/>
          </a:xfrm>
          <a:prstGeom prst="rect">
            <a:avLst/>
          </a:prstGeom>
        </p:spPr>
      </p:pic>
      <p:sp>
        <p:nvSpPr>
          <p:cNvPr id="11" name="Ellipszis buborék 10"/>
          <p:cNvSpPr/>
          <p:nvPr/>
        </p:nvSpPr>
        <p:spPr>
          <a:xfrm>
            <a:off x="7699834" y="2207624"/>
            <a:ext cx="3859375" cy="2294802"/>
          </a:xfrm>
          <a:prstGeom prst="wedgeEllipseCallout">
            <a:avLst>
              <a:gd name="adj1" fmla="val 58344"/>
              <a:gd name="adj2" fmla="val -5287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/>
              <a:t>Hogyan derült ki a történetből, hogy </a:t>
            </a:r>
            <a:r>
              <a:rPr lang="hu-HU" sz="2300" dirty="0" err="1" smtClean="0"/>
              <a:t>Ézsau</a:t>
            </a:r>
            <a:r>
              <a:rPr lang="hu-HU" sz="2300" dirty="0" smtClean="0"/>
              <a:t> már nem haragszik a testvérére?</a:t>
            </a:r>
            <a:endParaRPr lang="hu-HU" sz="23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7865325" y="5188227"/>
            <a:ext cx="3528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Beszélgessetek erről a csoportban!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7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FEE0B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elhő 5"/>
          <p:cNvSpPr/>
          <p:nvPr/>
        </p:nvSpPr>
        <p:spPr>
          <a:xfrm>
            <a:off x="2264156" y="337930"/>
            <a:ext cx="8219661" cy="2951922"/>
          </a:xfrm>
          <a:prstGeom prst="cloud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04" l="1850" r="98900">
                        <a14:foregroundMark x1="5300" y1="80195" x2="5300" y2="80195"/>
                        <a14:foregroundMark x1="7700" y1="82955" x2="7700" y2="82955"/>
                        <a14:foregroundMark x1="9950" y1="82955" x2="9950" y2="82955"/>
                        <a14:foregroundMark x1="12350" y1="79545" x2="12350" y2="79545"/>
                        <a14:foregroundMark x1="3550" y1="80032" x2="3550" y2="80032"/>
                        <a14:foregroundMark x1="2300" y1="83279" x2="2300" y2="83279"/>
                        <a14:foregroundMark x1="2300" y1="87825" x2="2300" y2="87825"/>
                        <a14:foregroundMark x1="2200" y1="92045" x2="2200" y2="92045"/>
                        <a14:foregroundMark x1="3050" y1="91071" x2="3050" y2="91071"/>
                        <a14:foregroundMark x1="4050" y1="88799" x2="4050" y2="88799"/>
                        <a14:foregroundMark x1="2200" y1="89935" x2="2200" y2="89935"/>
                        <a14:foregroundMark x1="9050" y1="91721" x2="9050" y2="91721"/>
                        <a14:foregroundMark x1="8350" y1="92695" x2="8350" y2="92695"/>
                        <a14:foregroundMark x1="15200" y1="93182" x2="15200" y2="93182"/>
                        <a14:foregroundMark x1="17050" y1="93182" x2="17050" y2="93182"/>
                        <a14:foregroundMark x1="18950" y1="94156" x2="18950" y2="94156"/>
                        <a14:foregroundMark x1="20650" y1="94156" x2="20650" y2="94156"/>
                        <a14:foregroundMark x1="12450" y1="80682" x2="12450" y2="80682"/>
                        <a14:foregroundMark x1="10550" y1="76786" x2="10550" y2="76786"/>
                        <a14:foregroundMark x1="13200" y1="79058" x2="13200" y2="79058"/>
                        <a14:foregroundMark x1="13200" y1="83279" x2="13200" y2="83279"/>
                        <a14:foregroundMark x1="15200" y1="81981" x2="15200" y2="81981"/>
                        <a14:foregroundMark x1="20850" y1="90909" x2="20850" y2="90909"/>
                        <a14:foregroundMark x1="23200" y1="86688" x2="23200" y2="86688"/>
                        <a14:foregroundMark x1="20550" y1="83279" x2="20550" y2="83279"/>
                        <a14:foregroundMark x1="21950" y1="77922" x2="21950" y2="77922"/>
                        <a14:foregroundMark x1="22000" y1="80682" x2="22000" y2="80682"/>
                        <a14:foregroundMark x1="25800" y1="79545" x2="25800" y2="79545"/>
                        <a14:foregroundMark x1="27150" y1="79221" x2="27150" y2="79221"/>
                        <a14:foregroundMark x1="27300" y1="85714" x2="27300" y2="85714"/>
                        <a14:foregroundMark x1="23850" y1="88312" x2="23850" y2="88312"/>
                        <a14:foregroundMark x1="23150" y1="91396" x2="23150" y2="91396"/>
                        <a14:foregroundMark x1="24000" y1="93344" x2="24000" y2="93344"/>
                        <a14:foregroundMark x1="26050" y1="92045" x2="26050" y2="92045"/>
                        <a14:foregroundMark x1="28050" y1="92208" x2="28050" y2="92208"/>
                        <a14:foregroundMark x1="30550" y1="92045" x2="30550" y2="92045"/>
                        <a14:foregroundMark x1="30550" y1="81169" x2="30550" y2="81169"/>
                        <a14:foregroundMark x1="34350" y1="80844" x2="34350" y2="80844"/>
                        <a14:foregroundMark x1="50550" y1="80195" x2="50550" y2="80195"/>
                        <a14:foregroundMark x1="46550" y1="82792" x2="46550" y2="82792"/>
                        <a14:foregroundMark x1="96500" y1="86039" x2="96500" y2="86039"/>
                        <a14:foregroundMark x1="95550" y1="82468" x2="95550" y2="82468"/>
                        <a14:foregroundMark x1="93200" y1="85065" x2="93200" y2="85065"/>
                        <a14:foregroundMark x1="95000" y1="80682" x2="95000" y2="80682"/>
                        <a14:foregroundMark x1="96650" y1="80195" x2="96650" y2="80195"/>
                        <a14:foregroundMark x1="97500" y1="83279" x2="97500" y2="83279"/>
                        <a14:foregroundMark x1="97800" y1="80682" x2="97800" y2="80682"/>
                        <a14:foregroundMark x1="95050" y1="90422" x2="95050" y2="90422"/>
                        <a14:foregroundMark x1="92900" y1="91071" x2="92900" y2="91071"/>
                        <a14:foregroundMark x1="91000" y1="92532" x2="91000" y2="92532"/>
                        <a14:foregroundMark x1="89150" y1="91396" x2="89150" y2="91396"/>
                        <a14:foregroundMark x1="87500" y1="87338" x2="87500" y2="87338"/>
                        <a14:foregroundMark x1="87700" y1="90584" x2="87700" y2="90584"/>
                        <a14:foregroundMark x1="84650" y1="90584" x2="84650" y2="90584"/>
                        <a14:foregroundMark x1="80700" y1="93831" x2="80700" y2="93831"/>
                        <a14:foregroundMark x1="78350" y1="92532" x2="78350" y2="92532"/>
                        <a14:foregroundMark x1="76650" y1="84903" x2="76650" y2="84903"/>
                        <a14:foregroundMark x1="78050" y1="84903" x2="78050" y2="84903"/>
                        <a14:foregroundMark x1="75300" y1="88149" x2="75300" y2="88149"/>
                        <a14:foregroundMark x1="73550" y1="83279" x2="73550" y2="83279"/>
                        <a14:foregroundMark x1="73800" y1="70942" x2="73800" y2="70942"/>
                        <a14:foregroundMark x1="72200" y1="80032" x2="72200" y2="80032"/>
                        <a14:foregroundMark x1="74450" y1="82305" x2="74450" y2="82305"/>
                        <a14:foregroundMark x1="72700" y1="77435" x2="72700" y2="77435"/>
                        <a14:foregroundMark x1="70550" y1="77597" x2="70550" y2="77597"/>
                        <a14:foregroundMark x1="63000" y1="91396" x2="63000" y2="91396"/>
                        <a14:foregroundMark x1="61650" y1="81818" x2="61650" y2="81818"/>
                        <a14:foregroundMark x1="57850" y1="92532" x2="57850" y2="92532"/>
                        <a14:foregroundMark x1="55550" y1="88312" x2="55550" y2="88312"/>
                        <a14:foregroundMark x1="56000" y1="82955" x2="56000" y2="82955"/>
                        <a14:foregroundMark x1="53700" y1="93669" x2="53700" y2="93669"/>
                        <a14:foregroundMark x1="51700" y1="87662" x2="51700" y2="87662"/>
                        <a14:foregroundMark x1="32050" y1="89935" x2="32050" y2="89935"/>
                        <a14:foregroundMark x1="33700" y1="85714" x2="33700" y2="85714"/>
                        <a14:foregroundMark x1="39850" y1="88312" x2="39850" y2="88312"/>
                        <a14:foregroundMark x1="47300" y1="80357" x2="47300" y2="80357"/>
                        <a14:foregroundMark x1="47950" y1="89448" x2="47950" y2="89448"/>
                        <a14:foregroundMark x1="36200" y1="84091" x2="36200" y2="84091"/>
                        <a14:foregroundMark x1="43550" y1="89773" x2="43550" y2="89773"/>
                        <a14:foregroundMark x1="37800" y1="91071" x2="37800" y2="91071"/>
                        <a14:foregroundMark x1="20000" y1="21916" x2="20000" y2="21916"/>
                        <a14:foregroundMark x1="94750" y1="25812" x2="94750" y2="25812"/>
                        <a14:backgroundMark x1="21950" y1="95292" x2="21950" y2="95292"/>
                        <a14:backgroundMark x1="23800" y1="98701" x2="23800" y2="98701"/>
                        <a14:backgroundMark x1="25550" y1="98701" x2="25550" y2="98701"/>
                        <a14:backgroundMark x1="27200" y1="98701" x2="27200" y2="98701"/>
                        <a14:backgroundMark x1="29050" y1="99026" x2="29050" y2="99026"/>
                        <a14:backgroundMark x1="31150" y1="98701" x2="31150" y2="98701"/>
                        <a14:backgroundMark x1="30050" y1="98701" x2="30050" y2="98701"/>
                        <a14:backgroundMark x1="32700" y1="99513" x2="32700" y2="99513"/>
                        <a14:backgroundMark x1="34150" y1="99026" x2="34150" y2="99026"/>
                        <a14:backgroundMark x1="52300" y1="99513" x2="52300" y2="99513"/>
                        <a14:backgroundMark x1="54450" y1="99026" x2="54450" y2="99026"/>
                        <a14:backgroundMark x1="94700" y1="98539" x2="94700" y2="98539"/>
                        <a14:backgroundMark x1="94500" y1="95292" x2="94500" y2="95292"/>
                        <a14:backgroundMark x1="37050" y1="99188" x2="37050" y2="99188"/>
                        <a14:backgroundMark x1="38800" y1="99026" x2="38800" y2="99026"/>
                        <a14:backgroundMark x1="41200" y1="98701" x2="41200" y2="98701"/>
                        <a14:backgroundMark x1="43350" y1="98539" x2="43350" y2="98539"/>
                        <a14:backgroundMark x1="45800" y1="98701" x2="45800" y2="98701"/>
                        <a14:backgroundMark x1="48150" y1="99026" x2="48150" y2="99026"/>
                        <a14:backgroundMark x1="50850" y1="98701" x2="50850" y2="98701"/>
                        <a14:backgroundMark x1="8250" y1="2760" x2="8250" y2="2760"/>
                        <a14:backgroundMark x1="10400" y1="4383" x2="10400" y2="4383"/>
                        <a14:backgroundMark x1="12100" y1="4383" x2="12100" y2="4383"/>
                        <a14:backgroundMark x1="15600" y1="4383" x2="15600" y2="4383"/>
                        <a14:backgroundMark x1="21500" y1="2435" x2="21500" y2="2435"/>
                        <a14:backgroundMark x1="29150" y1="1948" x2="29150" y2="1948"/>
                        <a14:backgroundMark x1="36350" y1="5519" x2="36350" y2="5519"/>
                        <a14:backgroundMark x1="42350" y1="7305" x2="42350" y2="7305"/>
                        <a14:backgroundMark x1="90300" y1="5519" x2="90300" y2="5519"/>
                        <a14:backgroundMark x1="85000" y1="2435" x2="85000" y2="2435"/>
                        <a14:backgroundMark x1="71700" y1="2110" x2="71700" y2="2110"/>
                        <a14:backgroundMark x1="76450" y1="4221" x2="76450" y2="4221"/>
                        <a14:backgroundMark x1="65900" y1="5032" x2="65900" y2="5032"/>
                        <a14:backgroundMark x1="55100" y1="2435" x2="55100" y2="2435"/>
                        <a14:backgroundMark x1="46200" y1="2435" x2="46200" y2="2435"/>
                        <a14:backgroundMark x1="40350" y1="2922" x2="40350" y2="2922"/>
                        <a14:backgroundMark x1="33300" y1="2760" x2="33300" y2="2760"/>
                        <a14:backgroundMark x1="27050" y1="2435" x2="27050" y2="2435"/>
                        <a14:backgroundMark x1="31650" y1="1623" x2="31650" y2="1623"/>
                        <a14:backgroundMark x1="38300" y1="3409" x2="38300" y2="3409"/>
                        <a14:backgroundMark x1="44550" y1="4708" x2="44550" y2="4708"/>
                        <a14:backgroundMark x1="52600" y1="1948" x2="52600" y2="1948"/>
                        <a14:backgroundMark x1="60900" y1="3896" x2="60900" y2="3896"/>
                        <a14:backgroundMark x1="73750" y1="3247" x2="73750" y2="3247"/>
                        <a14:backgroundMark x1="33900" y1="6818" x2="33900" y2="6818"/>
                        <a14:backgroundMark x1="36200" y1="10065" x2="36200" y2="10065"/>
                        <a14:backgroundMark x1="42200" y1="2760" x2="42200" y2="2760"/>
                        <a14:backgroundMark x1="47750" y1="2760" x2="47750" y2="2760"/>
                        <a14:backgroundMark x1="50350" y1="4383" x2="50350" y2="4383"/>
                      </a14:backgroundRemoval>
                    </a14:imgEffect>
                  </a14:imgLayer>
                </a14:imgProps>
              </a:ext>
            </a:extLst>
          </a:blip>
          <a:srcRect l="1931" r="2004" b="3100"/>
          <a:stretch/>
        </p:blipFill>
        <p:spPr>
          <a:xfrm>
            <a:off x="0" y="3065417"/>
            <a:ext cx="12207240" cy="379258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59542" cy="172940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868478" y="934278"/>
            <a:ext cx="7011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 történetben több párbeszéd is elhangzik. 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 következő feladat segítségével ismételjük át, hogy ki és mit mondott, amíg végül eljutottak a boldog befejezésig.</a:t>
            </a:r>
          </a:p>
          <a:p>
            <a:pPr algn="ctr"/>
            <a:r>
              <a:rPr lang="hu-HU" sz="2400" dirty="0" smtClean="0">
                <a:hlinkClick r:id="rId5"/>
              </a:rPr>
              <a:t>Kattints ide!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7488957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FEE0B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04" l="1850" r="98900">
                        <a14:foregroundMark x1="5300" y1="80195" x2="5300" y2="80195"/>
                        <a14:foregroundMark x1="7700" y1="82955" x2="7700" y2="82955"/>
                        <a14:foregroundMark x1="9950" y1="82955" x2="9950" y2="82955"/>
                        <a14:foregroundMark x1="12350" y1="79545" x2="12350" y2="79545"/>
                        <a14:foregroundMark x1="3550" y1="80032" x2="3550" y2="80032"/>
                        <a14:foregroundMark x1="2300" y1="83279" x2="2300" y2="83279"/>
                        <a14:foregroundMark x1="2300" y1="87825" x2="2300" y2="87825"/>
                        <a14:foregroundMark x1="2200" y1="92045" x2="2200" y2="92045"/>
                        <a14:foregroundMark x1="3050" y1="91071" x2="3050" y2="91071"/>
                        <a14:foregroundMark x1="4050" y1="88799" x2="4050" y2="88799"/>
                        <a14:foregroundMark x1="2200" y1="89935" x2="2200" y2="89935"/>
                        <a14:foregroundMark x1="9050" y1="91721" x2="9050" y2="91721"/>
                        <a14:foregroundMark x1="8350" y1="92695" x2="8350" y2="92695"/>
                        <a14:foregroundMark x1="15200" y1="93182" x2="15200" y2="93182"/>
                        <a14:foregroundMark x1="17050" y1="93182" x2="17050" y2="93182"/>
                        <a14:foregroundMark x1="18950" y1="94156" x2="18950" y2="94156"/>
                        <a14:foregroundMark x1="20650" y1="94156" x2="20650" y2="94156"/>
                        <a14:foregroundMark x1="12450" y1="80682" x2="12450" y2="80682"/>
                        <a14:foregroundMark x1="10550" y1="76786" x2="10550" y2="76786"/>
                        <a14:foregroundMark x1="13200" y1="79058" x2="13200" y2="79058"/>
                        <a14:foregroundMark x1="13200" y1="83279" x2="13200" y2="83279"/>
                        <a14:foregroundMark x1="15200" y1="81981" x2="15200" y2="81981"/>
                        <a14:foregroundMark x1="20850" y1="90909" x2="20850" y2="90909"/>
                        <a14:foregroundMark x1="23200" y1="86688" x2="23200" y2="86688"/>
                        <a14:foregroundMark x1="20550" y1="83279" x2="20550" y2="83279"/>
                        <a14:foregroundMark x1="21950" y1="77922" x2="21950" y2="77922"/>
                        <a14:foregroundMark x1="22000" y1="80682" x2="22000" y2="80682"/>
                        <a14:foregroundMark x1="25800" y1="79545" x2="25800" y2="79545"/>
                        <a14:foregroundMark x1="27150" y1="79221" x2="27150" y2="79221"/>
                        <a14:foregroundMark x1="27300" y1="85714" x2="27300" y2="85714"/>
                        <a14:foregroundMark x1="23850" y1="88312" x2="23850" y2="88312"/>
                        <a14:foregroundMark x1="23150" y1="91396" x2="23150" y2="91396"/>
                        <a14:foregroundMark x1="24000" y1="93344" x2="24000" y2="93344"/>
                        <a14:foregroundMark x1="26050" y1="92045" x2="26050" y2="92045"/>
                        <a14:foregroundMark x1="28050" y1="92208" x2="28050" y2="92208"/>
                        <a14:foregroundMark x1="30550" y1="92045" x2="30550" y2="92045"/>
                        <a14:foregroundMark x1="30550" y1="81169" x2="30550" y2="81169"/>
                        <a14:foregroundMark x1="34350" y1="80844" x2="34350" y2="80844"/>
                        <a14:foregroundMark x1="50550" y1="80195" x2="50550" y2="80195"/>
                        <a14:foregroundMark x1="46550" y1="82792" x2="46550" y2="82792"/>
                        <a14:foregroundMark x1="96500" y1="86039" x2="96500" y2="86039"/>
                        <a14:foregroundMark x1="95550" y1="82468" x2="95550" y2="82468"/>
                        <a14:foregroundMark x1="93200" y1="85065" x2="93200" y2="85065"/>
                        <a14:foregroundMark x1="95000" y1="80682" x2="95000" y2="80682"/>
                        <a14:foregroundMark x1="96650" y1="80195" x2="96650" y2="80195"/>
                        <a14:foregroundMark x1="97500" y1="83279" x2="97500" y2="83279"/>
                        <a14:foregroundMark x1="97800" y1="80682" x2="97800" y2="80682"/>
                        <a14:foregroundMark x1="95050" y1="90422" x2="95050" y2="90422"/>
                        <a14:foregroundMark x1="92900" y1="91071" x2="92900" y2="91071"/>
                        <a14:foregroundMark x1="91000" y1="92532" x2="91000" y2="92532"/>
                        <a14:foregroundMark x1="89150" y1="91396" x2="89150" y2="91396"/>
                        <a14:foregroundMark x1="87500" y1="87338" x2="87500" y2="87338"/>
                        <a14:foregroundMark x1="87700" y1="90584" x2="87700" y2="90584"/>
                        <a14:foregroundMark x1="84650" y1="90584" x2="84650" y2="90584"/>
                        <a14:foregroundMark x1="80700" y1="93831" x2="80700" y2="93831"/>
                        <a14:foregroundMark x1="78350" y1="92532" x2="78350" y2="92532"/>
                        <a14:foregroundMark x1="76650" y1="84903" x2="76650" y2="84903"/>
                        <a14:foregroundMark x1="78050" y1="84903" x2="78050" y2="84903"/>
                        <a14:foregroundMark x1="75300" y1="88149" x2="75300" y2="88149"/>
                        <a14:foregroundMark x1="73550" y1="83279" x2="73550" y2="83279"/>
                        <a14:foregroundMark x1="73800" y1="70942" x2="73800" y2="70942"/>
                        <a14:foregroundMark x1="72200" y1="80032" x2="72200" y2="80032"/>
                        <a14:foregroundMark x1="74450" y1="82305" x2="74450" y2="82305"/>
                        <a14:foregroundMark x1="72700" y1="77435" x2="72700" y2="77435"/>
                        <a14:foregroundMark x1="70550" y1="77597" x2="70550" y2="77597"/>
                        <a14:foregroundMark x1="55550" y1="88312" x2="55550" y2="88312"/>
                        <a14:foregroundMark x1="56000" y1="82955" x2="56000" y2="82955"/>
                        <a14:foregroundMark x1="53700" y1="93669" x2="53700" y2="93669"/>
                        <a14:foregroundMark x1="51700" y1="87662" x2="51700" y2="87662"/>
                        <a14:foregroundMark x1="32050" y1="89935" x2="32050" y2="89935"/>
                        <a14:foregroundMark x1="33700" y1="85714" x2="33700" y2="85714"/>
                        <a14:foregroundMark x1="39850" y1="88312" x2="39850" y2="88312"/>
                        <a14:foregroundMark x1="47300" y1="80357" x2="47300" y2="80357"/>
                        <a14:foregroundMark x1="47950" y1="89448" x2="47950" y2="89448"/>
                        <a14:foregroundMark x1="36200" y1="84091" x2="36200" y2="84091"/>
                        <a14:foregroundMark x1="43550" y1="89773" x2="43550" y2="89773"/>
                        <a14:foregroundMark x1="37800" y1="91071" x2="37800" y2="91071"/>
                        <a14:foregroundMark x1="20000" y1="21916" x2="20000" y2="21916"/>
                        <a14:foregroundMark x1="94750" y1="25812" x2="94750" y2="25812"/>
                        <a14:foregroundMark x1="63550" y1="40909" x2="63550" y2="40909"/>
                        <a14:foregroundMark x1="67200" y1="38961" x2="67200" y2="38961"/>
                        <a14:foregroundMark x1="58750" y1="81494" x2="58750" y2="81494"/>
                        <a14:foregroundMark x1="58600" y1="87500" x2="58600" y2="87500"/>
                        <a14:foregroundMark x1="57300" y1="88636" x2="57300" y2="88636"/>
                        <a14:foregroundMark x1="63250" y1="15909" x2="63250" y2="15909"/>
                        <a14:foregroundMark x1="62400" y1="16721" x2="62400" y2="16721"/>
                        <a14:foregroundMark x1="62000" y1="18019" x2="62000" y2="18019"/>
                        <a14:foregroundMark x1="61350" y1="21429" x2="61350" y2="21429"/>
                        <a14:foregroundMark x1="61050" y1="24351" x2="61050" y2="24351"/>
                        <a14:foregroundMark x1="60800" y1="26786" x2="60800" y2="26786"/>
                        <a14:foregroundMark x1="63950" y1="16721" x2="63950" y2="16721"/>
                        <a14:foregroundMark x1="64400" y1="17208" x2="64400" y2="17208"/>
                        <a14:backgroundMark x1="21950" y1="95292" x2="21950" y2="95292"/>
                        <a14:backgroundMark x1="23800" y1="98701" x2="23800" y2="98701"/>
                        <a14:backgroundMark x1="25550" y1="98701" x2="25550" y2="98701"/>
                        <a14:backgroundMark x1="27200" y1="98701" x2="27200" y2="98701"/>
                        <a14:backgroundMark x1="29050" y1="99026" x2="29050" y2="99026"/>
                        <a14:backgroundMark x1="31150" y1="98701" x2="31150" y2="98701"/>
                        <a14:backgroundMark x1="30050" y1="98701" x2="30050" y2="98701"/>
                        <a14:backgroundMark x1="32700" y1="99513" x2="32700" y2="99513"/>
                        <a14:backgroundMark x1="34150" y1="99026" x2="34150" y2="99026"/>
                        <a14:backgroundMark x1="52300" y1="99513" x2="52300" y2="99513"/>
                        <a14:backgroundMark x1="54450" y1="99026" x2="54450" y2="99026"/>
                        <a14:backgroundMark x1="94700" y1="98539" x2="94700" y2="98539"/>
                        <a14:backgroundMark x1="94500" y1="95292" x2="94500" y2="95292"/>
                        <a14:backgroundMark x1="37050" y1="99188" x2="37050" y2="99188"/>
                        <a14:backgroundMark x1="38800" y1="99026" x2="38800" y2="99026"/>
                        <a14:backgroundMark x1="41200" y1="98701" x2="41200" y2="98701"/>
                        <a14:backgroundMark x1="43350" y1="98539" x2="43350" y2="98539"/>
                        <a14:backgroundMark x1="45800" y1="98701" x2="45800" y2="98701"/>
                        <a14:backgroundMark x1="48150" y1="99026" x2="48150" y2="99026"/>
                        <a14:backgroundMark x1="50850" y1="98701" x2="50850" y2="98701"/>
                        <a14:backgroundMark x1="8250" y1="2760" x2="8250" y2="2760"/>
                        <a14:backgroundMark x1="10400" y1="4383" x2="10400" y2="4383"/>
                        <a14:backgroundMark x1="12100" y1="4383" x2="12100" y2="4383"/>
                        <a14:backgroundMark x1="15600" y1="4383" x2="15600" y2="4383"/>
                        <a14:backgroundMark x1="21500" y1="2435" x2="21500" y2="2435"/>
                        <a14:backgroundMark x1="29150" y1="1948" x2="29150" y2="1948"/>
                        <a14:backgroundMark x1="36350" y1="5519" x2="36350" y2="5519"/>
                        <a14:backgroundMark x1="42350" y1="7305" x2="42350" y2="7305"/>
                        <a14:backgroundMark x1="90300" y1="5519" x2="90300" y2="5519"/>
                        <a14:backgroundMark x1="85000" y1="2435" x2="85000" y2="2435"/>
                        <a14:backgroundMark x1="71700" y1="2110" x2="71700" y2="2110"/>
                        <a14:backgroundMark x1="76450" y1="4221" x2="76450" y2="4221"/>
                        <a14:backgroundMark x1="65900" y1="5032" x2="65900" y2="5032"/>
                        <a14:backgroundMark x1="55100" y1="2435" x2="55100" y2="2435"/>
                        <a14:backgroundMark x1="46200" y1="2435" x2="46200" y2="2435"/>
                        <a14:backgroundMark x1="40350" y1="2922" x2="40350" y2="2922"/>
                        <a14:backgroundMark x1="33300" y1="2760" x2="33300" y2="2760"/>
                        <a14:backgroundMark x1="27050" y1="2435" x2="27050" y2="2435"/>
                        <a14:backgroundMark x1="31650" y1="1623" x2="31650" y2="1623"/>
                        <a14:backgroundMark x1="38300" y1="3409" x2="38300" y2="3409"/>
                        <a14:backgroundMark x1="44550" y1="4708" x2="44550" y2="4708"/>
                        <a14:backgroundMark x1="52600" y1="1948" x2="52600" y2="1948"/>
                        <a14:backgroundMark x1="60900" y1="3896" x2="60900" y2="3896"/>
                        <a14:backgroundMark x1="73750" y1="3247" x2="73750" y2="3247"/>
                        <a14:backgroundMark x1="33900" y1="6818" x2="33900" y2="6818"/>
                        <a14:backgroundMark x1="36200" y1="10065" x2="36200" y2="10065"/>
                        <a14:backgroundMark x1="42200" y1="2760" x2="42200" y2="2760"/>
                        <a14:backgroundMark x1="47750" y1="2760" x2="47750" y2="2760"/>
                        <a14:backgroundMark x1="50350" y1="4383" x2="50350" y2="4383"/>
                        <a14:backgroundMark x1="59400" y1="31656" x2="59400" y2="31656"/>
                        <a14:backgroundMark x1="70300" y1="31331" x2="70300" y2="31331"/>
                        <a14:backgroundMark x1="70150" y1="56981" x2="70150" y2="56981"/>
                        <a14:backgroundMark x1="66500" y1="42208" x2="66500" y2="42208"/>
                        <a14:backgroundMark x1="58700" y1="61201" x2="58700" y2="61201"/>
                        <a14:backgroundMark x1="58750" y1="52435" x2="58750" y2="52435"/>
                        <a14:backgroundMark x1="57650" y1="45942" x2="57650" y2="45942"/>
                        <a14:backgroundMark x1="57600" y1="41396" x2="57600" y2="41396"/>
                        <a14:backgroundMark x1="57150" y1="33766" x2="57150" y2="33766"/>
                        <a14:backgroundMark x1="56750" y1="58117" x2="56750" y2="58117"/>
                        <a14:backgroundMark x1="57200" y1="66234" x2="57200" y2="66234"/>
                        <a14:backgroundMark x1="57150" y1="77922" x2="57150" y2="77922"/>
                        <a14:backgroundMark x1="56500" y1="83766" x2="56500" y2="83766"/>
                        <a14:backgroundMark x1="56500" y1="89286" x2="56500" y2="89286"/>
                        <a14:backgroundMark x1="57700" y1="83929" x2="57700" y2="83929"/>
                        <a14:backgroundMark x1="58200" y1="72727" x2="58200" y2="72727"/>
                        <a14:backgroundMark x1="60500" y1="85714" x2="60500" y2="85714"/>
                        <a14:backgroundMark x1="59300" y1="85714" x2="59300" y2="85714"/>
                        <a14:backgroundMark x1="60800" y1="80519" x2="60800" y2="80519"/>
                        <a14:backgroundMark x1="68450" y1="82630" x2="68450" y2="82630"/>
                        <a14:backgroundMark x1="67600" y1="71591" x2="67600" y2="71591"/>
                        <a14:backgroundMark x1="67250" y1="61526" x2="67250" y2="61526"/>
                        <a14:backgroundMark x1="66600" y1="62500" x2="66600" y2="62500"/>
                        <a14:backgroundMark x1="69100" y1="60552" x2="69100" y2="60552"/>
                        <a14:backgroundMark x1="68650" y1="67045" x2="68650" y2="67045"/>
                        <a14:backgroundMark x1="67600" y1="67045" x2="67600" y2="67045"/>
                        <a14:backgroundMark x1="71600" y1="60714" x2="71600" y2="60714"/>
                        <a14:backgroundMark x1="72150" y1="61526" x2="72150" y2="61526"/>
                      </a14:backgroundRemoval>
                    </a14:imgEffect>
                  </a14:imgLayer>
                </a14:imgProps>
              </a:ext>
            </a:extLst>
          </a:blip>
          <a:srcRect l="56806" t="13104" r="28490" b="3101"/>
          <a:stretch/>
        </p:blipFill>
        <p:spPr>
          <a:xfrm>
            <a:off x="1616799" y="188970"/>
            <a:ext cx="3799218" cy="666903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59542" cy="172940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535665" y="1908314"/>
            <a:ext cx="5791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Ahhoz, hogy ennek a történetnek boldog befejezése legyen, szükség volt egy nagyon fontos dologra.</a:t>
            </a:r>
          </a:p>
          <a:p>
            <a:endParaRPr lang="hu-HU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Hogy mi is volt ez a fontos dolog, megtudhatod, ha megfejted a következő keresztrejtvényt.</a:t>
            </a:r>
          </a:p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  <a:hlinkClick r:id="rId5"/>
              </a:rPr>
              <a:t>Kattints ide!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732016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5440" y="865651"/>
            <a:ext cx="8961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Ha az előző feladatban jól dolgoztál, akkor megtudhattad, 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hogy az a nagyon fontos dolog: 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 </a:t>
            </a:r>
            <a:r>
              <a:rPr lang="hu-HU" sz="2400" b="1" dirty="0" smtClean="0">
                <a:solidFill>
                  <a:schemeClr val="accent4">
                    <a:lumMod val="50000"/>
                  </a:schemeClr>
                </a:solidFill>
              </a:rPr>
              <a:t>MEGBOCSÁTÁS 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volt a mai történetünkben.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2186606" y="3340370"/>
            <a:ext cx="6551214" cy="2612571"/>
          </a:xfrm>
          <a:prstGeom prst="roundRect">
            <a:avLst/>
          </a:prstGeom>
          <a:ln w="82550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3600" b="1" dirty="0" smtClean="0">
                <a:solidFill>
                  <a:schemeClr val="accent2">
                    <a:lumMod val="75000"/>
                  </a:schemeClr>
                </a:solidFill>
              </a:rPr>
              <a:t>Tudod-e?</a:t>
            </a:r>
            <a:endParaRPr lang="hu-HU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hu-HU" sz="3200" dirty="0" smtClean="0">
                <a:solidFill>
                  <a:schemeClr val="accent2">
                    <a:lumMod val="75000"/>
                  </a:schemeClr>
                </a:solidFill>
              </a:rPr>
              <a:t>A békességre való törekvés megszüntetheti a haragot.</a:t>
            </a:r>
            <a:endParaRPr lang="hu-H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04" l="1850" r="98900">
                        <a14:foregroundMark x1="5300" y1="80195" x2="5300" y2="80195"/>
                        <a14:foregroundMark x1="7700" y1="82955" x2="7700" y2="82955"/>
                        <a14:foregroundMark x1="9950" y1="82955" x2="9950" y2="82955"/>
                        <a14:foregroundMark x1="12350" y1="79545" x2="12350" y2="79545"/>
                        <a14:foregroundMark x1="3550" y1="80032" x2="3550" y2="80032"/>
                        <a14:foregroundMark x1="2300" y1="83279" x2="2300" y2="83279"/>
                        <a14:foregroundMark x1="2300" y1="87825" x2="2300" y2="87825"/>
                        <a14:foregroundMark x1="2200" y1="92045" x2="2200" y2="92045"/>
                        <a14:foregroundMark x1="3050" y1="91071" x2="3050" y2="91071"/>
                        <a14:foregroundMark x1="4050" y1="88799" x2="4050" y2="88799"/>
                        <a14:foregroundMark x1="2200" y1="89935" x2="2200" y2="89935"/>
                        <a14:foregroundMark x1="9050" y1="91721" x2="9050" y2="91721"/>
                        <a14:foregroundMark x1="8350" y1="92695" x2="8350" y2="92695"/>
                        <a14:foregroundMark x1="15200" y1="93182" x2="15200" y2="93182"/>
                        <a14:foregroundMark x1="17050" y1="93182" x2="17050" y2="93182"/>
                        <a14:foregroundMark x1="18950" y1="94156" x2="18950" y2="94156"/>
                        <a14:foregroundMark x1="20650" y1="94156" x2="20650" y2="94156"/>
                        <a14:foregroundMark x1="12450" y1="80682" x2="12450" y2="80682"/>
                        <a14:foregroundMark x1="10550" y1="76786" x2="10550" y2="76786"/>
                        <a14:foregroundMark x1="13200" y1="79058" x2="13200" y2="79058"/>
                        <a14:foregroundMark x1="13200" y1="83279" x2="13200" y2="83279"/>
                        <a14:foregroundMark x1="15200" y1="81981" x2="15200" y2="81981"/>
                        <a14:foregroundMark x1="20850" y1="90909" x2="20850" y2="90909"/>
                        <a14:foregroundMark x1="23200" y1="86688" x2="23200" y2="86688"/>
                        <a14:foregroundMark x1="20550" y1="83279" x2="20550" y2="83279"/>
                        <a14:foregroundMark x1="21950" y1="77922" x2="21950" y2="77922"/>
                        <a14:foregroundMark x1="22000" y1="80682" x2="22000" y2="80682"/>
                        <a14:foregroundMark x1="25800" y1="79545" x2="25800" y2="79545"/>
                        <a14:foregroundMark x1="27150" y1="79221" x2="27150" y2="79221"/>
                        <a14:foregroundMark x1="27300" y1="85714" x2="27300" y2="85714"/>
                        <a14:foregroundMark x1="23850" y1="88312" x2="23850" y2="88312"/>
                        <a14:foregroundMark x1="23150" y1="91396" x2="23150" y2="91396"/>
                        <a14:foregroundMark x1="24000" y1="93344" x2="24000" y2="93344"/>
                        <a14:foregroundMark x1="26050" y1="92045" x2="26050" y2="92045"/>
                        <a14:foregroundMark x1="28050" y1="92208" x2="28050" y2="92208"/>
                        <a14:foregroundMark x1="30550" y1="92045" x2="30550" y2="92045"/>
                        <a14:foregroundMark x1="30550" y1="81169" x2="30550" y2="81169"/>
                        <a14:foregroundMark x1="34350" y1="80844" x2="34350" y2="80844"/>
                        <a14:foregroundMark x1="50550" y1="80195" x2="50550" y2="80195"/>
                        <a14:foregroundMark x1="46550" y1="82792" x2="46550" y2="82792"/>
                        <a14:foregroundMark x1="96500" y1="86039" x2="96500" y2="86039"/>
                        <a14:foregroundMark x1="95550" y1="82468" x2="95550" y2="82468"/>
                        <a14:foregroundMark x1="93200" y1="85065" x2="93200" y2="85065"/>
                        <a14:foregroundMark x1="95000" y1="80682" x2="95000" y2="80682"/>
                        <a14:foregroundMark x1="96650" y1="80195" x2="96650" y2="80195"/>
                        <a14:foregroundMark x1="97500" y1="83279" x2="97500" y2="83279"/>
                        <a14:foregroundMark x1="97800" y1="80682" x2="97800" y2="80682"/>
                        <a14:foregroundMark x1="95050" y1="90422" x2="95050" y2="90422"/>
                        <a14:foregroundMark x1="92900" y1="91071" x2="92900" y2="91071"/>
                        <a14:foregroundMark x1="91000" y1="92532" x2="91000" y2="92532"/>
                        <a14:foregroundMark x1="89150" y1="91396" x2="89150" y2="91396"/>
                        <a14:foregroundMark x1="87500" y1="87338" x2="87500" y2="87338"/>
                        <a14:foregroundMark x1="87700" y1="90584" x2="87700" y2="90584"/>
                        <a14:foregroundMark x1="84650" y1="90584" x2="84650" y2="90584"/>
                        <a14:foregroundMark x1="80700" y1="93831" x2="80700" y2="93831"/>
                        <a14:foregroundMark x1="78350" y1="92532" x2="78350" y2="92532"/>
                        <a14:foregroundMark x1="76650" y1="84903" x2="76650" y2="84903"/>
                        <a14:foregroundMark x1="78050" y1="84903" x2="78050" y2="84903"/>
                        <a14:foregroundMark x1="75300" y1="88149" x2="75300" y2="88149"/>
                        <a14:foregroundMark x1="73550" y1="83279" x2="73550" y2="83279"/>
                        <a14:foregroundMark x1="73800" y1="70942" x2="73800" y2="70942"/>
                        <a14:foregroundMark x1="72200" y1="80032" x2="72200" y2="80032"/>
                        <a14:foregroundMark x1="74450" y1="82305" x2="74450" y2="82305"/>
                        <a14:foregroundMark x1="72700" y1="77435" x2="72700" y2="77435"/>
                        <a14:foregroundMark x1="70550" y1="77597" x2="70550" y2="77597"/>
                        <a14:foregroundMark x1="55550" y1="88312" x2="55550" y2="88312"/>
                        <a14:foregroundMark x1="56000" y1="82955" x2="56000" y2="82955"/>
                        <a14:foregroundMark x1="53700" y1="93669" x2="53700" y2="93669"/>
                        <a14:foregroundMark x1="51700" y1="87662" x2="51700" y2="87662"/>
                        <a14:foregroundMark x1="32050" y1="89935" x2="32050" y2="89935"/>
                        <a14:foregroundMark x1="33700" y1="85714" x2="33700" y2="85714"/>
                        <a14:foregroundMark x1="39850" y1="88312" x2="39850" y2="88312"/>
                        <a14:foregroundMark x1="47300" y1="80357" x2="47300" y2="80357"/>
                        <a14:foregroundMark x1="47950" y1="89448" x2="47950" y2="89448"/>
                        <a14:foregroundMark x1="36200" y1="84091" x2="36200" y2="84091"/>
                        <a14:foregroundMark x1="43550" y1="89773" x2="43550" y2="89773"/>
                        <a14:foregroundMark x1="37800" y1="91071" x2="37800" y2="91071"/>
                        <a14:foregroundMark x1="20000" y1="21916" x2="20000" y2="21916"/>
                        <a14:foregroundMark x1="94750" y1="25812" x2="94750" y2="25812"/>
                        <a14:foregroundMark x1="63550" y1="40909" x2="63550" y2="40909"/>
                        <a14:foregroundMark x1="67200" y1="38961" x2="67200" y2="38961"/>
                        <a14:foregroundMark x1="58750" y1="81494" x2="58750" y2="81494"/>
                        <a14:foregroundMark x1="58600" y1="87500" x2="58600" y2="87500"/>
                        <a14:foregroundMark x1="57300" y1="88636" x2="57300" y2="88636"/>
                        <a14:foregroundMark x1="63250" y1="15909" x2="63250" y2="15909"/>
                        <a14:foregroundMark x1="62400" y1="16721" x2="62400" y2="16721"/>
                        <a14:foregroundMark x1="62000" y1="18019" x2="62000" y2="18019"/>
                        <a14:foregroundMark x1="61350" y1="21429" x2="61350" y2="21429"/>
                        <a14:foregroundMark x1="61050" y1="24351" x2="61050" y2="24351"/>
                        <a14:foregroundMark x1="60800" y1="26786" x2="60800" y2="26786"/>
                        <a14:foregroundMark x1="63950" y1="16721" x2="63950" y2="16721"/>
                        <a14:foregroundMark x1="64400" y1="17208" x2="64400" y2="17208"/>
                        <a14:backgroundMark x1="21950" y1="95292" x2="21950" y2="95292"/>
                        <a14:backgroundMark x1="23800" y1="98701" x2="23800" y2="98701"/>
                        <a14:backgroundMark x1="25550" y1="98701" x2="25550" y2="98701"/>
                        <a14:backgroundMark x1="27200" y1="98701" x2="27200" y2="98701"/>
                        <a14:backgroundMark x1="29050" y1="99026" x2="29050" y2="99026"/>
                        <a14:backgroundMark x1="31150" y1="98701" x2="31150" y2="98701"/>
                        <a14:backgroundMark x1="30050" y1="98701" x2="30050" y2="98701"/>
                        <a14:backgroundMark x1="32700" y1="99513" x2="32700" y2="99513"/>
                        <a14:backgroundMark x1="34150" y1="99026" x2="34150" y2="99026"/>
                        <a14:backgroundMark x1="52300" y1="99513" x2="52300" y2="99513"/>
                        <a14:backgroundMark x1="54450" y1="99026" x2="54450" y2="99026"/>
                        <a14:backgroundMark x1="94700" y1="98539" x2="94700" y2="98539"/>
                        <a14:backgroundMark x1="94500" y1="95292" x2="94500" y2="95292"/>
                        <a14:backgroundMark x1="37050" y1="99188" x2="37050" y2="99188"/>
                        <a14:backgroundMark x1="38800" y1="99026" x2="38800" y2="99026"/>
                        <a14:backgroundMark x1="41200" y1="98701" x2="41200" y2="98701"/>
                        <a14:backgroundMark x1="43350" y1="98539" x2="43350" y2="98539"/>
                        <a14:backgroundMark x1="45800" y1="98701" x2="45800" y2="98701"/>
                        <a14:backgroundMark x1="48150" y1="99026" x2="48150" y2="99026"/>
                        <a14:backgroundMark x1="50850" y1="98701" x2="50850" y2="98701"/>
                        <a14:backgroundMark x1="8250" y1="2760" x2="8250" y2="2760"/>
                        <a14:backgroundMark x1="10400" y1="4383" x2="10400" y2="4383"/>
                        <a14:backgroundMark x1="12100" y1="4383" x2="12100" y2="4383"/>
                        <a14:backgroundMark x1="15600" y1="4383" x2="15600" y2="4383"/>
                        <a14:backgroundMark x1="21500" y1="2435" x2="21500" y2="2435"/>
                        <a14:backgroundMark x1="29150" y1="1948" x2="29150" y2="1948"/>
                        <a14:backgroundMark x1="36350" y1="5519" x2="36350" y2="5519"/>
                        <a14:backgroundMark x1="42350" y1="7305" x2="42350" y2="7305"/>
                        <a14:backgroundMark x1="90300" y1="5519" x2="90300" y2="5519"/>
                        <a14:backgroundMark x1="85000" y1="2435" x2="85000" y2="2435"/>
                        <a14:backgroundMark x1="71700" y1="2110" x2="71700" y2="2110"/>
                        <a14:backgroundMark x1="76450" y1="4221" x2="76450" y2="4221"/>
                        <a14:backgroundMark x1="65900" y1="5032" x2="65900" y2="5032"/>
                        <a14:backgroundMark x1="55100" y1="2435" x2="55100" y2="2435"/>
                        <a14:backgroundMark x1="46200" y1="2435" x2="46200" y2="2435"/>
                        <a14:backgroundMark x1="40350" y1="2922" x2="40350" y2="2922"/>
                        <a14:backgroundMark x1="33300" y1="2760" x2="33300" y2="2760"/>
                        <a14:backgroundMark x1="27050" y1="2435" x2="27050" y2="2435"/>
                        <a14:backgroundMark x1="31650" y1="1623" x2="31650" y2="1623"/>
                        <a14:backgroundMark x1="38300" y1="3409" x2="38300" y2="3409"/>
                        <a14:backgroundMark x1="44550" y1="4708" x2="44550" y2="4708"/>
                        <a14:backgroundMark x1="52600" y1="1948" x2="52600" y2="1948"/>
                        <a14:backgroundMark x1="60900" y1="3896" x2="60900" y2="3896"/>
                        <a14:backgroundMark x1="73750" y1="3247" x2="73750" y2="3247"/>
                        <a14:backgroundMark x1="33900" y1="6818" x2="33900" y2="6818"/>
                        <a14:backgroundMark x1="36200" y1="10065" x2="36200" y2="10065"/>
                        <a14:backgroundMark x1="42200" y1="2760" x2="42200" y2="2760"/>
                        <a14:backgroundMark x1="47750" y1="2760" x2="47750" y2="2760"/>
                        <a14:backgroundMark x1="50350" y1="4383" x2="50350" y2="4383"/>
                        <a14:backgroundMark x1="59400" y1="31656" x2="59400" y2="31656"/>
                        <a14:backgroundMark x1="70300" y1="31331" x2="70300" y2="31331"/>
                        <a14:backgroundMark x1="70150" y1="56981" x2="70150" y2="56981"/>
                        <a14:backgroundMark x1="66500" y1="42208" x2="66500" y2="42208"/>
                        <a14:backgroundMark x1="58700" y1="61201" x2="58700" y2="61201"/>
                        <a14:backgroundMark x1="58750" y1="52435" x2="58750" y2="52435"/>
                        <a14:backgroundMark x1="57650" y1="45942" x2="57650" y2="45942"/>
                        <a14:backgroundMark x1="57600" y1="41396" x2="57600" y2="41396"/>
                        <a14:backgroundMark x1="57150" y1="33766" x2="57150" y2="33766"/>
                        <a14:backgroundMark x1="56750" y1="58117" x2="56750" y2="58117"/>
                        <a14:backgroundMark x1="57200" y1="66234" x2="57200" y2="66234"/>
                        <a14:backgroundMark x1="57150" y1="77922" x2="57150" y2="77922"/>
                        <a14:backgroundMark x1="56500" y1="83766" x2="56500" y2="83766"/>
                        <a14:backgroundMark x1="56500" y1="89286" x2="56500" y2="89286"/>
                        <a14:backgroundMark x1="57700" y1="83929" x2="57700" y2="83929"/>
                        <a14:backgroundMark x1="58200" y1="72727" x2="58200" y2="72727"/>
                        <a14:backgroundMark x1="60500" y1="85714" x2="60500" y2="85714"/>
                        <a14:backgroundMark x1="59300" y1="85714" x2="59300" y2="85714"/>
                        <a14:backgroundMark x1="60800" y1="80519" x2="60800" y2="80519"/>
                        <a14:backgroundMark x1="68450" y1="82630" x2="68450" y2="82630"/>
                        <a14:backgroundMark x1="67600" y1="71591" x2="67600" y2="71591"/>
                        <a14:backgroundMark x1="67250" y1="61526" x2="67250" y2="61526"/>
                        <a14:backgroundMark x1="66600" y1="62500" x2="66600" y2="62500"/>
                        <a14:backgroundMark x1="69100" y1="60552" x2="69100" y2="60552"/>
                        <a14:backgroundMark x1="68650" y1="67045" x2="68650" y2="67045"/>
                        <a14:backgroundMark x1="67600" y1="67045" x2="67600" y2="67045"/>
                        <a14:backgroundMark x1="71600" y1="60714" x2="71600" y2="60714"/>
                        <a14:backgroundMark x1="72150" y1="61526" x2="72150" y2="61526"/>
                      </a14:backgroundRemoval>
                    </a14:imgEffect>
                  </a14:imgLayer>
                </a14:imgProps>
              </a:ext>
            </a:extLst>
          </a:blip>
          <a:srcRect l="56806" t="13104" r="28490" b="3101"/>
          <a:stretch/>
        </p:blipFill>
        <p:spPr>
          <a:xfrm flipH="1">
            <a:off x="7861852" y="1382440"/>
            <a:ext cx="3041375" cy="547556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30202" cy="19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961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114186" y="515336"/>
            <a:ext cx="9503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Nézd végig a képeket és mondd ki hangosan, </a:t>
            </a:r>
          </a:p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hogy mi mindent tettek a testvérek a kibékülés érdekében!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40" y="0"/>
            <a:ext cx="1804150" cy="174171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65" b="96555" l="5793" r="96676">
                        <a14:backgroundMark x1="12156" y1="76870" x2="12156" y2="76870"/>
                        <a14:backgroundMark x1="86230" y1="81201" x2="86230" y2="81201"/>
                        <a14:backgroundMark x1="84425" y1="80512" x2="84425" y2="80512"/>
                        <a14:backgroundMark x1="84615" y1="81398" x2="84615" y2="81398"/>
                        <a14:backgroundMark x1="88889" y1="76181" x2="88889" y2="761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0243" y="2635303"/>
            <a:ext cx="4136758" cy="3991402"/>
          </a:xfrm>
          <a:prstGeom prst="rect">
            <a:avLst/>
          </a:prstGeom>
        </p:spPr>
      </p:pic>
      <p:grpSp>
        <p:nvGrpSpPr>
          <p:cNvPr id="6" name="Csoportba foglalás 5"/>
          <p:cNvGrpSpPr/>
          <p:nvPr/>
        </p:nvGrpSpPr>
        <p:grpSpPr>
          <a:xfrm>
            <a:off x="3118615" y="2780954"/>
            <a:ext cx="3477680" cy="4077046"/>
            <a:chOff x="1326487" y="966651"/>
            <a:chExt cx="5204941" cy="5960923"/>
          </a:xfrm>
        </p:grpSpPr>
        <p:sp>
          <p:nvSpPr>
            <p:cNvPr id="7" name="Trapezoid 6"/>
            <p:cNvSpPr/>
            <p:nvPr/>
          </p:nvSpPr>
          <p:spPr>
            <a:xfrm>
              <a:off x="2584174" y="5098774"/>
              <a:ext cx="2574235" cy="1828800"/>
            </a:xfrm>
            <a:prstGeom prst="trapezoid">
              <a:avLst>
                <a:gd name="adj" fmla="val 8152"/>
              </a:avLst>
            </a:prstGeom>
            <a:solidFill>
              <a:srgbClr val="E2C089"/>
            </a:solidFill>
            <a:ln w="25400">
              <a:solidFill>
                <a:srgbClr val="1F21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53" b="96766" l="7642" r="897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6487" y="966651"/>
              <a:ext cx="5204941" cy="5629697"/>
            </a:xfrm>
            <a:prstGeom prst="rect">
              <a:avLst/>
            </a:prstGeom>
          </p:spPr>
        </p:pic>
      </p:grpSp>
      <p:pic>
        <p:nvPicPr>
          <p:cNvPr id="10" name="Kép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3" b="100000" l="5336" r="939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1822" y="2635303"/>
            <a:ext cx="3081642" cy="412553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104" l="1850" r="98900">
                        <a14:foregroundMark x1="5300" y1="80195" x2="5300" y2="80195"/>
                        <a14:foregroundMark x1="7700" y1="82955" x2="7700" y2="82955"/>
                        <a14:foregroundMark x1="9950" y1="82955" x2="9950" y2="82955"/>
                        <a14:foregroundMark x1="12350" y1="79545" x2="12350" y2="79545"/>
                        <a14:foregroundMark x1="3550" y1="80032" x2="3550" y2="80032"/>
                        <a14:foregroundMark x1="2300" y1="83279" x2="2300" y2="83279"/>
                        <a14:foregroundMark x1="2300" y1="87825" x2="2300" y2="87825"/>
                        <a14:foregroundMark x1="2200" y1="92045" x2="2200" y2="92045"/>
                        <a14:foregroundMark x1="3050" y1="91071" x2="3050" y2="91071"/>
                        <a14:foregroundMark x1="4050" y1="88799" x2="4050" y2="88799"/>
                        <a14:foregroundMark x1="2200" y1="89935" x2="2200" y2="89935"/>
                        <a14:foregroundMark x1="9050" y1="91721" x2="9050" y2="91721"/>
                        <a14:foregroundMark x1="8350" y1="92695" x2="8350" y2="92695"/>
                        <a14:foregroundMark x1="15200" y1="93182" x2="15200" y2="93182"/>
                        <a14:foregroundMark x1="17050" y1="93182" x2="17050" y2="93182"/>
                        <a14:foregroundMark x1="18950" y1="94156" x2="18950" y2="94156"/>
                        <a14:foregroundMark x1="20650" y1="94156" x2="20650" y2="94156"/>
                        <a14:foregroundMark x1="12450" y1="80682" x2="12450" y2="80682"/>
                        <a14:foregroundMark x1="10550" y1="76786" x2="10550" y2="76786"/>
                        <a14:foregroundMark x1="13200" y1="79058" x2="13200" y2="79058"/>
                        <a14:foregroundMark x1="13200" y1="83279" x2="13200" y2="83279"/>
                        <a14:foregroundMark x1="15200" y1="81981" x2="15200" y2="81981"/>
                        <a14:foregroundMark x1="20850" y1="90909" x2="20850" y2="90909"/>
                        <a14:foregroundMark x1="23200" y1="86688" x2="23200" y2="86688"/>
                        <a14:foregroundMark x1="20550" y1="83279" x2="20550" y2="83279"/>
                        <a14:foregroundMark x1="21950" y1="77922" x2="21950" y2="77922"/>
                        <a14:foregroundMark x1="22000" y1="80682" x2="22000" y2="80682"/>
                        <a14:foregroundMark x1="25800" y1="79545" x2="25800" y2="79545"/>
                        <a14:foregroundMark x1="27150" y1="79221" x2="27150" y2="79221"/>
                        <a14:foregroundMark x1="27300" y1="85714" x2="27300" y2="85714"/>
                        <a14:foregroundMark x1="23850" y1="88312" x2="23850" y2="88312"/>
                        <a14:foregroundMark x1="23150" y1="91396" x2="23150" y2="91396"/>
                        <a14:foregroundMark x1="24000" y1="93344" x2="24000" y2="93344"/>
                        <a14:foregroundMark x1="26050" y1="92045" x2="26050" y2="92045"/>
                        <a14:foregroundMark x1="28050" y1="92208" x2="28050" y2="92208"/>
                        <a14:foregroundMark x1="30550" y1="92045" x2="30550" y2="92045"/>
                        <a14:foregroundMark x1="30550" y1="81169" x2="30550" y2="81169"/>
                        <a14:foregroundMark x1="34350" y1="80844" x2="34350" y2="80844"/>
                        <a14:foregroundMark x1="50550" y1="80195" x2="50550" y2="80195"/>
                        <a14:foregroundMark x1="46550" y1="82792" x2="46550" y2="82792"/>
                        <a14:foregroundMark x1="96500" y1="86039" x2="96500" y2="86039"/>
                        <a14:foregroundMark x1="95550" y1="82468" x2="95550" y2="82468"/>
                        <a14:foregroundMark x1="93200" y1="85065" x2="93200" y2="85065"/>
                        <a14:foregroundMark x1="95000" y1="80682" x2="95000" y2="80682"/>
                        <a14:foregroundMark x1="96650" y1="80195" x2="96650" y2="80195"/>
                        <a14:foregroundMark x1="97500" y1="83279" x2="97500" y2="83279"/>
                        <a14:foregroundMark x1="97800" y1="80682" x2="97800" y2="80682"/>
                        <a14:foregroundMark x1="95050" y1="90422" x2="95050" y2="90422"/>
                        <a14:foregroundMark x1="92900" y1="91071" x2="92900" y2="91071"/>
                        <a14:foregroundMark x1="91000" y1="92532" x2="91000" y2="92532"/>
                        <a14:foregroundMark x1="89150" y1="91396" x2="89150" y2="91396"/>
                        <a14:foregroundMark x1="87500" y1="87338" x2="87500" y2="87338"/>
                        <a14:foregroundMark x1="87700" y1="90584" x2="87700" y2="90584"/>
                        <a14:foregroundMark x1="84650" y1="90584" x2="84650" y2="90584"/>
                        <a14:foregroundMark x1="80700" y1="93831" x2="80700" y2="93831"/>
                        <a14:foregroundMark x1="78350" y1="92532" x2="78350" y2="92532"/>
                        <a14:foregroundMark x1="76650" y1="84903" x2="76650" y2="84903"/>
                        <a14:foregroundMark x1="78050" y1="84903" x2="78050" y2="84903"/>
                        <a14:foregroundMark x1="75300" y1="88149" x2="75300" y2="88149"/>
                        <a14:foregroundMark x1="73550" y1="83279" x2="73550" y2="83279"/>
                        <a14:foregroundMark x1="73800" y1="70942" x2="73800" y2="70942"/>
                        <a14:foregroundMark x1="72200" y1="80032" x2="72200" y2="80032"/>
                        <a14:foregroundMark x1="74450" y1="82305" x2="74450" y2="82305"/>
                        <a14:foregroundMark x1="72700" y1="77435" x2="72700" y2="77435"/>
                        <a14:foregroundMark x1="70550" y1="77597" x2="70550" y2="77597"/>
                        <a14:foregroundMark x1="55550" y1="88312" x2="55550" y2="88312"/>
                        <a14:foregroundMark x1="56000" y1="82955" x2="56000" y2="82955"/>
                        <a14:foregroundMark x1="53700" y1="93669" x2="53700" y2="93669"/>
                        <a14:foregroundMark x1="51700" y1="87662" x2="51700" y2="87662"/>
                        <a14:foregroundMark x1="32050" y1="89935" x2="32050" y2="89935"/>
                        <a14:foregroundMark x1="33700" y1="85714" x2="33700" y2="85714"/>
                        <a14:foregroundMark x1="39850" y1="88312" x2="39850" y2="88312"/>
                        <a14:foregroundMark x1="47300" y1="80357" x2="47300" y2="80357"/>
                        <a14:foregroundMark x1="47950" y1="89448" x2="47950" y2="89448"/>
                        <a14:foregroundMark x1="36200" y1="84091" x2="36200" y2="84091"/>
                        <a14:foregroundMark x1="43550" y1="89773" x2="43550" y2="89773"/>
                        <a14:foregroundMark x1="37800" y1="91071" x2="37800" y2="91071"/>
                        <a14:foregroundMark x1="20000" y1="21916" x2="20000" y2="21916"/>
                        <a14:foregroundMark x1="94750" y1="25812" x2="94750" y2="25812"/>
                        <a14:foregroundMark x1="63550" y1="40909" x2="63550" y2="40909"/>
                        <a14:foregroundMark x1="67200" y1="38961" x2="67200" y2="38961"/>
                        <a14:foregroundMark x1="58750" y1="81494" x2="58750" y2="81494"/>
                        <a14:foregroundMark x1="58600" y1="87500" x2="58600" y2="87500"/>
                        <a14:foregroundMark x1="57300" y1="88636" x2="57300" y2="88636"/>
                        <a14:foregroundMark x1="63250" y1="15909" x2="63250" y2="15909"/>
                        <a14:foregroundMark x1="62400" y1="16721" x2="62400" y2="16721"/>
                        <a14:foregroundMark x1="62000" y1="18019" x2="62000" y2="18019"/>
                        <a14:foregroundMark x1="61350" y1="21429" x2="61350" y2="21429"/>
                        <a14:foregroundMark x1="61050" y1="24351" x2="61050" y2="24351"/>
                        <a14:foregroundMark x1="60800" y1="26786" x2="60800" y2="26786"/>
                        <a14:foregroundMark x1="63950" y1="16721" x2="63950" y2="16721"/>
                        <a14:foregroundMark x1="64400" y1="17208" x2="64400" y2="17208"/>
                        <a14:backgroundMark x1="21950" y1="95292" x2="21950" y2="95292"/>
                        <a14:backgroundMark x1="23800" y1="98701" x2="23800" y2="98701"/>
                        <a14:backgroundMark x1="25550" y1="98701" x2="25550" y2="98701"/>
                        <a14:backgroundMark x1="27200" y1="98701" x2="27200" y2="98701"/>
                        <a14:backgroundMark x1="29050" y1="99026" x2="29050" y2="99026"/>
                        <a14:backgroundMark x1="31150" y1="98701" x2="31150" y2="98701"/>
                        <a14:backgroundMark x1="30050" y1="98701" x2="30050" y2="98701"/>
                        <a14:backgroundMark x1="32700" y1="99513" x2="32700" y2="99513"/>
                        <a14:backgroundMark x1="34150" y1="99026" x2="34150" y2="99026"/>
                        <a14:backgroundMark x1="52300" y1="99513" x2="52300" y2="99513"/>
                        <a14:backgroundMark x1="54450" y1="99026" x2="54450" y2="99026"/>
                        <a14:backgroundMark x1="94700" y1="98539" x2="94700" y2="98539"/>
                        <a14:backgroundMark x1="94500" y1="95292" x2="94500" y2="95292"/>
                        <a14:backgroundMark x1="37050" y1="99188" x2="37050" y2="99188"/>
                        <a14:backgroundMark x1="38800" y1="99026" x2="38800" y2="99026"/>
                        <a14:backgroundMark x1="41200" y1="98701" x2="41200" y2="98701"/>
                        <a14:backgroundMark x1="43350" y1="98539" x2="43350" y2="98539"/>
                        <a14:backgroundMark x1="45800" y1="98701" x2="45800" y2="98701"/>
                        <a14:backgroundMark x1="48150" y1="99026" x2="48150" y2="99026"/>
                        <a14:backgroundMark x1="50850" y1="98701" x2="50850" y2="98701"/>
                        <a14:backgroundMark x1="8250" y1="2760" x2="8250" y2="2760"/>
                        <a14:backgroundMark x1="10400" y1="4383" x2="10400" y2="4383"/>
                        <a14:backgroundMark x1="12100" y1="4383" x2="12100" y2="4383"/>
                        <a14:backgroundMark x1="15600" y1="4383" x2="15600" y2="4383"/>
                        <a14:backgroundMark x1="21500" y1="2435" x2="21500" y2="2435"/>
                        <a14:backgroundMark x1="29150" y1="1948" x2="29150" y2="1948"/>
                        <a14:backgroundMark x1="36350" y1="5519" x2="36350" y2="5519"/>
                        <a14:backgroundMark x1="42350" y1="7305" x2="42350" y2="7305"/>
                        <a14:backgroundMark x1="90300" y1="5519" x2="90300" y2="5519"/>
                        <a14:backgroundMark x1="85000" y1="2435" x2="85000" y2="2435"/>
                        <a14:backgroundMark x1="71700" y1="2110" x2="71700" y2="2110"/>
                        <a14:backgroundMark x1="76450" y1="4221" x2="76450" y2="4221"/>
                        <a14:backgroundMark x1="65900" y1="5032" x2="65900" y2="5032"/>
                        <a14:backgroundMark x1="55100" y1="2435" x2="55100" y2="2435"/>
                        <a14:backgroundMark x1="46200" y1="2435" x2="46200" y2="2435"/>
                        <a14:backgroundMark x1="40350" y1="2922" x2="40350" y2="2922"/>
                        <a14:backgroundMark x1="33300" y1="2760" x2="33300" y2="2760"/>
                        <a14:backgroundMark x1="27050" y1="2435" x2="27050" y2="2435"/>
                        <a14:backgroundMark x1="31650" y1="1623" x2="31650" y2="1623"/>
                        <a14:backgroundMark x1="38300" y1="3409" x2="38300" y2="3409"/>
                        <a14:backgroundMark x1="44550" y1="4708" x2="44550" y2="4708"/>
                        <a14:backgroundMark x1="52600" y1="1948" x2="52600" y2="1948"/>
                        <a14:backgroundMark x1="60900" y1="3896" x2="60900" y2="3896"/>
                        <a14:backgroundMark x1="73750" y1="3247" x2="73750" y2="3247"/>
                        <a14:backgroundMark x1="33900" y1="6818" x2="33900" y2="6818"/>
                        <a14:backgroundMark x1="36200" y1="10065" x2="36200" y2="10065"/>
                        <a14:backgroundMark x1="42200" y1="2760" x2="42200" y2="2760"/>
                        <a14:backgroundMark x1="47750" y1="2760" x2="47750" y2="2760"/>
                        <a14:backgroundMark x1="50350" y1="4383" x2="50350" y2="4383"/>
                        <a14:backgroundMark x1="59400" y1="31656" x2="59400" y2="31656"/>
                        <a14:backgroundMark x1="70300" y1="31331" x2="70300" y2="31331"/>
                        <a14:backgroundMark x1="70150" y1="56981" x2="70150" y2="56981"/>
                        <a14:backgroundMark x1="66500" y1="42208" x2="66500" y2="42208"/>
                        <a14:backgroundMark x1="58700" y1="61201" x2="58700" y2="61201"/>
                        <a14:backgroundMark x1="58750" y1="52435" x2="58750" y2="52435"/>
                        <a14:backgroundMark x1="57650" y1="45942" x2="57650" y2="45942"/>
                        <a14:backgroundMark x1="57600" y1="41396" x2="57600" y2="41396"/>
                        <a14:backgroundMark x1="57150" y1="33766" x2="57150" y2="33766"/>
                        <a14:backgroundMark x1="56750" y1="58117" x2="56750" y2="58117"/>
                        <a14:backgroundMark x1="57200" y1="66234" x2="57200" y2="66234"/>
                        <a14:backgroundMark x1="57150" y1="77922" x2="57150" y2="77922"/>
                        <a14:backgroundMark x1="56500" y1="83766" x2="56500" y2="83766"/>
                        <a14:backgroundMark x1="56500" y1="89286" x2="56500" y2="89286"/>
                        <a14:backgroundMark x1="57700" y1="83929" x2="57700" y2="83929"/>
                        <a14:backgroundMark x1="58200" y1="72727" x2="58200" y2="72727"/>
                        <a14:backgroundMark x1="60500" y1="85714" x2="60500" y2="85714"/>
                        <a14:backgroundMark x1="59300" y1="85714" x2="59300" y2="85714"/>
                        <a14:backgroundMark x1="60800" y1="80519" x2="60800" y2="80519"/>
                        <a14:backgroundMark x1="68450" y1="82630" x2="68450" y2="82630"/>
                        <a14:backgroundMark x1="67600" y1="71591" x2="67600" y2="71591"/>
                        <a14:backgroundMark x1="67250" y1="61526" x2="67250" y2="61526"/>
                        <a14:backgroundMark x1="66600" y1="62500" x2="66600" y2="62500"/>
                        <a14:backgroundMark x1="69100" y1="60552" x2="69100" y2="60552"/>
                        <a14:backgroundMark x1="68650" y1="67045" x2="68650" y2="67045"/>
                        <a14:backgroundMark x1="67600" y1="67045" x2="67600" y2="67045"/>
                        <a14:backgroundMark x1="71600" y1="60714" x2="71600" y2="60714"/>
                        <a14:backgroundMark x1="72150" y1="61526" x2="72150" y2="61526"/>
                      </a14:backgroundRemoval>
                    </a14:imgEffect>
                  </a14:imgLayer>
                </a14:imgProps>
              </a:ext>
            </a:extLst>
          </a:blip>
          <a:srcRect l="56806" t="13104" r="28490" b="38091"/>
          <a:stretch/>
        </p:blipFill>
        <p:spPr>
          <a:xfrm flipH="1">
            <a:off x="8367092" y="2640989"/>
            <a:ext cx="4027050" cy="4222697"/>
          </a:xfrm>
          <a:prstGeom prst="rect">
            <a:avLst/>
          </a:prstGeom>
          <a:effectLst/>
        </p:spPr>
      </p:pic>
      <p:sp>
        <p:nvSpPr>
          <p:cNvPr id="12" name="Lekerekített téglalap 11"/>
          <p:cNvSpPr/>
          <p:nvPr/>
        </p:nvSpPr>
        <p:spPr>
          <a:xfrm>
            <a:off x="864139" y="1888436"/>
            <a:ext cx="2106939" cy="76893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JÁKÓB IMÁDKOZOTT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3909661" y="1888436"/>
            <a:ext cx="1890706" cy="76893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AJÁNDÉKOT ADOTT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6470040" y="1888436"/>
            <a:ext cx="2015334" cy="7468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BOCSÁNATOT KÉRT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Lekerekített téglalap 14"/>
          <p:cNvSpPr/>
          <p:nvPr/>
        </p:nvSpPr>
        <p:spPr>
          <a:xfrm>
            <a:off x="9143156" y="1888436"/>
            <a:ext cx="2474922" cy="74686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ÉZSAU MEGBOCSÁTOTT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631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918252" cy="1912653"/>
          </a:xfrm>
          <a:prstGeom prst="rect">
            <a:avLst/>
          </a:prstGeom>
        </p:spPr>
      </p:pic>
      <p:sp>
        <p:nvSpPr>
          <p:cNvPr id="3" name="Ellipszis buborék 2"/>
          <p:cNvSpPr/>
          <p:nvPr/>
        </p:nvSpPr>
        <p:spPr>
          <a:xfrm>
            <a:off x="396429" y="4412881"/>
            <a:ext cx="3461484" cy="1423850"/>
          </a:xfrm>
          <a:prstGeom prst="wedgeEllipseCallout">
            <a:avLst>
              <a:gd name="adj1" fmla="val -44292"/>
              <a:gd name="adj2" fmla="val -739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/>
              <a:t>Te kire és miért szoktál haragudni?</a:t>
            </a:r>
            <a:endParaRPr lang="hu-HU" sz="23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6" b="100000" l="4740" r="97743">
                        <a14:foregroundMark x1="74944" y1="49802" x2="74944" y2="49802"/>
                        <a14:foregroundMark x1="76524" y1="80237" x2="76524" y2="80237"/>
                        <a14:foregroundMark x1="72912" y1="90514" x2="72912" y2="90514"/>
                        <a14:foregroundMark x1="87585" y1="85375" x2="87585" y2="85375"/>
                        <a14:foregroundMark x1="81716" y1="45059" x2="81716" y2="45059"/>
                        <a14:foregroundMark x1="85553" y1="77470" x2="85553" y2="77470"/>
                        <a14:foregroundMark x1="46275" y1="90514" x2="46275" y2="90514"/>
                        <a14:foregroundMark x1="42664" y1="92095" x2="42664" y2="92095"/>
                        <a14:foregroundMark x1="29797" y1="20158" x2="29797" y2="20158"/>
                        <a14:foregroundMark x1="35892" y1="18182" x2="35892" y2="18182"/>
                        <a14:foregroundMark x1="65011" y1="86166" x2="65011" y2="86166"/>
                        <a14:foregroundMark x1="60497" y1="84980" x2="60497" y2="84980"/>
                        <a14:foregroundMark x1="62302" y1="94071" x2="62302" y2="94071"/>
                        <a14:foregroundMark x1="82393" y1="88933" x2="82393" y2="88933"/>
                        <a14:foregroundMark x1="92099" y1="92095" x2="92099" y2="92095"/>
                        <a14:foregroundMark x1="84876" y1="33597" x2="84876" y2="33597"/>
                        <a14:foregroundMark x1="76298" y1="26877" x2="76298" y2="26877"/>
                        <a14:foregroundMark x1="65914" y1="25296" x2="65914" y2="25296"/>
                        <a14:foregroundMark x1="72009" y1="35178" x2="72009" y2="35178"/>
                        <a14:foregroundMark x1="80135" y1="37549" x2="80135" y2="37549"/>
                        <a14:foregroundMark x1="82619" y1="53755" x2="82619" y2="53755"/>
                        <a14:foregroundMark x1="80813" y1="78656" x2="80813" y2="78656"/>
                        <a14:foregroundMark x1="78781" y1="93281" x2="78781" y2="93281"/>
                        <a14:foregroundMark x1="89391" y1="93281" x2="89391" y2="93281"/>
                        <a14:foregroundMark x1="91422" y1="79447" x2="91422" y2="79447"/>
                        <a14:foregroundMark x1="84876" y1="45850" x2="84876" y2="45850"/>
                        <a14:foregroundMark x1="26862" y1="22134" x2="26862" y2="22134"/>
                        <a14:foregroundMark x1="38375" y1="19368" x2="38375" y2="19368"/>
                        <a14:foregroundMark x1="63205" y1="77075" x2="63205" y2="77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5146" y="3965713"/>
            <a:ext cx="5064357" cy="2892287"/>
          </a:xfrm>
          <a:prstGeom prst="rect">
            <a:avLst/>
          </a:prstGeom>
        </p:spPr>
      </p:pic>
      <p:sp>
        <p:nvSpPr>
          <p:cNvPr id="5" name="Ellipszis buborék 4"/>
          <p:cNvSpPr/>
          <p:nvPr/>
        </p:nvSpPr>
        <p:spPr>
          <a:xfrm>
            <a:off x="1221180" y="2526386"/>
            <a:ext cx="3461484" cy="1423850"/>
          </a:xfrm>
          <a:prstGeom prst="wedgeEllipseCallout">
            <a:avLst>
              <a:gd name="adj1" fmla="val -71857"/>
              <a:gd name="adj2" fmla="val -6768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/>
              <a:t>Milyen érzés, amikor haragszol?</a:t>
            </a:r>
            <a:endParaRPr lang="hu-HU" sz="2300" dirty="0"/>
          </a:p>
        </p:txBody>
      </p:sp>
      <p:sp>
        <p:nvSpPr>
          <p:cNvPr id="6" name="Ellipszis buborék 5"/>
          <p:cNvSpPr/>
          <p:nvPr/>
        </p:nvSpPr>
        <p:spPr>
          <a:xfrm>
            <a:off x="3051313" y="1035701"/>
            <a:ext cx="3461484" cy="1423850"/>
          </a:xfrm>
          <a:prstGeom prst="wedgeEllipseCallout">
            <a:avLst>
              <a:gd name="adj1" fmla="val -42283"/>
              <a:gd name="adj2" fmla="val -8862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/>
              <a:t>Hogyan szoktatok kibékülni?</a:t>
            </a:r>
            <a:endParaRPr lang="hu-HU" sz="2300" dirty="0"/>
          </a:p>
        </p:txBody>
      </p:sp>
      <p:sp>
        <p:nvSpPr>
          <p:cNvPr id="7" name="Ellipszis buborék 6"/>
          <p:cNvSpPr/>
          <p:nvPr/>
        </p:nvSpPr>
        <p:spPr>
          <a:xfrm>
            <a:off x="6622774" y="488803"/>
            <a:ext cx="3461484" cy="1423850"/>
          </a:xfrm>
          <a:prstGeom prst="wedgeEllipseCallout">
            <a:avLst>
              <a:gd name="adj1" fmla="val 45581"/>
              <a:gd name="adj2" fmla="val -6698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/>
              <a:t>Mit </a:t>
            </a:r>
            <a:r>
              <a:rPr lang="hu-HU" sz="2300" dirty="0" err="1" smtClean="0"/>
              <a:t>érzel</a:t>
            </a:r>
            <a:r>
              <a:rPr lang="hu-HU" sz="2300" dirty="0" smtClean="0"/>
              <a:t> a békülés után?</a:t>
            </a:r>
            <a:endParaRPr lang="hu-HU" sz="2300" dirty="0"/>
          </a:p>
        </p:txBody>
      </p:sp>
      <p:sp>
        <p:nvSpPr>
          <p:cNvPr id="8" name="Ellipszis buborék 7"/>
          <p:cNvSpPr/>
          <p:nvPr/>
        </p:nvSpPr>
        <p:spPr>
          <a:xfrm>
            <a:off x="6168887" y="2216365"/>
            <a:ext cx="3461484" cy="1423850"/>
          </a:xfrm>
          <a:prstGeom prst="wedgeEllipseCallout">
            <a:avLst>
              <a:gd name="adj1" fmla="val 72859"/>
              <a:gd name="adj2" fmla="val -7396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/>
              <a:t>Haragszik most rád valaki?</a:t>
            </a:r>
            <a:endParaRPr lang="hu-HU" sz="2300" dirty="0"/>
          </a:p>
        </p:txBody>
      </p:sp>
      <p:sp>
        <p:nvSpPr>
          <p:cNvPr id="9" name="Ellipszis buborék 8"/>
          <p:cNvSpPr/>
          <p:nvPr/>
        </p:nvSpPr>
        <p:spPr>
          <a:xfrm>
            <a:off x="8067840" y="3127702"/>
            <a:ext cx="3630449" cy="1676021"/>
          </a:xfrm>
          <a:prstGeom prst="wedgeEllipseCallout">
            <a:avLst>
              <a:gd name="adj1" fmla="val 38737"/>
              <a:gd name="adj2" fmla="val -7409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/>
              <a:t>Ha igen, mit tehetsz azért, hogy kibéküljetek?</a:t>
            </a:r>
            <a:endParaRPr lang="hu-HU" sz="23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8353516" y="5238006"/>
            <a:ext cx="3662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Beszélgessetek ezekről a csoportban!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460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55223" cy="2016764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4600102" y="788288"/>
            <a:ext cx="3326675" cy="2456952"/>
          </a:xfrm>
          <a:prstGeom prst="roundRect">
            <a:avLst/>
          </a:prstGeom>
          <a:solidFill>
            <a:srgbClr val="C0A992"/>
          </a:solidFill>
          <a:ln w="889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Valaki </a:t>
            </a:r>
            <a:r>
              <a:rPr lang="hu-HU" sz="2400" dirty="0">
                <a:solidFill>
                  <a:schemeClr val="bg1"/>
                </a:solidFill>
              </a:rPr>
              <a:t>elveszi a </a:t>
            </a:r>
            <a:r>
              <a:rPr lang="hu-HU" sz="2400" dirty="0" smtClean="0">
                <a:solidFill>
                  <a:schemeClr val="bg1"/>
                </a:solidFill>
              </a:rPr>
              <a:t>barátjától </a:t>
            </a:r>
            <a:r>
              <a:rPr lang="hu-HU" sz="2400" dirty="0">
                <a:solidFill>
                  <a:schemeClr val="bg1"/>
                </a:solidFill>
              </a:rPr>
              <a:t>a fagyiját, és megeszi.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8307411" y="788288"/>
            <a:ext cx="3368134" cy="2456952"/>
          </a:xfrm>
          <a:prstGeom prst="roundRect">
            <a:avLst/>
          </a:prstGeom>
          <a:solidFill>
            <a:srgbClr val="AFAD99"/>
          </a:solidFill>
          <a:ln w="889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Játék közben az egyik gyerek elveszi a másiktól a labdát, és kidobja a kerítésen.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8307411" y="3617844"/>
            <a:ext cx="3368134" cy="2456952"/>
          </a:xfrm>
          <a:prstGeom prst="roundRect">
            <a:avLst/>
          </a:prstGeom>
          <a:solidFill>
            <a:srgbClr val="987664"/>
          </a:solidFill>
          <a:ln w="889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Véletlenül egyik barát a másiknak elszakítja a füzetét.</a:t>
            </a:r>
          </a:p>
        </p:txBody>
      </p:sp>
      <p:sp>
        <p:nvSpPr>
          <p:cNvPr id="7" name="Lekerekített téglalap 6"/>
          <p:cNvSpPr/>
          <p:nvPr/>
        </p:nvSpPr>
        <p:spPr>
          <a:xfrm>
            <a:off x="4600101" y="3617844"/>
            <a:ext cx="3326675" cy="2456952"/>
          </a:xfrm>
          <a:prstGeom prst="roundRect">
            <a:avLst/>
          </a:prstGeom>
          <a:solidFill>
            <a:srgbClr val="AA9273"/>
          </a:solidFill>
          <a:ln w="889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Valaki véletlenül fellök valakit.</a:t>
            </a:r>
          </a:p>
        </p:txBody>
      </p:sp>
      <p:sp>
        <p:nvSpPr>
          <p:cNvPr id="11" name="Szamárfül 10"/>
          <p:cNvSpPr/>
          <p:nvPr/>
        </p:nvSpPr>
        <p:spPr>
          <a:xfrm>
            <a:off x="353147" y="2198535"/>
            <a:ext cx="3786808" cy="3876261"/>
          </a:xfrm>
          <a:prstGeom prst="foldedCorner">
            <a:avLst/>
          </a:prstGeom>
          <a:solidFill>
            <a:srgbClr val="958B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/>
          </a:p>
          <a:p>
            <a:endParaRPr lang="hu-HU" sz="2400" dirty="0"/>
          </a:p>
          <a:p>
            <a:r>
              <a:rPr lang="hu-HU" sz="2400" dirty="0" smtClean="0"/>
              <a:t>Játsszátok </a:t>
            </a:r>
            <a:r>
              <a:rPr lang="hu-HU" sz="2400" dirty="0"/>
              <a:t>el a következő szituációkat kétféle módon:</a:t>
            </a:r>
          </a:p>
          <a:p>
            <a:pPr marL="285750" indent="-285750">
              <a:buFontTx/>
              <a:buChar char="-"/>
            </a:pPr>
            <a:r>
              <a:rPr lang="hu-HU" sz="2400" dirty="0" smtClean="0"/>
              <a:t>rossz </a:t>
            </a:r>
            <a:r>
              <a:rPr lang="hu-HU" sz="2400" dirty="0"/>
              <a:t>befejezéssel (haraggal</a:t>
            </a:r>
            <a:r>
              <a:rPr lang="hu-HU" sz="2400" dirty="0" smtClean="0"/>
              <a:t>),</a:t>
            </a:r>
            <a:endParaRPr lang="hu-HU" sz="2400" dirty="0"/>
          </a:p>
          <a:p>
            <a:pPr marL="285750" indent="-285750">
              <a:buFontTx/>
              <a:buChar char="-"/>
            </a:pPr>
            <a:r>
              <a:rPr lang="hu-HU" sz="2400" dirty="0"/>
              <a:t>m</a:t>
            </a:r>
            <a:r>
              <a:rPr lang="hu-HU" sz="2400" dirty="0" smtClean="0"/>
              <a:t>ajd megbocsátással!</a:t>
            </a:r>
            <a:endParaRPr lang="hu-HU" sz="2400" dirty="0"/>
          </a:p>
          <a:p>
            <a:pPr marL="285750" indent="-285750">
              <a:buFontTx/>
              <a:buChar char="-"/>
            </a:pPr>
            <a:r>
              <a:rPr lang="hu-HU" sz="2400" dirty="0"/>
              <a:t>Végül beszéljétek meg, melyikben éreztétek jobban magatokat!</a:t>
            </a:r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200849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4026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1782285" y="1599233"/>
            <a:ext cx="8806731" cy="38296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„Ó, mily szép és mily gyönyörűséges, ha a testvérek egyetértésben élnek!”</a:t>
            </a:r>
          </a:p>
          <a:p>
            <a:pPr algn="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A Zsoltárok könyve 133,1</a:t>
            </a:r>
            <a:endParaRPr lang="hu-H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004060" y="5074920"/>
            <a:ext cx="820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TÖREKEDJ TE IS ERRE!</a:t>
            </a:r>
            <a:endParaRPr lang="hu-HU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30202" cy="190831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776528" y="1076013"/>
            <a:ext cx="681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Isten üzenete ez számunkra:</a:t>
            </a:r>
            <a:endParaRPr lang="hu-HU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576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714044" cy="1699250"/>
          </a:xfrm>
          <a:prstGeom prst="rect">
            <a:avLst/>
          </a:prstGeom>
        </p:spPr>
      </p:pic>
      <p:sp>
        <p:nvSpPr>
          <p:cNvPr id="10" name="Lekerekített téglalap 9"/>
          <p:cNvSpPr/>
          <p:nvPr/>
        </p:nvSpPr>
        <p:spPr>
          <a:xfrm>
            <a:off x="294488" y="2569464"/>
            <a:ext cx="3506725" cy="3968760"/>
          </a:xfrm>
          <a:prstGeom prst="roundRect">
            <a:avLst/>
          </a:prstGeom>
          <a:solidFill>
            <a:srgbClr val="AC7929">
              <a:alpha val="60000"/>
            </a:srgbClr>
          </a:solidFill>
          <a:ln w="889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Kérjük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Istent, segítsen nekünk abban, hogy mindig jó testvérei </a:t>
            </a:r>
            <a:r>
              <a:rPr lang="hu-HU" sz="2800" dirty="0" smtClean="0">
                <a:solidFill>
                  <a:prstClr val="white"/>
                </a:solidFill>
                <a:latin typeface="Arial" panose="020B0604020202020204"/>
              </a:rPr>
              <a:t>lehessünk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egymásnak!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sten szívén megpihenve - zenés -ú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2128" y="592192"/>
            <a:ext cx="1107059" cy="110705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3240" y="447792"/>
            <a:ext cx="7559695" cy="6090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7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r="5016"/>
          <a:stretch/>
        </p:blipFill>
        <p:spPr>
          <a:xfrm>
            <a:off x="3800475" y="77071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306838" y="1943636"/>
            <a:ext cx="565840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„</a:t>
            </a:r>
            <a:r>
              <a:rPr lang="hu-HU" sz="4000" dirty="0" smtClean="0">
                <a:solidFill>
                  <a:schemeClr val="accent4">
                    <a:lumMod val="50000"/>
                  </a:schemeClr>
                </a:solidFill>
              </a:rPr>
              <a:t>Ó</a:t>
            </a:r>
            <a:r>
              <a:rPr lang="hu-HU" sz="4000" dirty="0">
                <a:solidFill>
                  <a:schemeClr val="accent4">
                    <a:lumMod val="50000"/>
                  </a:schemeClr>
                </a:solidFill>
              </a:rPr>
              <a:t>, mily szép és mily gyönyörűséges, </a:t>
            </a:r>
            <a:endParaRPr lang="hu-HU" sz="40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 algn="ctr">
              <a:defRPr/>
            </a:pPr>
            <a:r>
              <a:rPr lang="hu-HU" sz="4000" dirty="0" smtClean="0">
                <a:solidFill>
                  <a:schemeClr val="accent4">
                    <a:lumMod val="50000"/>
                  </a:schemeClr>
                </a:solidFill>
              </a:rPr>
              <a:t>ha </a:t>
            </a:r>
            <a:r>
              <a:rPr lang="hu-HU" sz="4000" dirty="0">
                <a:solidFill>
                  <a:schemeClr val="accent4">
                    <a:lumMod val="50000"/>
                  </a:schemeClr>
                </a:solidFill>
              </a:rPr>
              <a:t>a testvérek egyetértésben élnek!”</a:t>
            </a:r>
            <a:endParaRPr kumimoji="0" lang="hu-H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 Zsoltárok könyve 133,1)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8078"/>
            <a:ext cx="1583117" cy="148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04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286185" y="172283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471613" y="2658390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142081" y="5553253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8232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89819" y="2259850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667" y="1472061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7" name="Szövegdoboz 6"/>
          <p:cNvSpPr txBox="1"/>
          <p:nvPr/>
        </p:nvSpPr>
        <p:spPr>
          <a:xfrm>
            <a:off x="100583" y="6158248"/>
            <a:ext cx="563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 Ppt-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felhasznált képek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www.unsplash.com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www.pixabay.hu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internetes oldalon találhatóak.)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8224" y="6229678"/>
            <a:ext cx="1955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(A kép forrása)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8" y="2488907"/>
            <a:ext cx="5313426" cy="3542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" r="66614" b="48365"/>
          <a:stretch/>
        </p:blipFill>
        <p:spPr>
          <a:xfrm>
            <a:off x="2146200" y="2488292"/>
            <a:ext cx="1773936" cy="1807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1" r="31623" b="48278"/>
          <a:stretch/>
        </p:blipFill>
        <p:spPr>
          <a:xfrm>
            <a:off x="3906963" y="2488907"/>
            <a:ext cx="1785751" cy="1807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3" b="48278"/>
          <a:stretch/>
        </p:blipFill>
        <p:spPr>
          <a:xfrm>
            <a:off x="4073060" y="4242831"/>
            <a:ext cx="1628394" cy="1832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6" r="66442"/>
          <a:stretch/>
        </p:blipFill>
        <p:spPr>
          <a:xfrm>
            <a:off x="379288" y="2501493"/>
            <a:ext cx="1799463" cy="1698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2" t="52238" r="31264"/>
          <a:stretch/>
        </p:blipFill>
        <p:spPr>
          <a:xfrm>
            <a:off x="388028" y="4317545"/>
            <a:ext cx="1850898" cy="1691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5" t="52497"/>
          <a:stretch/>
        </p:blipFill>
        <p:spPr>
          <a:xfrm>
            <a:off x="2287713" y="4317545"/>
            <a:ext cx="1619250" cy="1682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758328" cy="1728216"/>
          </a:xfrm>
          <a:prstGeom prst="rect">
            <a:avLst/>
          </a:prstGeom>
        </p:spPr>
      </p:pic>
      <p:grpSp>
        <p:nvGrpSpPr>
          <p:cNvPr id="15" name="Csoportba foglalás 14"/>
          <p:cNvGrpSpPr/>
          <p:nvPr/>
        </p:nvGrpSpPr>
        <p:grpSpPr>
          <a:xfrm>
            <a:off x="269539" y="2466956"/>
            <a:ext cx="5431915" cy="3657600"/>
            <a:chOff x="2212469" y="2148840"/>
            <a:chExt cx="5431915" cy="3657600"/>
          </a:xfrm>
        </p:grpSpPr>
        <p:sp>
          <p:nvSpPr>
            <p:cNvPr id="16" name="Téglalap 15"/>
            <p:cNvSpPr/>
            <p:nvPr/>
          </p:nvSpPr>
          <p:spPr>
            <a:xfrm>
              <a:off x="2240280" y="2148840"/>
              <a:ext cx="5404104" cy="3657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Háromszög 16"/>
            <p:cNvSpPr/>
            <p:nvPr/>
          </p:nvSpPr>
          <p:spPr>
            <a:xfrm>
              <a:off x="2212469" y="3862382"/>
              <a:ext cx="5404104" cy="1944058"/>
            </a:xfrm>
            <a:prstGeom prst="triangle">
              <a:avLst>
                <a:gd name="adj" fmla="val 5067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Háromszög 17"/>
            <p:cNvSpPr/>
            <p:nvPr/>
          </p:nvSpPr>
          <p:spPr>
            <a:xfrm rot="10800000">
              <a:off x="2226375" y="2148840"/>
              <a:ext cx="5404104" cy="1944058"/>
            </a:xfrm>
            <a:prstGeom prst="triangle">
              <a:avLst>
                <a:gd name="adj" fmla="val 49549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9" name="Szövegdoboz 18"/>
          <p:cNvSpPr txBox="1"/>
          <p:nvPr/>
        </p:nvSpPr>
        <p:spPr>
          <a:xfrm>
            <a:off x="2150370" y="412220"/>
            <a:ext cx="3424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Játsszunk képkirakót!</a:t>
            </a:r>
            <a:endParaRPr lang="hu-HU" sz="4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Átellenes sarkain kerekített téglalap 19"/>
          <p:cNvSpPr/>
          <p:nvPr/>
        </p:nvSpPr>
        <p:spPr>
          <a:xfrm>
            <a:off x="6240268" y="254987"/>
            <a:ext cx="5472502" cy="1671350"/>
          </a:xfrm>
          <a:prstGeom prst="round2DiagRect">
            <a:avLst/>
          </a:prstGeom>
          <a:ln w="98425">
            <a:solidFill>
              <a:srgbClr val="F2F2F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 sz="2000" dirty="0" smtClean="0">
              <a:solidFill>
                <a:schemeClr val="bg1"/>
              </a:solidFill>
            </a:endParaRPr>
          </a:p>
          <a:p>
            <a:pPr lvl="0" algn="ctr"/>
            <a:r>
              <a:rPr lang="hu-HU" sz="2000" dirty="0" smtClean="0">
                <a:solidFill>
                  <a:schemeClr val="bg1"/>
                </a:solidFill>
              </a:rPr>
              <a:t>A </a:t>
            </a:r>
            <a:r>
              <a:rPr lang="hu-HU" sz="2000" dirty="0">
                <a:solidFill>
                  <a:schemeClr val="bg1"/>
                </a:solidFill>
              </a:rPr>
              <a:t>hittanoktató </a:t>
            </a:r>
            <a:r>
              <a:rPr lang="hu-HU" sz="2000" dirty="0" smtClean="0">
                <a:solidFill>
                  <a:schemeClr val="bg1"/>
                </a:solidFill>
              </a:rPr>
              <a:t>az óra előtt válasszon ki 4-5 db olyan képet, amelyek kibékülésre váró helyzetet ábrázolnak. Vágja 10-12 darabra. Majd helyezze borítékokba.</a:t>
            </a:r>
            <a:endParaRPr lang="hu-HU" sz="2000" dirty="0">
              <a:solidFill>
                <a:schemeClr val="bg1"/>
              </a:solidFill>
            </a:endParaRPr>
          </a:p>
          <a:p>
            <a:pPr algn="ctr"/>
            <a:endParaRPr lang="hu-HU" dirty="0"/>
          </a:p>
        </p:txBody>
      </p:sp>
      <p:sp>
        <p:nvSpPr>
          <p:cNvPr id="22" name="Téglalap 21"/>
          <p:cNvSpPr/>
          <p:nvPr/>
        </p:nvSpPr>
        <p:spPr>
          <a:xfrm>
            <a:off x="6138313" y="2201505"/>
            <a:ext cx="5676411" cy="4397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</a:rPr>
              <a:t>Feladat:</a:t>
            </a:r>
            <a:endParaRPr lang="hu-HU" sz="2200" b="1" dirty="0">
              <a:solidFill>
                <a:schemeClr val="accent4">
                  <a:lumMod val="50000"/>
                </a:schemeClr>
              </a:solidFill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Alkossatok csoportokat (4-5 csoportot)!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Minden csoport kap egy-egy borítékot.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A borítékban egy kép darabjait találjátok.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Rakjátok össze a képeket!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Majd a kész képet </a:t>
            </a:r>
            <a:r>
              <a:rPr lang="hu-HU" sz="2200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ragasszátok</a:t>
            </a: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 egy lapra!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Beszéljétek meg, mit láttok a képen!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Majd beszélgessetek a csoportotokban arról, hogyan lehetne a képen látható helyzetet megoldani!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Végül </a:t>
            </a:r>
            <a:r>
              <a:rPr lang="hu-HU" sz="2200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osszátok</a:t>
            </a: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 meg gondolataitokat a többi csapattal is!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89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1.25E-6 -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7 L 0.14674 -3.7037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34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023 L 0.14662 0.0002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20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0013 0.2645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338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-0.14388 -0.0060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13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0.00301 L -0.13776 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70709" y="2736503"/>
            <a:ext cx="10650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accent4">
                    <a:lumMod val="50000"/>
                  </a:schemeClr>
                </a:solidFill>
              </a:rPr>
              <a:t>Vajon hogyan kapcsolódik ez a játék a mai </a:t>
            </a:r>
            <a:r>
              <a:rPr lang="hu-HU" sz="2800" b="1" dirty="0" err="1" smtClean="0">
                <a:solidFill>
                  <a:schemeClr val="accent4">
                    <a:lumMod val="50000"/>
                  </a:schemeClr>
                </a:solidFill>
              </a:rPr>
              <a:t>történetünkhöz</a:t>
            </a:r>
            <a:r>
              <a:rPr lang="hu-HU" sz="2800" b="1" dirty="0" smtClean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  <a:p>
            <a:pPr algn="ctr"/>
            <a:endParaRPr lang="hu-HU" sz="28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hu-HU" sz="2800" b="1" dirty="0" smtClean="0">
                <a:solidFill>
                  <a:schemeClr val="accent4">
                    <a:lumMod val="50000"/>
                  </a:schemeClr>
                </a:solidFill>
              </a:rPr>
              <a:t>Olvasd el a történetet és kiderül!</a:t>
            </a:r>
            <a:endParaRPr lang="hu-H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7309" cy="19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545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289004" y="247107"/>
            <a:ext cx="79383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Jákób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hosszú út után megérkezett Lábánhoz,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édesanyja testvéréhez.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Lábán s</a:t>
            </a:r>
            <a:r>
              <a:rPr kumimoji="0" lang="hu-H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zívesen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befogadta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őt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98"/>
            <a:ext cx="1633023" cy="161450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5" b="99670" l="5273" r="98545"/>
                    </a14:imgEffect>
                  </a14:imgLayer>
                </a14:imgProps>
              </a:ext>
            </a:extLst>
          </a:blip>
          <a:srcRect t="1" b="2490"/>
          <a:stretch/>
        </p:blipFill>
        <p:spPr>
          <a:xfrm>
            <a:off x="145241" y="1544493"/>
            <a:ext cx="4905437" cy="5348342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702532" y="4606611"/>
            <a:ext cx="5660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Jákób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sokat dolgozott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Lábánnak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, és Isten megáldotta a munkáját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és az életét is.</a:t>
            </a:r>
          </a:p>
        </p:txBody>
      </p:sp>
    </p:spTree>
    <p:extLst>
      <p:ext uri="{BB962C8B-B14F-4D97-AF65-F5344CB8AC3E}">
        <p14:creationId xmlns:p14="http://schemas.microsoft.com/office/powerpoint/2010/main" val="203711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4710087" y="4650806"/>
            <a:ext cx="3762532" cy="209862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5071279" y="3216256"/>
            <a:ext cx="3762532" cy="209862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6022994" y="2166944"/>
            <a:ext cx="3762532" cy="209862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3137133" y="1683115"/>
            <a:ext cx="3762532" cy="209862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99959" y="382334"/>
            <a:ext cx="10131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Jákóbnak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nagy családja lett, és sok-sok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nyája.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aseline="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Régi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 otthonát mégsem tudta elfeledni. Szívében hazavágyott.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6" b="96649" l="41119" r="97425">
                        <a14:foregroundMark x1="81972" y1="27062" x2="81972" y2="27062"/>
                        <a14:foregroundMark x1="74156" y1="27405" x2="74156" y2="27405"/>
                        <a14:foregroundMark x1="76909" y1="23540" x2="76909" y2="23540"/>
                      </a14:backgroundRemoval>
                    </a14:imgEffect>
                  </a14:imgLayer>
                </a14:imgProps>
              </a:ext>
            </a:extLst>
          </a:blip>
          <a:srcRect l="42742" t="5947" b="20208"/>
          <a:stretch/>
        </p:blipFill>
        <p:spPr>
          <a:xfrm flipH="1">
            <a:off x="-131173" y="2236304"/>
            <a:ext cx="3528392" cy="462169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5" b="99670" l="5273" r="98545"/>
                    </a14:imgEffect>
                  </a14:imgLayer>
                </a14:imgProps>
              </a:ext>
            </a:extLst>
          </a:blip>
          <a:srcRect t="1" b="2490"/>
          <a:stretch/>
        </p:blipFill>
        <p:spPr>
          <a:xfrm flipH="1">
            <a:off x="2562574" y="1559684"/>
            <a:ext cx="4911651" cy="52983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8377079" y="1301902"/>
            <a:ext cx="3762532" cy="209862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 flipH="1">
            <a:off x="8373553" y="3079548"/>
            <a:ext cx="3599472" cy="2098623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8472619" y="4740711"/>
            <a:ext cx="3762532" cy="209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812427" y="562014"/>
            <a:ext cx="5957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Egy napon elindult hát hazafelé.</a:t>
            </a:r>
            <a:endParaRPr kumimoji="0" lang="hu-HU" sz="2800" b="0" i="0" u="none" strike="noStrike" kern="1200" cap="none" spc="0" normalizeH="0" noProof="0" dirty="0" smtClean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-210686" y="1603226"/>
            <a:ext cx="7612565" cy="5298316"/>
            <a:chOff x="-210686" y="1559684"/>
            <a:chExt cx="7612565" cy="5298316"/>
          </a:xfrm>
        </p:grpSpPr>
        <p:grpSp>
          <p:nvGrpSpPr>
            <p:cNvPr id="3" name="Csoportba foglalás 2"/>
            <p:cNvGrpSpPr/>
            <p:nvPr/>
          </p:nvGrpSpPr>
          <p:grpSpPr>
            <a:xfrm>
              <a:off x="-210686" y="2072448"/>
              <a:ext cx="6347731" cy="4785552"/>
              <a:chOff x="-210686" y="2072448"/>
              <a:chExt cx="6347731" cy="4785552"/>
            </a:xfrm>
          </p:grpSpPr>
          <p:pic>
            <p:nvPicPr>
              <p:cNvPr id="15" name="Kép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296" b="96649" l="4885" r="25933"/>
                        </a14:imgEffect>
                      </a14:imgLayer>
                    </a14:imgProps>
                  </a:ext>
                </a:extLst>
              </a:blip>
              <a:srcRect t="15475" r="77419" b="35055"/>
              <a:stretch/>
            </p:blipFill>
            <p:spPr>
              <a:xfrm flipH="1">
                <a:off x="3986335" y="2072448"/>
                <a:ext cx="2150710" cy="4785552"/>
              </a:xfrm>
              <a:prstGeom prst="rect">
                <a:avLst/>
              </a:prstGeom>
            </p:spPr>
          </p:pic>
          <p:pic>
            <p:nvPicPr>
              <p:cNvPr id="2" name="Kép 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296" b="96649" l="41119" r="97425">
                            <a14:foregroundMark x1="81972" y1="27062" x2="81972" y2="27062"/>
                            <a14:foregroundMark x1="74156" y1="27405" x2="74156" y2="27405"/>
                            <a14:foregroundMark x1="76909" y1="23540" x2="76909" y2="23540"/>
                          </a14:backgroundRemoval>
                        </a14:imgEffect>
                      </a14:imgLayer>
                    </a14:imgProps>
                  </a:ext>
                </a:extLst>
              </a:blip>
              <a:srcRect l="42742" t="5947" b="20208"/>
              <a:stretch/>
            </p:blipFill>
            <p:spPr>
              <a:xfrm flipH="1">
                <a:off x="-210686" y="2236304"/>
                <a:ext cx="3528392" cy="4621696"/>
              </a:xfrm>
              <a:prstGeom prst="rect">
                <a:avLst/>
              </a:prstGeom>
            </p:spPr>
          </p:pic>
        </p:grp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05" b="99670" l="5273" r="98545"/>
                      </a14:imgEffect>
                    </a14:imgLayer>
                  </a14:imgProps>
                </a:ext>
              </a:extLst>
            </a:blip>
            <a:srcRect t="1" b="2490"/>
            <a:stretch/>
          </p:blipFill>
          <p:spPr>
            <a:xfrm flipH="1">
              <a:off x="2490228" y="1559684"/>
              <a:ext cx="4911651" cy="5298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21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574766" y="264524"/>
            <a:ext cx="1116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Még </a:t>
            </a:r>
            <a:r>
              <a:rPr kumimoji="0" lang="hu-H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nagyob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b lett a félelme, amikor a szolgái jelentették, mit láttak.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6" b="96649" l="17762" r="97425">
                        <a14:foregroundMark x1="21936" y1="58162" x2="21936" y2="58162"/>
                        <a14:foregroundMark x1="30995" y1="20017" x2="30995" y2="20017"/>
                        <a14:foregroundMark x1="73179" y1="13144" x2="73179" y2="13144"/>
                        <a14:foregroundMark x1="91918" y1="57045" x2="91918" y2="57045"/>
                        <a14:foregroundMark x1="91652" y1="60137" x2="91652" y2="60137"/>
                        <a14:backgroundMark x1="7460" y1="53608" x2="7460" y2="53608"/>
                        <a14:backgroundMark x1="9236" y1="53093" x2="9236" y2="53093"/>
                        <a14:backgroundMark x1="7282" y1="74055" x2="7282" y2="74055"/>
                        <a14:backgroundMark x1="8259" y1="75344" x2="8259" y2="75344"/>
                        <a14:backgroundMark x1="90941" y1="76031" x2="90941" y2="76031"/>
                        <a14:backgroundMark x1="89520" y1="76460" x2="89520" y2="76460"/>
                        <a14:backgroundMark x1="18828" y1="36598" x2="18828" y2="36598"/>
                        <a14:backgroundMark x1="16341" y1="39175" x2="16341" y2="39175"/>
                        <a14:backgroundMark x1="11279" y1="54725" x2="11279" y2="54725"/>
                        <a14:backgroundMark x1="93073" y1="68557" x2="93073" y2="69502"/>
                      </a14:backgroundRemoval>
                    </a14:imgEffect>
                  </a14:imgLayer>
                </a14:imgProps>
              </a:ext>
            </a:extLst>
          </a:blip>
          <a:srcRect l="18622" b="32173"/>
          <a:stretch/>
        </p:blipFill>
        <p:spPr>
          <a:xfrm flipH="1">
            <a:off x="356293" y="1800183"/>
            <a:ext cx="5974838" cy="5057818"/>
          </a:xfrm>
          <a:prstGeom prst="rect">
            <a:avLst/>
          </a:prstGeom>
        </p:spPr>
      </p:pic>
      <p:grpSp>
        <p:nvGrpSpPr>
          <p:cNvPr id="6" name="Csoportba foglalás 5"/>
          <p:cNvGrpSpPr/>
          <p:nvPr/>
        </p:nvGrpSpPr>
        <p:grpSpPr>
          <a:xfrm flipH="1">
            <a:off x="9178834" y="2420983"/>
            <a:ext cx="3013166" cy="4437017"/>
            <a:chOff x="8361189" y="1510202"/>
            <a:chExt cx="2064359" cy="2952466"/>
          </a:xfrm>
        </p:grpSpPr>
        <p:grpSp>
          <p:nvGrpSpPr>
            <p:cNvPr id="9" name="Csoportba foglalás 8"/>
            <p:cNvGrpSpPr/>
            <p:nvPr/>
          </p:nvGrpSpPr>
          <p:grpSpPr>
            <a:xfrm>
              <a:off x="8774031" y="1510203"/>
              <a:ext cx="1651517" cy="2952465"/>
              <a:chOff x="8774031" y="1510203"/>
              <a:chExt cx="1651517" cy="2952465"/>
            </a:xfrm>
          </p:grpSpPr>
          <p:pic>
            <p:nvPicPr>
              <p:cNvPr id="11" name="Kép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296" b="96649" l="4885" r="25933"/>
                        </a14:imgEffect>
                      </a14:imgLayer>
                    </a14:imgProps>
                  </a:ext>
                </a:extLst>
              </a:blip>
              <a:srcRect t="15475" r="79900" b="37351"/>
              <a:stretch/>
            </p:blipFill>
            <p:spPr>
              <a:xfrm flipH="1">
                <a:off x="9186947" y="1510203"/>
                <a:ext cx="1238601" cy="2952465"/>
              </a:xfrm>
              <a:prstGeom prst="rect">
                <a:avLst/>
              </a:prstGeom>
            </p:spPr>
          </p:pic>
          <p:pic>
            <p:nvPicPr>
              <p:cNvPr id="12" name="Kép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296" b="96649" l="4885" r="25933"/>
                        </a14:imgEffect>
                      </a14:imgLayer>
                    </a14:imgProps>
                  </a:ext>
                </a:extLst>
              </a:blip>
              <a:srcRect t="15475" r="79900" b="38114"/>
              <a:stretch/>
            </p:blipFill>
            <p:spPr>
              <a:xfrm flipH="1">
                <a:off x="8774031" y="1557934"/>
                <a:ext cx="1238601" cy="2904733"/>
              </a:xfrm>
              <a:prstGeom prst="rect">
                <a:avLst/>
              </a:prstGeom>
            </p:spPr>
          </p:pic>
        </p:grpSp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96" b="96649" l="4885" r="25933"/>
                      </a14:imgEffect>
                    </a14:imgLayer>
                  </a14:imgProps>
                </a:ext>
              </a:extLst>
            </a:blip>
            <a:srcRect t="15475" r="79900" b="37351"/>
            <a:stretch/>
          </p:blipFill>
          <p:spPr>
            <a:xfrm flipH="1">
              <a:off x="8361189" y="1510202"/>
              <a:ext cx="1238601" cy="2952465"/>
            </a:xfrm>
            <a:prstGeom prst="rect">
              <a:avLst/>
            </a:prstGeom>
          </p:spPr>
        </p:pic>
      </p:grpSp>
      <p:sp>
        <p:nvSpPr>
          <p:cNvPr id="3" name="Felhő 2"/>
          <p:cNvSpPr/>
          <p:nvPr/>
        </p:nvSpPr>
        <p:spPr>
          <a:xfrm>
            <a:off x="1349828" y="900956"/>
            <a:ext cx="3710754" cy="1180393"/>
          </a:xfrm>
          <a:prstGeom prst="cloudCallout">
            <a:avLst>
              <a:gd name="adj1" fmla="val 44966"/>
              <a:gd name="adj2" fmla="val 6950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De mit szól majd </a:t>
            </a:r>
            <a:r>
              <a:rPr lang="hu-HU" sz="2400" dirty="0" err="1" smtClean="0"/>
              <a:t>Ézsau</a:t>
            </a:r>
            <a:r>
              <a:rPr lang="hu-HU" sz="2400" dirty="0" smtClean="0"/>
              <a:t>?</a:t>
            </a:r>
            <a:endParaRPr lang="hu-HU" sz="2400" dirty="0"/>
          </a:p>
        </p:txBody>
      </p:sp>
      <p:sp>
        <p:nvSpPr>
          <p:cNvPr id="4" name="Ellipszis buborék 3"/>
          <p:cNvSpPr/>
          <p:nvPr/>
        </p:nvSpPr>
        <p:spPr>
          <a:xfrm>
            <a:off x="6183544" y="1491152"/>
            <a:ext cx="3745576" cy="2410968"/>
          </a:xfrm>
          <a:prstGeom prst="wedgeEllipseCallout">
            <a:avLst>
              <a:gd name="adj1" fmla="val 58580"/>
              <a:gd name="adj2" fmla="val 2816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A BÁTYÁD NÉGYSZÁZ HARCOSÁVAL JÖN FELÉD!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6238943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5" b="96555" l="5793" r="96676">
                        <a14:backgroundMark x1="12156" y1="76870" x2="12156" y2="76870"/>
                        <a14:backgroundMark x1="86230" y1="81201" x2="86230" y2="81201"/>
                        <a14:backgroundMark x1="84425" y1="80512" x2="84425" y2="80512"/>
                        <a14:backgroundMark x1="84615" y1="81398" x2="84615" y2="81398"/>
                        <a14:backgroundMark x1="88889" y1="76181" x2="88889" y2="761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10934"/>
            <a:ext cx="6419644" cy="6194073"/>
          </a:xfrm>
          <a:prstGeom prst="rect">
            <a:avLst/>
          </a:prstGeom>
        </p:spPr>
      </p:pic>
      <p:sp>
        <p:nvSpPr>
          <p:cNvPr id="4" name="Ellipszis buborék 3"/>
          <p:cNvSpPr/>
          <p:nvPr/>
        </p:nvSpPr>
        <p:spPr>
          <a:xfrm>
            <a:off x="5886996" y="2806146"/>
            <a:ext cx="4502330" cy="2915386"/>
          </a:xfrm>
          <a:prstGeom prst="wedgeEllipseCallout">
            <a:avLst>
              <a:gd name="adj1" fmla="val -64869"/>
              <a:gd name="adj2" fmla="val -5327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Istenem!</a:t>
            </a:r>
          </a:p>
          <a:p>
            <a:pPr algn="ctr"/>
            <a:r>
              <a:rPr lang="hu-HU" sz="3200" dirty="0" smtClean="0"/>
              <a:t>Ments meg engem </a:t>
            </a:r>
            <a:r>
              <a:rPr lang="hu-HU" sz="3200" dirty="0" err="1" smtClean="0"/>
              <a:t>Ézsau</a:t>
            </a:r>
            <a:r>
              <a:rPr lang="hu-HU" sz="3200" dirty="0" smtClean="0"/>
              <a:t> haragjától!</a:t>
            </a: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592182" y="412570"/>
            <a:ext cx="568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Így imádkozott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félelmében </a:t>
            </a:r>
            <a:r>
              <a:rPr kumimoji="0" lang="hu-H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Jákób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: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22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3888</TotalTime>
  <Words>812</Words>
  <Application>Microsoft Office PowerPoint</Application>
  <PresentationFormat>Szélesvásznú</PresentationFormat>
  <Paragraphs>127</Paragraphs>
  <Slides>24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9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75</cp:revision>
  <dcterms:created xsi:type="dcterms:W3CDTF">2021-06-02T08:31:32Z</dcterms:created>
  <dcterms:modified xsi:type="dcterms:W3CDTF">2021-06-17T08:16:12Z</dcterms:modified>
</cp:coreProperties>
</file>