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8" r:id="rId3"/>
    <p:sldId id="273" r:id="rId4"/>
    <p:sldId id="274" r:id="rId5"/>
    <p:sldId id="275" r:id="rId6"/>
    <p:sldId id="278" r:id="rId7"/>
    <p:sldId id="264" r:id="rId8"/>
    <p:sldId id="282" r:id="rId9"/>
    <p:sldId id="281" r:id="rId10"/>
    <p:sldId id="283" r:id="rId11"/>
    <p:sldId id="288" r:id="rId12"/>
    <p:sldId id="287" r:id="rId13"/>
    <p:sldId id="284" r:id="rId14"/>
    <p:sldId id="286" r:id="rId15"/>
    <p:sldId id="285" r:id="rId16"/>
    <p:sldId id="289" r:id="rId17"/>
    <p:sldId id="271" r:id="rId18"/>
    <p:sldId id="260" r:id="rId19"/>
    <p:sldId id="261" r:id="rId20"/>
    <p:sldId id="262" r:id="rId21"/>
    <p:sldId id="263" r:id="rId22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D7591"/>
    <a:srgbClr val="5B7089"/>
    <a:srgbClr val="75493E"/>
    <a:srgbClr val="ECDDB7"/>
    <a:srgbClr val="B2DBF1"/>
    <a:srgbClr val="FEFCF1"/>
    <a:srgbClr val="FBF8E7"/>
    <a:srgbClr val="B4B4A4"/>
    <a:srgbClr val="676D7F"/>
    <a:srgbClr val="7E736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Kattintson ide az alcím mintájának szerkesztéséhez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2021. 06. 01.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52249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2021. 06. 01.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56310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2021. 06. 01.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61726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2021. 06. 01.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31570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2021. 06. 01.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73276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2021. 06. 01.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42590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2021. 06. 01.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45431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2021. 06. 01.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26043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2021. 06. 01.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20558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2021. 06. 01.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46804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2021. 06. 01.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36456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2021. 06. 01.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05767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www.wps.com/download" TargetMode="Externa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microsoft.com/office/2007/relationships/hdphoto" Target="../media/hdphoto4.wdp"/><Relationship Id="rId7" Type="http://schemas.openxmlformats.org/officeDocument/2006/relationships/image" Target="../media/image19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microsoft.com/office/2007/relationships/hdphoto" Target="../media/hdphoto5.wdp"/><Relationship Id="rId5" Type="http://schemas.openxmlformats.org/officeDocument/2006/relationships/image" Target="../media/image17.png"/><Relationship Id="rId10" Type="http://schemas.openxmlformats.org/officeDocument/2006/relationships/hyperlink" Target="https://rpi-feladatbank.reformatus.hu/WuHYH0Xp" TargetMode="External"/><Relationship Id="rId4" Type="http://schemas.openxmlformats.org/officeDocument/2006/relationships/image" Target="../media/image16.png"/><Relationship Id="rId9" Type="http://schemas.openxmlformats.org/officeDocument/2006/relationships/hyperlink" Target="https://rpi-feladatbank.reformatus.hu/69nM8dY4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microsoft.com/office/2007/relationships/hdphoto" Target="../media/hdphoto3.wdp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7" Type="http://schemas.microsoft.com/office/2007/relationships/hdphoto" Target="../media/hdphoto5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microsoft.com/office/2007/relationships/hdphoto" Target="../media/hdphoto4.wdp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29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microsoft.com/office/2007/relationships/hdphoto" Target="../media/hdphoto7.wdp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8.wdp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unsplash.com/" TargetMode="External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www.pixabay.hu/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microsoft.com/office/2007/relationships/hdphoto" Target="../media/hdphoto3.wdp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microsoft.com/office/2007/relationships/hdphoto" Target="../media/hdphoto3.wdp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microsoft.com/office/2007/relationships/hdphoto" Target="../media/hdphoto5.wdp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microsoft.com/office/2007/relationships/hdphoto" Target="../media/hdphoto5.wdp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E7A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llipszis 1"/>
          <p:cNvSpPr/>
          <p:nvPr/>
        </p:nvSpPr>
        <p:spPr>
          <a:xfrm>
            <a:off x="711921" y="1472033"/>
            <a:ext cx="2142309" cy="2012705"/>
          </a:xfrm>
          <a:prstGeom prst="ellipse">
            <a:avLst/>
          </a:prstGeom>
          <a:gradFill>
            <a:gsLst>
              <a:gs pos="0">
                <a:schemeClr val="bg1"/>
              </a:gs>
              <a:gs pos="44000">
                <a:schemeClr val="accent1">
                  <a:lumMod val="20000"/>
                  <a:lumOff val="80000"/>
                </a:schemeClr>
              </a:gs>
              <a:gs pos="72000">
                <a:srgbClr val="FBE1A8"/>
              </a:gs>
              <a:gs pos="99000">
                <a:srgbClr val="E0BB7D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000" b="1" i="0" u="none" strike="noStrike" kern="1200" cap="none" spc="0" normalizeH="0" baseline="0" noProof="0" dirty="0" smtClean="0">
              <a:ln>
                <a:noFill/>
              </a:ln>
              <a:solidFill>
                <a:srgbClr val="44546A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DIGITÁLIS </a:t>
            </a:r>
            <a:r>
              <a:rPr kumimoji="0" lang="hu-HU" sz="18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HITTANÓRA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Szövegdoboz 2"/>
          <p:cNvSpPr txBox="1"/>
          <p:nvPr/>
        </p:nvSpPr>
        <p:spPr>
          <a:xfrm>
            <a:off x="3557451" y="1612765"/>
            <a:ext cx="8307251" cy="4893647"/>
          </a:xfrm>
          <a:prstGeom prst="rect">
            <a:avLst/>
          </a:prstGeom>
          <a:gradFill>
            <a:gsLst>
              <a:gs pos="14000">
                <a:schemeClr val="accent1">
                  <a:lumMod val="5000"/>
                  <a:lumOff val="95000"/>
                </a:schemeClr>
              </a:gs>
              <a:gs pos="81000">
                <a:srgbClr val="ECD89E"/>
              </a:gs>
              <a:gs pos="46000">
                <a:schemeClr val="accent1">
                  <a:lumMod val="20000"/>
                  <a:lumOff val="80000"/>
                </a:schemeClr>
              </a:gs>
              <a:gs pos="100000">
                <a:srgbClr val="E0BB7D"/>
              </a:gs>
            </a:gsLst>
            <a:lin ang="5400000" scaled="1"/>
          </a:gradFill>
          <a:ln w="88900" cap="flat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90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bevel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Kedves Szülők!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Kérjük, hogy segítsenek a gyermeküknek a hittanóra tananyagának az elsajátításában!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1" i="0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digitális hittanórán szükség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lesz az alábbiakra:</a:t>
            </a:r>
          </a:p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Internet kapcsolat</a:t>
            </a:r>
          </a:p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Hangszóró vagy fülhallgató a hanganyaghoz</a:t>
            </a:r>
          </a:p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Hittan füzet</a:t>
            </a:r>
            <a:endParaRPr kumimoji="0" lang="hu-HU" sz="2400" b="0" i="0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Ceruza, vagy toll</a:t>
            </a:r>
            <a:r>
              <a:rPr kumimoji="0" 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színes lapok, olló, ragasztó</a:t>
            </a:r>
            <a:endParaRPr kumimoji="0" lang="hu-HU" sz="2400" b="0" i="0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Kérem, hogy indítsák el a diavetítést!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(A linkekre így tudnak rákattintani!)</a:t>
            </a:r>
          </a:p>
        </p:txBody>
      </p:sp>
      <p:sp>
        <p:nvSpPr>
          <p:cNvPr id="4" name="Szövegdoboz 5"/>
          <p:cNvSpPr txBox="1">
            <a:spLocks noChangeArrowheads="1"/>
          </p:cNvSpPr>
          <p:nvPr/>
        </p:nvSpPr>
        <p:spPr bwMode="auto">
          <a:xfrm>
            <a:off x="0" y="408283"/>
            <a:ext cx="12192000" cy="769937"/>
          </a:xfrm>
          <a:prstGeom prst="rect">
            <a:avLst/>
          </a:prstGeom>
          <a:gradFill>
            <a:gsLst>
              <a:gs pos="48000">
                <a:schemeClr val="bg1"/>
              </a:gs>
              <a:gs pos="2000">
                <a:schemeClr val="accent1">
                  <a:lumMod val="20000"/>
                  <a:lumOff val="80000"/>
                </a:schemeClr>
              </a:gs>
              <a:gs pos="68000">
                <a:srgbClr val="FBE1A8"/>
              </a:gs>
              <a:gs pos="87000">
                <a:srgbClr val="E0BB7D"/>
              </a:gs>
            </a:gsLst>
            <a:lin ang="5400000" scaled="1"/>
          </a:gradFill>
          <a:ln>
            <a:noFill/>
          </a:ln>
          <a:ex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altLang="hu-HU" sz="4400" dirty="0" err="1" smtClean="0">
                <a:solidFill>
                  <a:prstClr val="white">
                    <a:lumMod val="50000"/>
                  </a:prstClr>
                </a:solidFill>
                <a:cs typeface="Arial" panose="020B0604020202020204" pitchFamily="34" charset="0"/>
              </a:rPr>
              <a:t>Jákób</a:t>
            </a:r>
            <a:r>
              <a:rPr lang="hu-HU" altLang="hu-HU" sz="4400" dirty="0" smtClean="0">
                <a:solidFill>
                  <a:prstClr val="white">
                    <a:lumMod val="50000"/>
                  </a:prstClr>
                </a:solidFill>
                <a:cs typeface="Arial" panose="020B0604020202020204" pitchFamily="34" charset="0"/>
              </a:rPr>
              <a:t> bujdosása</a:t>
            </a:r>
            <a:endParaRPr kumimoji="0" lang="hu-HU" altLang="hu-HU" sz="4400" b="0" i="0" u="none" strike="noStrike" kern="1200" cap="none" spc="0" normalizeH="0" baseline="0" noProof="0" dirty="0" smtClean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Téglalap 5"/>
          <p:cNvSpPr/>
          <p:nvPr/>
        </p:nvSpPr>
        <p:spPr>
          <a:xfrm>
            <a:off x="313503" y="3893840"/>
            <a:ext cx="2939143" cy="2612572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40000">
                <a:schemeClr val="accent1">
                  <a:lumMod val="20000"/>
                  <a:lumOff val="80000"/>
                </a:schemeClr>
              </a:gs>
              <a:gs pos="75000">
                <a:srgbClr val="ECD89E"/>
              </a:gs>
              <a:gs pos="100000">
                <a:srgbClr val="E0BB7D"/>
              </a:gs>
            </a:gsLst>
            <a:lin ang="5400000" scaled="1"/>
          </a:gradFill>
          <a:ln w="762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Javaslat: A PPT fájlok megjelenítéséhez használják a WPS Office ingyenes verzióját (Letölthető innen: 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hlinkClick r:id="rId2"/>
              </a:rPr>
              <a:t>WPS Office letöltések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 ). Az alkalmazás elérhető Windows-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os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és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Android-os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platformokra is!</a:t>
            </a:r>
          </a:p>
        </p:txBody>
      </p:sp>
      <p:pic>
        <p:nvPicPr>
          <p:cNvPr id="9" name="Kép 8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20" b="99257" l="0" r="91109">
                        <a14:backgroundMark x1="21279" y1="61338" x2="21279" y2="61338"/>
                        <a14:backgroundMark x1="15784" y1="61090" x2="15784" y2="6109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" y="26809"/>
            <a:ext cx="1881051" cy="1516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339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6C728D"/>
            </a:gs>
            <a:gs pos="81000">
              <a:srgbClr val="4B4E73"/>
            </a:gs>
            <a:gs pos="84000">
              <a:srgbClr val="76716F"/>
            </a:gs>
            <a:gs pos="94000">
              <a:srgbClr val="7E736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ép 5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06" b="100000" l="0" r="100000">
                        <a14:foregroundMark x1="95182" y1="19696" x2="95182" y2="19696"/>
                        <a14:foregroundMark x1="64063" y1="72158" x2="64063" y2="72158"/>
                        <a14:foregroundMark x1="84115" y1="17637" x2="84115" y2="17637"/>
                        <a14:foregroundMark x1="77799" y1="8326" x2="77799" y2="8326"/>
                        <a14:foregroundMark x1="77539" y1="9848" x2="77539" y2="9848"/>
                        <a14:backgroundMark x1="61328" y1="23187" x2="61328" y2="23187"/>
                        <a14:backgroundMark x1="65039" y1="14324" x2="65039" y2="14324"/>
                        <a14:backgroundMark x1="66992" y1="10922" x2="66992" y2="10922"/>
                        <a14:backgroundMark x1="67773" y1="6893" x2="67773" y2="6893"/>
                        <a14:backgroundMark x1="75130" y1="5282" x2="75130" y2="5282"/>
                        <a14:backgroundMark x1="76432" y1="4387" x2="76432" y2="4387"/>
                        <a14:backgroundMark x1="76693" y1="6267" x2="76693" y2="6267"/>
                        <a14:backgroundMark x1="76823" y1="7341" x2="76823" y2="7341"/>
                        <a14:backgroundMark x1="77604" y1="6535" x2="77604" y2="6535"/>
                        <a14:backgroundMark x1="73242" y1="13339" x2="73242" y2="13339"/>
                        <a14:backgroundMark x1="68034" y1="18800" x2="68034" y2="18800"/>
                        <a14:backgroundMark x1="76628" y1="8774" x2="76628" y2="8774"/>
                      </a14:backgroundRemoval>
                    </a14:imgEffect>
                  </a14:imgLayer>
                </a14:imgProps>
              </a:ext>
            </a:extLst>
          </a:blip>
          <a:srcRect t="57014" r="55199" b="21221"/>
          <a:stretch/>
        </p:blipFill>
        <p:spPr>
          <a:xfrm>
            <a:off x="4249783" y="2715393"/>
            <a:ext cx="7942217" cy="2805842"/>
          </a:xfrm>
          <a:prstGeom prst="rect">
            <a:avLst/>
          </a:prstGeom>
        </p:spPr>
      </p:pic>
      <p:sp>
        <p:nvSpPr>
          <p:cNvPr id="2" name="Szövegdoboz 1"/>
          <p:cNvSpPr txBox="1"/>
          <p:nvPr/>
        </p:nvSpPr>
        <p:spPr>
          <a:xfrm>
            <a:off x="644434" y="600891"/>
            <a:ext cx="636596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dirty="0" err="1" smtClean="0">
                <a:solidFill>
                  <a:schemeClr val="bg1"/>
                </a:solidFill>
              </a:rPr>
              <a:t>Jákób</a:t>
            </a:r>
            <a:r>
              <a:rPr lang="hu-HU" sz="2800" dirty="0" smtClean="0">
                <a:solidFill>
                  <a:schemeClr val="bg1"/>
                </a:solidFill>
              </a:rPr>
              <a:t> felébredt és megkönnyebbült.</a:t>
            </a:r>
          </a:p>
          <a:p>
            <a:r>
              <a:rPr lang="hu-HU" sz="2800" dirty="0" smtClean="0">
                <a:solidFill>
                  <a:schemeClr val="bg1"/>
                </a:solidFill>
              </a:rPr>
              <a:t>Isten </a:t>
            </a:r>
            <a:r>
              <a:rPr lang="hu-HU" sz="2800" dirty="0">
                <a:solidFill>
                  <a:schemeClr val="bg1"/>
                </a:solidFill>
              </a:rPr>
              <a:t>í</a:t>
            </a:r>
            <a:r>
              <a:rPr lang="hu-HU" sz="2800" dirty="0" smtClean="0">
                <a:solidFill>
                  <a:schemeClr val="bg1"/>
                </a:solidFill>
              </a:rPr>
              <a:t>géretében bízva folytatta útját.</a:t>
            </a:r>
            <a:endParaRPr lang="hu-HU" sz="2800" dirty="0">
              <a:solidFill>
                <a:schemeClr val="bg1"/>
              </a:solidFill>
            </a:endParaRPr>
          </a:p>
        </p:txBody>
      </p:sp>
      <p:pic>
        <p:nvPicPr>
          <p:cNvPr id="8" name="Kép 7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805" b="99670" l="5273" r="98545"/>
                    </a14:imgEffect>
                  </a14:imgLayer>
                </a14:imgProps>
              </a:ext>
            </a:extLst>
          </a:blip>
          <a:srcRect b="36475"/>
          <a:stretch/>
        </p:blipFill>
        <p:spPr>
          <a:xfrm>
            <a:off x="936276" y="2351314"/>
            <a:ext cx="6331898" cy="4506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1102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" dur="3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3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46000">
              <a:schemeClr val="accent1">
                <a:lumMod val="45000"/>
                <a:lumOff val="55000"/>
              </a:schemeClr>
            </a:gs>
            <a:gs pos="75000">
              <a:srgbClr val="F9E7A6"/>
            </a:gs>
            <a:gs pos="100000">
              <a:srgbClr val="7E736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Kép 9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06" b="100000" l="0" r="100000">
                        <a14:foregroundMark x1="95182" y1="19696" x2="95182" y2="19696"/>
                        <a14:backgroundMark x1="61328" y1="23187" x2="61328" y2="23187"/>
                        <a14:backgroundMark x1="65039" y1="14324" x2="65039" y2="14324"/>
                        <a14:backgroundMark x1="66992" y1="10922" x2="66992" y2="10922"/>
                        <a14:backgroundMark x1="67773" y1="6893" x2="67773" y2="6893"/>
                        <a14:backgroundMark x1="75130" y1="5282" x2="75130" y2="5282"/>
                        <a14:backgroundMark x1="76432" y1="4387" x2="76432" y2="4387"/>
                      </a14:backgroundRemoval>
                    </a14:imgEffect>
                  </a14:imgLayer>
                </a14:imgProps>
              </a:ext>
            </a:extLst>
          </a:blip>
          <a:srcRect l="770" t="63926" r="82125" b="21624"/>
          <a:stretch/>
        </p:blipFill>
        <p:spPr>
          <a:xfrm>
            <a:off x="5823425" y="1973539"/>
            <a:ext cx="6375541" cy="3916668"/>
          </a:xfrm>
          <a:prstGeom prst="rect">
            <a:avLst/>
          </a:prstGeom>
        </p:spPr>
      </p:pic>
      <p:grpSp>
        <p:nvGrpSpPr>
          <p:cNvPr id="12" name="Csoportba foglalás 11"/>
          <p:cNvGrpSpPr/>
          <p:nvPr/>
        </p:nvGrpSpPr>
        <p:grpSpPr>
          <a:xfrm flipH="1">
            <a:off x="-69670" y="1258670"/>
            <a:ext cx="7918367" cy="5599330"/>
            <a:chOff x="2223763" y="0"/>
            <a:chExt cx="9372978" cy="6809822"/>
          </a:xfrm>
        </p:grpSpPr>
        <p:pic>
          <p:nvPicPr>
            <p:cNvPr id="13" name="Kép 12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806" b="100000" l="0" r="100000">
                          <a14:foregroundMark x1="95182" y1="19696" x2="95182" y2="19696"/>
                          <a14:foregroundMark x1="65169" y1="73679" x2="65169" y2="73679"/>
                          <a14:foregroundMark x1="84701" y1="22919" x2="84701" y2="22919"/>
                          <a14:foregroundMark x1="83919" y1="16473" x2="83919" y2="16473"/>
                          <a14:foregroundMark x1="83398" y1="12175" x2="83398" y2="12175"/>
                          <a14:backgroundMark x1="61328" y1="23187" x2="61328" y2="23187"/>
                          <a14:backgroundMark x1="65039" y1="14324" x2="65039" y2="14324"/>
                          <a14:backgroundMark x1="66992" y1="10922" x2="66992" y2="10922"/>
                          <a14:backgroundMark x1="67773" y1="6893" x2="67773" y2="6893"/>
                          <a14:backgroundMark x1="75130" y1="5282" x2="75130" y2="5282"/>
                          <a14:backgroundMark x1="76432" y1="4387" x2="76432" y2="4387"/>
                          <a14:backgroundMark x1="74674" y1="14861" x2="74674" y2="14861"/>
                          <a14:backgroundMark x1="77279" y1="6625" x2="77279" y2="6625"/>
                          <a14:backgroundMark x1="78581" y1="5372" x2="78581" y2="5372"/>
                          <a14:backgroundMark x1="76042" y1="11101" x2="76042" y2="11101"/>
                          <a14:backgroundMark x1="75326" y1="13339" x2="75326" y2="13339"/>
                          <a14:backgroundMark x1="73893" y1="14056" x2="73893" y2="14056"/>
                          <a14:backgroundMark x1="72721" y1="15219" x2="72721" y2="15219"/>
                          <a14:backgroundMark x1="70443" y1="17905" x2="70443" y2="17905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223763" y="0"/>
              <a:ext cx="9364268" cy="6809822"/>
            </a:xfrm>
            <a:prstGeom prst="rect">
              <a:avLst/>
            </a:prstGeom>
          </p:spPr>
        </p:pic>
        <p:pic>
          <p:nvPicPr>
            <p:cNvPr id="14" name="Kép 13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1694" b="100000" l="0" r="82918">
                          <a14:foregroundMark x1="64838" y1="24113" x2="64838" y2="24113"/>
                          <a14:foregroundMark x1="74065" y1="18145" x2="74065" y2="18145"/>
                          <a14:foregroundMark x1="72818" y1="16210" x2="72818" y2="16210"/>
                          <a14:foregroundMark x1="69327" y1="14677" x2="69327" y2="14677"/>
                          <a14:foregroundMark x1="75187" y1="13306" x2="75187" y2="13306"/>
                          <a14:foregroundMark x1="75187" y1="13306" x2="75187" y2="13306"/>
                          <a14:foregroundMark x1="78803" y1="11694" x2="78803" y2="11694"/>
                          <a14:foregroundMark x1="86908" y1="27177" x2="86908" y2="27177"/>
                          <a14:foregroundMark x1="87656" y1="21613" x2="87656" y2="21613"/>
                          <a14:foregroundMark x1="88279" y1="14758" x2="88279" y2="14758"/>
                          <a14:foregroundMark x1="44514" y1="92742" x2="44514" y2="92742"/>
                          <a14:foregroundMark x1="61596" y1="92581" x2="61596" y2="92581"/>
                          <a14:foregroundMark x1="94763" y1="86210" x2="94763" y2="86210"/>
                          <a14:foregroundMark x1="86908" y1="87258" x2="86908" y2="87258"/>
                          <a14:foregroundMark x1="5486" y1="88306" x2="5486" y2="88306"/>
                          <a14:foregroundMark x1="10100" y1="88952" x2="10100" y2="88952"/>
                          <a14:foregroundMark x1="7855" y1="88065" x2="7855" y2="88065"/>
                          <a14:foregroundMark x1="3117" y1="85242" x2="3117" y2="85242"/>
                          <a14:foregroundMark x1="39277" y1="96048" x2="39277" y2="96048"/>
                          <a14:foregroundMark x1="38653" y1="91532" x2="38653" y2="91532"/>
                          <a14:foregroundMark x1="39776" y1="89355" x2="39776" y2="89355"/>
                          <a14:foregroundMark x1="85786" y1="30000" x2="85786" y2="30000"/>
                          <a14:foregroundMark x1="84663" y1="24677" x2="84663" y2="24677"/>
                          <a14:foregroundMark x1="91771" y1="20645" x2="91771" y2="20645"/>
                          <a14:foregroundMark x1="90150" y1="12903" x2="90150" y2="12903"/>
                          <a14:foregroundMark x1="85661" y1="11694" x2="85661" y2="11694"/>
                          <a14:foregroundMark x1="69825" y1="21290" x2="69825" y2="21290"/>
                          <a14:foregroundMark x1="68080" y1="18952" x2="68080" y2="18952"/>
                          <a14:foregroundMark x1="72444" y1="9597" x2="72444" y2="9597"/>
                          <a14:foregroundMark x1="68579" y1="7581" x2="68579" y2="7581"/>
                          <a14:foregroundMark x1="69950" y1="22742" x2="69950" y2="22742"/>
                          <a14:foregroundMark x1="25810" y1="85000" x2="25810" y2="85000"/>
                          <a14:foregroundMark x1="33666" y1="82823" x2="33666" y2="82823"/>
                          <a14:foregroundMark x1="29177" y1="84677" x2="29177" y2="84677"/>
                          <a14:foregroundMark x1="20200" y1="84274" x2="20200" y2="84274"/>
                          <a14:foregroundMark x1="9227" y1="76694" x2="9227" y2="76694"/>
                          <a14:foregroundMark x1="8354" y1="74435" x2="8354" y2="74435"/>
                          <a14:foregroundMark x1="7107" y1="67903" x2="7107" y2="67903"/>
                          <a14:foregroundMark x1="5112" y1="66855" x2="5112" y2="66855"/>
                          <a14:foregroundMark x1="6858" y1="62903" x2="6858" y2="62903"/>
                          <a14:foregroundMark x1="6234" y1="65645" x2="6234" y2="65645"/>
                          <a14:foregroundMark x1="18080" y1="46613" x2="18080" y2="46613"/>
                          <a14:foregroundMark x1="21446" y1="44435" x2="21446" y2="44435"/>
                          <a14:foregroundMark x1="12968" y1="50887" x2="12968" y2="50887"/>
                          <a14:foregroundMark x1="20948" y1="57258" x2="20948" y2="57258"/>
                          <a14:foregroundMark x1="42768" y1="39677" x2="42768" y2="39677"/>
                          <a14:foregroundMark x1="36160" y1="46210" x2="36160" y2="46210"/>
                          <a14:foregroundMark x1="63965" y1="30242" x2="63965" y2="30242"/>
                          <a14:foregroundMark x1="65337" y1="26210" x2="65337" y2="26210"/>
                          <a14:foregroundMark x1="62344" y1="27581" x2="62344" y2="27581"/>
                          <a14:foregroundMark x1="61097" y1="32742" x2="61097" y2="32742"/>
                          <a14:foregroundMark x1="4988" y1="79274" x2="4988" y2="79274"/>
                          <a14:foregroundMark x1="3741" y1="73952" x2="3741" y2="73952"/>
                          <a14:foregroundMark x1="2618" y1="70806" x2="2618" y2="70806"/>
                          <a14:foregroundMark x1="1122" y1="68468" x2="1122" y2="68468"/>
                          <a14:foregroundMark x1="3865" y1="71452" x2="3865" y2="71452"/>
                          <a14:foregroundMark x1="4489" y1="77177" x2="4489" y2="77177"/>
                          <a14:foregroundMark x1="2244" y1="75806" x2="2244" y2="75806"/>
                          <a14:backgroundMark x1="30673" y1="19274" x2="30673" y2="19274"/>
                          <a14:backgroundMark x1="39277" y1="18629" x2="39277" y2="18629"/>
                          <a14:backgroundMark x1="39526" y1="19839" x2="39526" y2="19839"/>
                          <a14:backgroundMark x1="45012" y1="19274" x2="45012" y2="19274"/>
                          <a14:backgroundMark x1="49002" y1="19274" x2="49002" y2="19274"/>
                          <a14:backgroundMark x1="51621" y1="17823" x2="51621" y2="17823"/>
                          <a14:backgroundMark x1="68953" y1="1613" x2="68953" y2="1613"/>
                          <a14:backgroundMark x1="46135" y1="14113" x2="46135" y2="14113"/>
                          <a14:backgroundMark x1="55611" y1="18710" x2="55611" y2="1871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513195" y="104505"/>
              <a:ext cx="4083546" cy="6313712"/>
            </a:xfrm>
            <a:prstGeom prst="rect">
              <a:avLst/>
            </a:prstGeom>
          </p:spPr>
        </p:pic>
      </p:grpSp>
      <p:pic>
        <p:nvPicPr>
          <p:cNvPr id="5" name="Kép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" y="0"/>
            <a:ext cx="1731984" cy="1672046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485046" y="0"/>
            <a:ext cx="1706954" cy="1677722"/>
          </a:xfrm>
          <a:prstGeom prst="rect">
            <a:avLst/>
          </a:prstGeom>
        </p:spPr>
      </p:pic>
      <p:sp>
        <p:nvSpPr>
          <p:cNvPr id="8" name="Felhő 7"/>
          <p:cNvSpPr/>
          <p:nvPr/>
        </p:nvSpPr>
        <p:spPr>
          <a:xfrm>
            <a:off x="2256146" y="373555"/>
            <a:ext cx="7732492" cy="2904151"/>
          </a:xfrm>
          <a:prstGeom prst="cloud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accent3">
                  <a:lumMod val="0"/>
                  <a:lumOff val="100000"/>
                </a:schemeClr>
              </a:gs>
              <a:gs pos="100000">
                <a:schemeClr val="accent3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hu-HU" sz="2400" dirty="0" smtClean="0">
                <a:solidFill>
                  <a:schemeClr val="bg2">
                    <a:lumMod val="25000"/>
                  </a:schemeClr>
                </a:solidFill>
              </a:rPr>
              <a:t>Ismételjük át </a:t>
            </a:r>
            <a:r>
              <a:rPr lang="hu-HU" sz="2400" dirty="0" err="1" smtClean="0">
                <a:solidFill>
                  <a:schemeClr val="bg2">
                    <a:lumMod val="25000"/>
                  </a:schemeClr>
                </a:solidFill>
              </a:rPr>
              <a:t>Jákób</a:t>
            </a:r>
            <a:r>
              <a:rPr lang="hu-HU" sz="2400" dirty="0" smtClean="0">
                <a:solidFill>
                  <a:schemeClr val="bg2">
                    <a:lumMod val="25000"/>
                  </a:schemeClr>
                </a:solidFill>
              </a:rPr>
              <a:t> bujdosásának történetét egy szókereső segítségével! Ha megtaláltad a szavakat, azok segítségével meséld el a történetet! </a:t>
            </a:r>
            <a:r>
              <a:rPr lang="hu-HU" sz="2400" dirty="0" smtClean="0">
                <a:hlinkClick r:id="rId9"/>
              </a:rPr>
              <a:t>Kattints ide!</a:t>
            </a:r>
            <a:endParaRPr lang="hu-HU" sz="2400" dirty="0"/>
          </a:p>
          <a:p>
            <a:pPr algn="ctr"/>
            <a:endParaRPr lang="hu-HU" dirty="0"/>
          </a:p>
        </p:txBody>
      </p:sp>
      <p:sp>
        <p:nvSpPr>
          <p:cNvPr id="11" name="Szövegdoboz 10"/>
          <p:cNvSpPr txBox="1"/>
          <p:nvPr/>
        </p:nvSpPr>
        <p:spPr>
          <a:xfrm>
            <a:off x="7722704" y="3288892"/>
            <a:ext cx="4303644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2400" dirty="0" smtClean="0">
                <a:solidFill>
                  <a:schemeClr val="bg1"/>
                </a:solidFill>
              </a:rPr>
              <a:t>Majd </a:t>
            </a:r>
            <a:r>
              <a:rPr lang="hu-HU" sz="2400" dirty="0" err="1" smtClean="0">
                <a:solidFill>
                  <a:schemeClr val="bg1"/>
                </a:solidFill>
              </a:rPr>
              <a:t>egészítsd</a:t>
            </a:r>
            <a:r>
              <a:rPr lang="hu-HU" sz="2400" dirty="0" smtClean="0">
                <a:solidFill>
                  <a:schemeClr val="bg1"/>
                </a:solidFill>
              </a:rPr>
              <a:t> ki </a:t>
            </a:r>
          </a:p>
          <a:p>
            <a:pPr algn="r"/>
            <a:r>
              <a:rPr lang="hu-HU" sz="2400" dirty="0" smtClean="0">
                <a:solidFill>
                  <a:schemeClr val="bg1"/>
                </a:solidFill>
              </a:rPr>
              <a:t>a történetet a hiányzó </a:t>
            </a:r>
          </a:p>
          <a:p>
            <a:pPr algn="r"/>
            <a:r>
              <a:rPr lang="hu-HU" sz="2400" dirty="0" smtClean="0">
                <a:solidFill>
                  <a:schemeClr val="bg1"/>
                </a:solidFill>
              </a:rPr>
              <a:t>szavak segítségével! </a:t>
            </a:r>
          </a:p>
          <a:p>
            <a:pPr algn="r"/>
            <a:r>
              <a:rPr lang="hu-HU" sz="2400" dirty="0" smtClean="0">
                <a:solidFill>
                  <a:schemeClr val="bg1"/>
                </a:solidFill>
                <a:hlinkClick r:id="rId10"/>
              </a:rPr>
              <a:t>Kattints ide</a:t>
            </a:r>
            <a:r>
              <a:rPr lang="hu-HU" sz="2400" dirty="0" smtClean="0">
                <a:solidFill>
                  <a:schemeClr val="bg1"/>
                </a:solidFill>
              </a:rPr>
              <a:t> és indul a feladat!</a:t>
            </a:r>
            <a:endParaRPr lang="hu-HU" sz="2400" dirty="0">
              <a:solidFill>
                <a:schemeClr val="bg1"/>
              </a:solidFill>
            </a:endParaRPr>
          </a:p>
          <a:p>
            <a:r>
              <a:rPr lang="hu-HU" dirty="0" smtClean="0"/>
              <a:t>  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9272564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5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46000">
              <a:schemeClr val="accent1">
                <a:lumMod val="45000"/>
                <a:lumOff val="55000"/>
              </a:schemeClr>
            </a:gs>
            <a:gs pos="75000">
              <a:srgbClr val="F9E7A6"/>
            </a:gs>
            <a:gs pos="100000">
              <a:srgbClr val="E1BC7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Csoportba foglalás 4"/>
          <p:cNvGrpSpPr/>
          <p:nvPr/>
        </p:nvGrpSpPr>
        <p:grpSpPr>
          <a:xfrm>
            <a:off x="6692347" y="1349892"/>
            <a:ext cx="5220177" cy="5614746"/>
            <a:chOff x="1500810" y="437183"/>
            <a:chExt cx="5601176" cy="6171476"/>
          </a:xfrm>
        </p:grpSpPr>
        <p:pic>
          <p:nvPicPr>
            <p:cNvPr id="6" name="Kép 5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2805" b="99670" l="5273" r="98545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500810" y="437183"/>
              <a:ext cx="5601176" cy="6171476"/>
            </a:xfrm>
            <a:prstGeom prst="rect">
              <a:avLst/>
            </a:prstGeom>
          </p:spPr>
        </p:pic>
        <p:pic>
          <p:nvPicPr>
            <p:cNvPr id="7" name="Kép 6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95" b="20263" l="9772" r="89902">
                          <a14:foregroundMark x1="40717" y1="7338" x2="40717" y2="7338"/>
                          <a14:backgroundMark x1="58632" y1="18401" x2="58632" y2="18401"/>
                          <a14:backgroundMark x1="52117" y1="18620" x2="52117" y2="18620"/>
                          <a14:backgroundMark x1="57655" y1="16977" x2="57655" y2="16977"/>
                          <a14:backgroundMark x1="54723" y1="18729" x2="54723" y2="18729"/>
                          <a14:backgroundMark x1="57655" y1="15663" x2="57655" y2="15663"/>
                          <a14:backgroundMark x1="53094" y1="19606" x2="53094" y2="19606"/>
                          <a14:backgroundMark x1="42345" y1="19715" x2="42345" y2="19715"/>
                          <a14:backgroundMark x1="37785" y1="19715" x2="37785" y2="19715"/>
                          <a14:backgroundMark x1="32248" y1="19277" x2="32248" y2="19277"/>
                          <a14:backgroundMark x1="34853" y1="18839" x2="34853" y2="18839"/>
                          <a14:backgroundMark x1="37459" y1="18839" x2="37459" y2="18839"/>
                          <a14:backgroundMark x1="57980" y1="14786" x2="57980" y2="14786"/>
                        </a14:backgroundRemoval>
                      </a14:imgEffect>
                    </a14:imgLayer>
                  </a14:imgProps>
                </a:ext>
              </a:extLst>
            </a:blip>
            <a:srcRect l="24941" t="1178" r="31128" b="80697"/>
            <a:stretch/>
          </p:blipFill>
          <p:spPr>
            <a:xfrm>
              <a:off x="4994613" y="725557"/>
              <a:ext cx="1555274" cy="1908312"/>
            </a:xfrm>
            <a:prstGeom prst="rect">
              <a:avLst/>
            </a:prstGeom>
          </p:spPr>
        </p:pic>
      </p:grpSp>
      <p:pic>
        <p:nvPicPr>
          <p:cNvPr id="8" name="Kép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2210786" cy="2160000"/>
          </a:xfrm>
          <a:prstGeom prst="rect">
            <a:avLst/>
          </a:prstGeom>
        </p:spPr>
      </p:pic>
      <p:sp>
        <p:nvSpPr>
          <p:cNvPr id="9" name="Ellipszis 8"/>
          <p:cNvSpPr/>
          <p:nvPr/>
        </p:nvSpPr>
        <p:spPr>
          <a:xfrm>
            <a:off x="2713282" y="539783"/>
            <a:ext cx="3924971" cy="1620217"/>
          </a:xfrm>
          <a:prstGeom prst="ellipse">
            <a:avLst/>
          </a:prstGeom>
          <a:effectLst>
            <a:innerShdw blurRad="114300">
              <a:prstClr val="black"/>
            </a:inn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sz="2400" dirty="0" smtClean="0"/>
              <a:t>Miért kellett elbújnia, bujdosnia </a:t>
            </a:r>
            <a:r>
              <a:rPr lang="hu-HU" sz="2400" dirty="0" err="1" smtClean="0"/>
              <a:t>Jákóbnak</a:t>
            </a:r>
            <a:r>
              <a:rPr lang="hu-HU" sz="2400" dirty="0" smtClean="0"/>
              <a:t>?</a:t>
            </a:r>
            <a:endParaRPr lang="hu-HU" sz="2400" dirty="0"/>
          </a:p>
        </p:txBody>
      </p:sp>
      <p:sp>
        <p:nvSpPr>
          <p:cNvPr id="10" name="Ellipszis 9"/>
          <p:cNvSpPr/>
          <p:nvPr/>
        </p:nvSpPr>
        <p:spPr>
          <a:xfrm>
            <a:off x="2812180" y="2160000"/>
            <a:ext cx="3727174" cy="1620217"/>
          </a:xfrm>
          <a:prstGeom prst="ellipse">
            <a:avLst/>
          </a:prstGeom>
          <a:effectLst>
            <a:innerShdw blurRad="114300">
              <a:prstClr val="black"/>
            </a:inn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sz="2400" dirty="0" smtClean="0"/>
              <a:t>Hová igyekezett? </a:t>
            </a:r>
            <a:endParaRPr lang="hu-HU" sz="2400" dirty="0"/>
          </a:p>
        </p:txBody>
      </p:sp>
      <p:sp>
        <p:nvSpPr>
          <p:cNvPr id="11" name="Ellipszis 10"/>
          <p:cNvSpPr/>
          <p:nvPr/>
        </p:nvSpPr>
        <p:spPr>
          <a:xfrm>
            <a:off x="2812180" y="3780217"/>
            <a:ext cx="3727174" cy="1620217"/>
          </a:xfrm>
          <a:prstGeom prst="ellipse">
            <a:avLst/>
          </a:prstGeom>
          <a:effectLst>
            <a:innerShdw blurRad="114300">
              <a:prstClr val="black"/>
            </a:inn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sz="2400" dirty="0" smtClean="0"/>
              <a:t>Hogy érezte magát az úton?</a:t>
            </a:r>
            <a:endParaRPr lang="hu-HU" sz="2400" dirty="0"/>
          </a:p>
        </p:txBody>
      </p:sp>
      <p:sp>
        <p:nvSpPr>
          <p:cNvPr id="12" name="Szövegdoboz 11"/>
          <p:cNvSpPr txBox="1"/>
          <p:nvPr/>
        </p:nvSpPr>
        <p:spPr>
          <a:xfrm>
            <a:off x="637760" y="6025581"/>
            <a:ext cx="63610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dirty="0" smtClean="0">
                <a:solidFill>
                  <a:schemeClr val="accent2">
                    <a:lumMod val="50000"/>
                  </a:schemeClr>
                </a:solidFill>
              </a:rPr>
              <a:t>Beszélgessetek erről a padtársaddal!</a:t>
            </a:r>
            <a:endParaRPr lang="hu-HU" sz="28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4" name="Ellipszis 13"/>
          <p:cNvSpPr/>
          <p:nvPr/>
        </p:nvSpPr>
        <p:spPr>
          <a:xfrm>
            <a:off x="5998732" y="1038070"/>
            <a:ext cx="4129241" cy="1279214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 smtClean="0"/>
              <a:t>Mert becsapta a testvérét. Rossz döntést hozott.</a:t>
            </a:r>
            <a:endParaRPr lang="hu-HU" sz="2400" dirty="0"/>
          </a:p>
        </p:txBody>
      </p:sp>
      <p:sp>
        <p:nvSpPr>
          <p:cNvPr id="15" name="Ellipszis 14"/>
          <p:cNvSpPr/>
          <p:nvPr/>
        </p:nvSpPr>
        <p:spPr>
          <a:xfrm>
            <a:off x="184289" y="2759718"/>
            <a:ext cx="3385515" cy="1148367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 smtClean="0"/>
              <a:t>Édesanyja távol élő családjához.</a:t>
            </a:r>
            <a:endParaRPr lang="hu-HU" sz="2400" dirty="0"/>
          </a:p>
        </p:txBody>
      </p:sp>
      <p:sp>
        <p:nvSpPr>
          <p:cNvPr id="16" name="Ellipszis 15"/>
          <p:cNvSpPr/>
          <p:nvPr/>
        </p:nvSpPr>
        <p:spPr>
          <a:xfrm>
            <a:off x="1490870" y="4826250"/>
            <a:ext cx="2910586" cy="1148367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 smtClean="0"/>
              <a:t>Egyedül, magányosan.</a:t>
            </a:r>
            <a:endParaRPr lang="hu-HU" sz="2400" dirty="0"/>
          </a:p>
        </p:txBody>
      </p:sp>
    </p:spTree>
    <p:extLst>
      <p:ext uri="{BB962C8B-B14F-4D97-AF65-F5344CB8AC3E}">
        <p14:creationId xmlns:p14="http://schemas.microsoft.com/office/powerpoint/2010/main" val="32695050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/>
      <p:bldP spid="14" grpId="0" animBg="1"/>
      <p:bldP spid="15" grpId="0" animBg="1"/>
      <p:bldP spid="1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46000">
              <a:schemeClr val="accent1">
                <a:lumMod val="45000"/>
                <a:lumOff val="55000"/>
              </a:schemeClr>
            </a:gs>
            <a:gs pos="84000">
              <a:srgbClr val="F9E7A6"/>
            </a:gs>
            <a:gs pos="100000">
              <a:srgbClr val="807774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358" b="100000" l="0" r="100000">
                        <a14:foregroundMark x1="93495" y1="91813" x2="93495" y2="91813"/>
                        <a14:foregroundMark x1="90538" y1="84974" x2="90538" y2="84974"/>
                        <a14:foregroundMark x1="96398" y1="75648" x2="96398" y2="75648"/>
                        <a14:foregroundMark x1="98441" y1="72850" x2="98441" y2="72850"/>
                        <a14:foregroundMark x1="98226" y1="75337" x2="98226" y2="75337"/>
                        <a14:foregroundMark x1="97634" y1="78756" x2="97634" y2="78756"/>
                        <a14:foregroundMark x1="95699" y1="79793" x2="95699" y2="79793"/>
                        <a14:foregroundMark x1="93387" y1="83316" x2="93387" y2="83316"/>
                        <a14:foregroundMark x1="93710" y1="86736" x2="93710" y2="86736"/>
                        <a14:foregroundMark x1="76022" y1="78135" x2="76022" y2="78135"/>
                        <a14:foregroundMark x1="74731" y1="77617" x2="74731" y2="77617"/>
                        <a14:foregroundMark x1="74785" y1="74508" x2="74785" y2="74508"/>
                        <a14:foregroundMark x1="73065" y1="73886" x2="73065" y2="73886"/>
                        <a14:foregroundMark x1="70753" y1="73990" x2="70753" y2="73990"/>
                        <a14:foregroundMark x1="68226" y1="73575" x2="68226" y2="73575"/>
                        <a14:foregroundMark x1="66075" y1="72539" x2="66075" y2="72539"/>
                        <a14:foregroundMark x1="64194" y1="73161" x2="64194" y2="73161"/>
                        <a14:foregroundMark x1="73065" y1="81244" x2="73065" y2="81244"/>
                        <a14:foregroundMark x1="70484" y1="82798" x2="70484" y2="82798"/>
                        <a14:foregroundMark x1="88387" y1="92539" x2="88387" y2="92539"/>
                        <a14:foregroundMark x1="26559" y1="91813" x2="26559" y2="91813"/>
                        <a14:foregroundMark x1="74516" y1="29016" x2="74516" y2="29016"/>
                        <a14:foregroundMark x1="61452" y1="15233" x2="61452" y2="15233"/>
                        <a14:foregroundMark x1="45484" y1="62176" x2="45484" y2="62176"/>
                        <a14:foregroundMark x1="57366" y1="75233" x2="57366" y2="75233"/>
                        <a14:foregroundMark x1="54785" y1="86321" x2="54785" y2="86321"/>
                        <a14:foregroundMark x1="87258" y1="88083" x2="87258" y2="88083"/>
                        <a14:foregroundMark x1="41452" y1="74197" x2="41452" y2="74197"/>
                        <a14:foregroundMark x1="38118" y1="67047" x2="38118" y2="67047"/>
                        <a14:foregroundMark x1="33011" y1="61865" x2="33011" y2="61865"/>
                        <a14:foregroundMark x1="21183" y1="61140" x2="21183" y2="61140"/>
                        <a14:foregroundMark x1="19839" y1="58342" x2="19839" y2="58342"/>
                        <a14:foregroundMark x1="18871" y1="55648" x2="18871" y2="55648"/>
                        <a14:foregroundMark x1="12742" y1="55026" x2="12742" y2="55026"/>
                        <a14:foregroundMark x1="14140" y1="53990" x2="14140" y2="53990"/>
                        <a14:foregroundMark x1="17258" y1="53990" x2="17258" y2="53990"/>
                        <a14:foregroundMark x1="15000" y1="53264" x2="15000" y2="53264"/>
                        <a14:foregroundMark x1="16075" y1="53472" x2="16075" y2="53472"/>
                        <a14:foregroundMark x1="62366" y1="77409" x2="62366" y2="77409"/>
                        <a14:foregroundMark x1="55000" y1="79378" x2="55000" y2="79378"/>
                        <a14:foregroundMark x1="37688" y1="59378" x2="37688" y2="59378"/>
                        <a14:foregroundMark x1="30108" y1="61036" x2="30108" y2="61036"/>
                        <a14:foregroundMark x1="24516" y1="58549" x2="24516" y2="58549"/>
                        <a14:foregroundMark x1="66237" y1="82487" x2="66237" y2="82487"/>
                        <a14:foregroundMark x1="35591" y1="64974" x2="35591" y2="64974"/>
                        <a14:foregroundMark x1="31505" y1="63316" x2="31505" y2="63316"/>
                        <a14:foregroundMark x1="28118" y1="61969" x2="28118" y2="61969"/>
                        <a14:foregroundMark x1="21505" y1="69845" x2="21505" y2="69845"/>
                        <a14:backgroundMark x1="2849" y1="52124" x2="2849" y2="52124"/>
                        <a14:backgroundMark x1="5914" y1="51503" x2="5914" y2="51503"/>
                        <a14:backgroundMark x1="12151" y1="51710" x2="12151" y2="51710"/>
                        <a14:backgroundMark x1="17957" y1="51710" x2="17957" y2="51710"/>
                        <a14:backgroundMark x1="34409" y1="50363" x2="34409" y2="50363"/>
                        <a14:backgroundMark x1="36183" y1="50052" x2="36183" y2="50052"/>
                        <a14:backgroundMark x1="39301" y1="48290" x2="39301" y2="48290"/>
                        <a14:backgroundMark x1="44462" y1="47047" x2="44462" y2="47047"/>
                        <a14:backgroundMark x1="42527" y1="47565" x2="42527" y2="47565"/>
                        <a14:backgroundMark x1="41720" y1="47668" x2="41720" y2="47668"/>
                        <a14:backgroundMark x1="39785" y1="47668" x2="39785" y2="47668"/>
                        <a14:backgroundMark x1="40699" y1="48601" x2="40699" y2="48601"/>
                        <a14:backgroundMark x1="46183" y1="44870" x2="46183" y2="44870"/>
                        <a14:backgroundMark x1="45538" y1="46010" x2="45538" y2="46010"/>
                        <a14:backgroundMark x1="45215" y1="46736" x2="45215" y2="46736"/>
                        <a14:backgroundMark x1="31344" y1="51710" x2="31344" y2="51710"/>
                        <a14:backgroundMark x1="32312" y1="51917" x2="32312" y2="51917"/>
                        <a14:backgroundMark x1="33280" y1="52124" x2="33280" y2="52124"/>
                        <a14:backgroundMark x1="33925" y1="51917" x2="33925" y2="51917"/>
                        <a14:backgroundMark x1="29731" y1="52746" x2="29731" y2="52746"/>
                        <a14:backgroundMark x1="30806" y1="52953" x2="30806" y2="52953"/>
                        <a14:backgroundMark x1="28871" y1="52953" x2="28871" y2="52953"/>
                        <a14:backgroundMark x1="27957" y1="53161" x2="27957" y2="53161"/>
                        <a14:backgroundMark x1="26828" y1="52953" x2="26828" y2="52953"/>
                        <a14:backgroundMark x1="13602" y1="52953" x2="13602" y2="52953"/>
                        <a14:backgroundMark x1="9731" y1="52850" x2="9731" y2="52850"/>
                        <a14:backgroundMark x1="24892" y1="52850" x2="24892" y2="52850"/>
                        <a14:backgroundMark x1="22742" y1="52850" x2="22742" y2="52850"/>
                        <a14:backgroundMark x1="23441" y1="52124" x2="23441" y2="52124"/>
                        <a14:backgroundMark x1="21290" y1="52539" x2="21290" y2="52539"/>
                        <a14:backgroundMark x1="20215" y1="52746" x2="20215" y2="52746"/>
                        <a14:backgroundMark x1="10753" y1="51917" x2="10753" y2="51917"/>
                        <a14:backgroundMark x1="8602" y1="52124" x2="8602" y2="52124"/>
                        <a14:backgroundMark x1="7312" y1="52435" x2="7312" y2="52435"/>
                        <a14:backgroundMark x1="6452" y1="52435" x2="6452" y2="52435"/>
                        <a14:backgroundMark x1="4677" y1="52435" x2="4677" y2="52435"/>
                        <a14:backgroundMark x1="3871" y1="52746" x2="3871" y2="52746"/>
                        <a14:backgroundMark x1="11129" y1="52850" x2="11129" y2="52850"/>
                        <a14:backgroundMark x1="14677" y1="52435" x2="14677" y2="52435"/>
                        <a14:backgroundMark x1="15914" y1="52435" x2="15914" y2="52435"/>
                        <a14:backgroundMark x1="17043" y1="52539" x2="17043" y2="52539"/>
                        <a14:backgroundMark x1="18763" y1="52539" x2="18763" y2="52539"/>
                        <a14:backgroundMark x1="25753" y1="52435" x2="25753" y2="52435"/>
                        <a14:backgroundMark x1="15376" y1="52124" x2="15376" y2="52124"/>
                        <a14:backgroundMark x1="52312" y1="17617" x2="52312" y2="17617"/>
                        <a14:backgroundMark x1="52473" y1="20829" x2="52473" y2="20829"/>
                        <a14:backgroundMark x1="55591" y1="26425" x2="55591" y2="26425"/>
                        <a14:backgroundMark x1="56613" y1="26736" x2="56613" y2="26736"/>
                        <a14:backgroundMark x1="54892" y1="28705" x2="54892" y2="28705"/>
                        <a14:backgroundMark x1="53871" y1="31088" x2="53871" y2="31088"/>
                        <a14:backgroundMark x1="56183" y1="30984" x2="56183" y2="30984"/>
                        <a14:backgroundMark x1="57043" y1="33575" x2="57043" y2="33575"/>
                        <a14:backgroundMark x1="53333" y1="34611" x2="53333" y2="34611"/>
                        <a14:backgroundMark x1="55161" y1="36373" x2="55161" y2="36373"/>
                        <a14:backgroundMark x1="54462" y1="39171" x2="54462" y2="39171"/>
                        <a14:backgroundMark x1="56183" y1="37720" x2="56183" y2="37720"/>
                        <a14:backgroundMark x1="62043" y1="10052" x2="62043" y2="10052"/>
                        <a14:backgroundMark x1="64677" y1="9637" x2="64677" y2="9637"/>
                        <a14:backgroundMark x1="71398" y1="10777" x2="71398" y2="10777"/>
                        <a14:backgroundMark x1="69355" y1="9741" x2="69355" y2="9741"/>
                        <a14:backgroundMark x1="66935" y1="8705" x2="66935" y2="8705"/>
                        <a14:backgroundMark x1="68011" y1="9741" x2="68011" y2="9741"/>
                        <a14:backgroundMark x1="72204" y1="9741" x2="72204" y2="9741"/>
                        <a14:backgroundMark x1="74624" y1="10052" x2="74624" y2="10052"/>
                        <a14:backgroundMark x1="77312" y1="9430" x2="77312" y2="9430"/>
                        <a14:backgroundMark x1="79731" y1="9430" x2="79731" y2="9430"/>
                        <a14:backgroundMark x1="82151" y1="9016" x2="82151" y2="9016"/>
                        <a14:backgroundMark x1="80753" y1="9016" x2="80753" y2="9016"/>
                        <a14:backgroundMark x1="83172" y1="9016" x2="83172" y2="9016"/>
                        <a14:backgroundMark x1="84677" y1="8497" x2="84677" y2="8497"/>
                        <a14:backgroundMark x1="85538" y1="8497" x2="85538" y2="8497"/>
                        <a14:backgroundMark x1="81720" y1="10777" x2="81720" y2="10777"/>
                        <a14:backgroundMark x1="87366" y1="8705" x2="87366" y2="8705"/>
                        <a14:backgroundMark x1="88871" y1="8705" x2="88871" y2="8705"/>
                        <a14:backgroundMark x1="90108" y1="8705" x2="90108" y2="8705"/>
                        <a14:backgroundMark x1="6290" y1="78238" x2="6290" y2="78238"/>
                        <a14:backgroundMark x1="6290" y1="81036" x2="6290" y2="81036"/>
                        <a14:backgroundMark x1="7043" y1="74819" x2="7043" y2="74819"/>
                        <a14:backgroundMark x1="4677" y1="70984" x2="4677" y2="70984"/>
                        <a14:backgroundMark x1="14247" y1="84145" x2="14247" y2="84145"/>
                        <a14:backgroundMark x1="4946" y1="74819" x2="4946" y2="74819"/>
                        <a14:backgroundMark x1="4839" y1="80104" x2="4839" y2="80104"/>
                        <a14:backgroundMark x1="6290" y1="73679" x2="6290" y2="73679"/>
                        <a14:backgroundMark x1="10054" y1="78860" x2="10054" y2="78860"/>
                        <a14:backgroundMark x1="10538" y1="83938" x2="10538" y2="83938"/>
                        <a14:backgroundMark x1="11398" y1="88912" x2="11398" y2="88912"/>
                        <a14:backgroundMark x1="13118" y1="79585" x2="13118" y2="79585"/>
                        <a14:backgroundMark x1="12312" y1="86321" x2="12312" y2="86321"/>
                        <a14:backgroundMark x1="10753" y1="77409" x2="10753" y2="77409"/>
                        <a14:backgroundMark x1="17634" y1="75959" x2="17634" y2="75959"/>
                        <a14:backgroundMark x1="8280" y1="76995" x2="8280" y2="76995"/>
                      </a14:backgroundRemoval>
                    </a14:imgEffect>
                  </a14:imgLayer>
                </a14:imgProps>
              </a:ext>
            </a:extLst>
          </a:blip>
          <a:srcRect l="3537" t="7997"/>
          <a:stretch/>
        </p:blipFill>
        <p:spPr>
          <a:xfrm>
            <a:off x="5407642" y="48830"/>
            <a:ext cx="6784358" cy="3357076"/>
          </a:xfrm>
          <a:prstGeom prst="rect">
            <a:avLst/>
          </a:prstGeom>
        </p:spPr>
      </p:pic>
      <p:cxnSp>
        <p:nvCxnSpPr>
          <p:cNvPr id="5" name="Egyenes összekötő 4"/>
          <p:cNvCxnSpPr/>
          <p:nvPr/>
        </p:nvCxnSpPr>
        <p:spPr>
          <a:xfrm>
            <a:off x="0" y="3420292"/>
            <a:ext cx="12192000" cy="17417"/>
          </a:xfrm>
          <a:prstGeom prst="line">
            <a:avLst/>
          </a:prstGeom>
          <a:ln w="38100"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6" name="Szövegdoboz 5"/>
          <p:cNvSpPr txBox="1"/>
          <p:nvPr/>
        </p:nvSpPr>
        <p:spPr>
          <a:xfrm>
            <a:off x="680776" y="1269055"/>
            <a:ext cx="64617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dirty="0" smtClean="0">
                <a:solidFill>
                  <a:schemeClr val="accent4">
                    <a:lumMod val="50000"/>
                  </a:schemeClr>
                </a:solidFill>
              </a:rPr>
              <a:t>Isten nem </a:t>
            </a:r>
            <a:r>
              <a:rPr lang="hu-HU" sz="2800" dirty="0" err="1" smtClean="0">
                <a:solidFill>
                  <a:schemeClr val="accent4">
                    <a:lumMod val="50000"/>
                  </a:schemeClr>
                </a:solidFill>
              </a:rPr>
              <a:t>helyesli</a:t>
            </a:r>
            <a:r>
              <a:rPr lang="hu-HU" sz="2800" dirty="0" smtClean="0">
                <a:solidFill>
                  <a:schemeClr val="accent4">
                    <a:lumMod val="50000"/>
                  </a:schemeClr>
                </a:solidFill>
              </a:rPr>
              <a:t> a rossz döntéseket. </a:t>
            </a:r>
          </a:p>
          <a:p>
            <a:r>
              <a:rPr lang="hu-HU" sz="2800" dirty="0" err="1" smtClean="0">
                <a:solidFill>
                  <a:schemeClr val="accent4">
                    <a:lumMod val="50000"/>
                  </a:schemeClr>
                </a:solidFill>
              </a:rPr>
              <a:t>Jákób</a:t>
            </a:r>
            <a:r>
              <a:rPr lang="hu-HU" sz="2800" dirty="0" smtClean="0">
                <a:solidFill>
                  <a:schemeClr val="accent4">
                    <a:lumMod val="50000"/>
                  </a:schemeClr>
                </a:solidFill>
              </a:rPr>
              <a:t> tettét sem </a:t>
            </a:r>
            <a:r>
              <a:rPr lang="hu-HU" sz="2800" dirty="0" err="1" smtClean="0">
                <a:solidFill>
                  <a:schemeClr val="accent4">
                    <a:lumMod val="50000"/>
                  </a:schemeClr>
                </a:solidFill>
              </a:rPr>
              <a:t>helyesli</a:t>
            </a:r>
            <a:r>
              <a:rPr lang="hu-HU" sz="2800" dirty="0" smtClean="0">
                <a:solidFill>
                  <a:schemeClr val="accent4">
                    <a:lumMod val="50000"/>
                  </a:schemeClr>
                </a:solidFill>
              </a:rPr>
              <a:t>.</a:t>
            </a:r>
            <a:endParaRPr lang="hu-HU" sz="280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7" name="Szövegdoboz 6"/>
          <p:cNvSpPr txBox="1"/>
          <p:nvPr/>
        </p:nvSpPr>
        <p:spPr>
          <a:xfrm>
            <a:off x="2002535" y="4336113"/>
            <a:ext cx="937889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2800" dirty="0" smtClean="0">
                <a:solidFill>
                  <a:schemeClr val="accent4">
                    <a:lumMod val="50000"/>
                  </a:schemeClr>
                </a:solidFill>
              </a:rPr>
              <a:t>De nem hagyja magára azt, aki egyedül érzi magát. </a:t>
            </a:r>
          </a:p>
          <a:p>
            <a:pPr algn="r"/>
            <a:r>
              <a:rPr lang="hu-HU" sz="2800" dirty="0" smtClean="0">
                <a:solidFill>
                  <a:schemeClr val="accent4">
                    <a:lumMod val="50000"/>
                  </a:schemeClr>
                </a:solidFill>
              </a:rPr>
              <a:t>Isten </a:t>
            </a:r>
            <a:r>
              <a:rPr lang="hu-HU" sz="2800" dirty="0">
                <a:solidFill>
                  <a:schemeClr val="accent4">
                    <a:lumMod val="50000"/>
                  </a:schemeClr>
                </a:solidFill>
              </a:rPr>
              <a:t>ú</a:t>
            </a:r>
            <a:r>
              <a:rPr lang="hu-HU" sz="2800" dirty="0" smtClean="0">
                <a:solidFill>
                  <a:schemeClr val="accent4">
                    <a:lumMod val="50000"/>
                  </a:schemeClr>
                </a:solidFill>
              </a:rPr>
              <a:t>j esélyt ad annak, aki rosszat követ el, </a:t>
            </a:r>
          </a:p>
          <a:p>
            <a:pPr algn="r"/>
            <a:r>
              <a:rPr lang="hu-HU" sz="2800" dirty="0" smtClean="0">
                <a:solidFill>
                  <a:schemeClr val="accent4">
                    <a:lumMod val="50000"/>
                  </a:schemeClr>
                </a:solidFill>
              </a:rPr>
              <a:t>hogy megváltozhasson.</a:t>
            </a:r>
            <a:endParaRPr lang="hu-HU" sz="280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8" name="Szövegdoboz 7"/>
          <p:cNvSpPr txBox="1"/>
          <p:nvPr/>
        </p:nvSpPr>
        <p:spPr>
          <a:xfrm>
            <a:off x="680776" y="675571"/>
            <a:ext cx="61523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b="1" dirty="0" smtClean="0">
                <a:solidFill>
                  <a:schemeClr val="accent4">
                    <a:lumMod val="50000"/>
                  </a:schemeClr>
                </a:solidFill>
              </a:rPr>
              <a:t>Tudod-e?</a:t>
            </a:r>
            <a:endParaRPr lang="hu-HU" sz="32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4" name="Jobbra nyíl 3"/>
          <p:cNvSpPr/>
          <p:nvPr/>
        </p:nvSpPr>
        <p:spPr>
          <a:xfrm>
            <a:off x="5144183" y="6011191"/>
            <a:ext cx="6896258" cy="650597"/>
          </a:xfrm>
          <a:prstGeom prst="rightArrow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dirty="0" smtClean="0"/>
              <a:t>Lapozz és megtudod, hogy Isten pontosan mit üzent </a:t>
            </a:r>
            <a:r>
              <a:rPr lang="hu-HU" dirty="0" err="1" smtClean="0"/>
              <a:t>Jákóbnak</a:t>
            </a:r>
            <a:r>
              <a:rPr lang="hu-HU" dirty="0" smtClean="0"/>
              <a:t>! </a:t>
            </a:r>
            <a:endParaRPr lang="hu-HU" dirty="0"/>
          </a:p>
        </p:txBody>
      </p:sp>
      <p:grpSp>
        <p:nvGrpSpPr>
          <p:cNvPr id="12" name="Csoportba foglalás 11"/>
          <p:cNvGrpSpPr/>
          <p:nvPr/>
        </p:nvGrpSpPr>
        <p:grpSpPr>
          <a:xfrm>
            <a:off x="0" y="3283792"/>
            <a:ext cx="4945325" cy="3395414"/>
            <a:chOff x="235129" y="2970283"/>
            <a:chExt cx="5506091" cy="3691505"/>
          </a:xfrm>
        </p:grpSpPr>
        <p:pic>
          <p:nvPicPr>
            <p:cNvPr id="10" name="Kép 9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806" b="100000" l="0" r="100000">
                          <a14:foregroundMark x1="95182" y1="19696" x2="95182" y2="19696"/>
                          <a14:foregroundMark x1="65169" y1="73679" x2="65169" y2="73679"/>
                          <a14:foregroundMark x1="84701" y1="22919" x2="84701" y2="22919"/>
                          <a14:foregroundMark x1="83919" y1="16473" x2="83919" y2="16473"/>
                          <a14:foregroundMark x1="83398" y1="12175" x2="83398" y2="12175"/>
                          <a14:backgroundMark x1="61328" y1="23187" x2="61328" y2="23187"/>
                          <a14:backgroundMark x1="65039" y1="14324" x2="65039" y2="14324"/>
                          <a14:backgroundMark x1="66992" y1="10922" x2="66992" y2="10922"/>
                          <a14:backgroundMark x1="67773" y1="6893" x2="67773" y2="6893"/>
                          <a14:backgroundMark x1="75130" y1="5282" x2="75130" y2="5282"/>
                          <a14:backgroundMark x1="76432" y1="4387" x2="76432" y2="4387"/>
                          <a14:backgroundMark x1="74674" y1="14861" x2="74674" y2="14861"/>
                          <a14:backgroundMark x1="77279" y1="6625" x2="77279" y2="6625"/>
                          <a14:backgroundMark x1="78581" y1="5372" x2="78581" y2="5372"/>
                          <a14:backgroundMark x1="76042" y1="11101" x2="76042" y2="11101"/>
                          <a14:backgroundMark x1="75326" y1="13339" x2="75326" y2="13339"/>
                          <a14:backgroundMark x1="73893" y1="14056" x2="73893" y2="14056"/>
                          <a14:backgroundMark x1="72721" y1="15219" x2="72721" y2="15219"/>
                          <a14:backgroundMark x1="70443" y1="17905" x2="70443" y2="17905"/>
                        </a14:backgroundRemoval>
                      </a14:imgEffect>
                    </a14:imgLayer>
                  </a14:imgProps>
                </a:ext>
              </a:extLst>
            </a:blip>
            <a:srcRect l="-1" t="6163" r="1158"/>
            <a:stretch/>
          </p:blipFill>
          <p:spPr>
            <a:xfrm flipH="1">
              <a:off x="235129" y="3143794"/>
              <a:ext cx="5506091" cy="3517994"/>
            </a:xfrm>
            <a:prstGeom prst="rect">
              <a:avLst/>
            </a:prstGeom>
          </p:spPr>
        </p:pic>
        <p:pic>
          <p:nvPicPr>
            <p:cNvPr id="11" name="Kép 10"/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1694" b="100000" l="0" r="82918">
                          <a14:foregroundMark x1="64838" y1="24113" x2="64838" y2="24113"/>
                          <a14:foregroundMark x1="74065" y1="18145" x2="74065" y2="18145"/>
                          <a14:foregroundMark x1="72818" y1="16210" x2="72818" y2="16210"/>
                          <a14:foregroundMark x1="69327" y1="14677" x2="69327" y2="14677"/>
                          <a14:foregroundMark x1="75187" y1="13306" x2="75187" y2="13306"/>
                          <a14:foregroundMark x1="75187" y1="13306" x2="75187" y2="13306"/>
                          <a14:foregroundMark x1="78803" y1="11694" x2="78803" y2="11694"/>
                          <a14:foregroundMark x1="86908" y1="27177" x2="86908" y2="27177"/>
                          <a14:foregroundMark x1="87656" y1="21613" x2="87656" y2="21613"/>
                          <a14:foregroundMark x1="88279" y1="14758" x2="88279" y2="14758"/>
                          <a14:foregroundMark x1="44514" y1="92742" x2="44514" y2="92742"/>
                          <a14:foregroundMark x1="61596" y1="92581" x2="61596" y2="92581"/>
                          <a14:foregroundMark x1="94763" y1="86210" x2="94763" y2="86210"/>
                          <a14:foregroundMark x1="86908" y1="87258" x2="86908" y2="87258"/>
                          <a14:foregroundMark x1="5486" y1="88306" x2="5486" y2="88306"/>
                          <a14:foregroundMark x1="10100" y1="88952" x2="10100" y2="88952"/>
                          <a14:foregroundMark x1="7855" y1="88065" x2="7855" y2="88065"/>
                          <a14:foregroundMark x1="3117" y1="85242" x2="3117" y2="85242"/>
                          <a14:foregroundMark x1="39277" y1="96048" x2="39277" y2="96048"/>
                          <a14:foregroundMark x1="38653" y1="91532" x2="38653" y2="91532"/>
                          <a14:foregroundMark x1="39776" y1="89355" x2="39776" y2="89355"/>
                          <a14:foregroundMark x1="85786" y1="30000" x2="85786" y2="30000"/>
                          <a14:foregroundMark x1="84663" y1="24677" x2="84663" y2="24677"/>
                          <a14:foregroundMark x1="91771" y1="20645" x2="91771" y2="20645"/>
                          <a14:foregroundMark x1="90150" y1="12903" x2="90150" y2="12903"/>
                          <a14:foregroundMark x1="85661" y1="11694" x2="85661" y2="11694"/>
                          <a14:foregroundMark x1="69825" y1="21290" x2="69825" y2="21290"/>
                          <a14:foregroundMark x1="68080" y1="18952" x2="68080" y2="18952"/>
                          <a14:foregroundMark x1="72444" y1="9597" x2="72444" y2="9597"/>
                          <a14:foregroundMark x1="68579" y1="7581" x2="68579" y2="7581"/>
                          <a14:foregroundMark x1="69950" y1="22742" x2="69950" y2="22742"/>
                          <a14:foregroundMark x1="25810" y1="85000" x2="25810" y2="85000"/>
                          <a14:foregroundMark x1="33666" y1="82823" x2="33666" y2="82823"/>
                          <a14:foregroundMark x1="29177" y1="84677" x2="29177" y2="84677"/>
                          <a14:foregroundMark x1="20200" y1="84274" x2="20200" y2="84274"/>
                          <a14:foregroundMark x1="9227" y1="76694" x2="9227" y2="76694"/>
                          <a14:foregroundMark x1="8354" y1="74435" x2="8354" y2="74435"/>
                          <a14:foregroundMark x1="7107" y1="67903" x2="7107" y2="67903"/>
                          <a14:foregroundMark x1="5112" y1="66855" x2="5112" y2="66855"/>
                          <a14:foregroundMark x1="6858" y1="62903" x2="6858" y2="62903"/>
                          <a14:foregroundMark x1="6234" y1="65645" x2="6234" y2="65645"/>
                          <a14:foregroundMark x1="18080" y1="46613" x2="18080" y2="46613"/>
                          <a14:foregroundMark x1="21446" y1="44435" x2="21446" y2="44435"/>
                          <a14:foregroundMark x1="12968" y1="50887" x2="12968" y2="50887"/>
                          <a14:foregroundMark x1="20948" y1="57258" x2="20948" y2="57258"/>
                          <a14:foregroundMark x1="42768" y1="39677" x2="42768" y2="39677"/>
                          <a14:foregroundMark x1="36160" y1="46210" x2="36160" y2="46210"/>
                          <a14:foregroundMark x1="63965" y1="30242" x2="63965" y2="30242"/>
                          <a14:foregroundMark x1="65337" y1="26210" x2="65337" y2="26210"/>
                          <a14:foregroundMark x1="62344" y1="27581" x2="62344" y2="27581"/>
                          <a14:foregroundMark x1="61097" y1="32742" x2="61097" y2="32742"/>
                          <a14:foregroundMark x1="4988" y1="79274" x2="4988" y2="79274"/>
                          <a14:foregroundMark x1="3741" y1="73952" x2="3741" y2="73952"/>
                          <a14:foregroundMark x1="2618" y1="70806" x2="2618" y2="70806"/>
                          <a14:foregroundMark x1="1122" y1="68468" x2="1122" y2="68468"/>
                          <a14:foregroundMark x1="3865" y1="71452" x2="3865" y2="71452"/>
                          <a14:foregroundMark x1="4489" y1="77177" x2="4489" y2="77177"/>
                          <a14:foregroundMark x1="2244" y1="75806" x2="2244" y2="75806"/>
                          <a14:backgroundMark x1="30673" y1="19274" x2="30673" y2="19274"/>
                          <a14:backgroundMark x1="39277" y1="18629" x2="39277" y2="18629"/>
                          <a14:backgroundMark x1="39526" y1="19839" x2="39526" y2="19839"/>
                          <a14:backgroundMark x1="45012" y1="19274" x2="45012" y2="19274"/>
                          <a14:backgroundMark x1="49002" y1="19274" x2="49002" y2="19274"/>
                          <a14:backgroundMark x1="51621" y1="17823" x2="51621" y2="17823"/>
                          <a14:backgroundMark x1="68953" y1="1613" x2="68953" y2="1613"/>
                          <a14:backgroundMark x1="46135" y1="14113" x2="46135" y2="14113"/>
                          <a14:backgroundMark x1="55611" y1="18710" x2="55611" y2="18710"/>
                        </a14:backgroundRemoval>
                      </a14:imgEffect>
                    </a14:imgLayer>
                  </a14:imgProps>
                </a:ext>
              </a:extLst>
            </a:blip>
            <a:srcRect r="3226"/>
            <a:stretch/>
          </p:blipFill>
          <p:spPr>
            <a:xfrm flipH="1">
              <a:off x="243840" y="2970283"/>
              <a:ext cx="2350826" cy="347591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81013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46000">
              <a:schemeClr val="accent1">
                <a:lumMod val="45000"/>
                <a:lumOff val="55000"/>
              </a:schemeClr>
            </a:gs>
            <a:gs pos="75000">
              <a:srgbClr val="F9E7A6"/>
            </a:gs>
            <a:gs pos="100000">
              <a:srgbClr val="E0BB7D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Kép 2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66" t="17102" r="22473" b="8116"/>
          <a:stretch/>
        </p:blipFill>
        <p:spPr>
          <a:xfrm flipH="1">
            <a:off x="3380351" y="1106019"/>
            <a:ext cx="1607920" cy="2611816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24" name="Kép 2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66" t="17102" r="22473" b="8116"/>
          <a:stretch/>
        </p:blipFill>
        <p:spPr>
          <a:xfrm flipH="1">
            <a:off x="1844662" y="998431"/>
            <a:ext cx="1599880" cy="2598758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5" name="Kép 1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66" t="17102" r="22473" b="8116"/>
          <a:stretch/>
        </p:blipFill>
        <p:spPr>
          <a:xfrm flipH="1">
            <a:off x="273537" y="1359096"/>
            <a:ext cx="1713235" cy="2782885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16" name="Téglalap 15"/>
          <p:cNvSpPr/>
          <p:nvPr/>
        </p:nvSpPr>
        <p:spPr>
          <a:xfrm>
            <a:off x="520742" y="2970171"/>
            <a:ext cx="1256323" cy="62701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sz="2000" dirty="0" smtClean="0"/>
              <a:t>akárhova</a:t>
            </a:r>
            <a:endParaRPr lang="hu-HU" sz="2000" dirty="0"/>
          </a:p>
        </p:txBody>
      </p:sp>
      <p:pic>
        <p:nvPicPr>
          <p:cNvPr id="17" name="Kép 1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66" t="17102" r="22473" b="8116"/>
          <a:stretch/>
        </p:blipFill>
        <p:spPr>
          <a:xfrm flipH="1">
            <a:off x="1777065" y="2903862"/>
            <a:ext cx="2162391" cy="3491095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8" name="Kép 1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66" t="17102" r="22473" b="8116"/>
          <a:stretch/>
        </p:blipFill>
        <p:spPr>
          <a:xfrm flipH="1">
            <a:off x="3410436" y="3105005"/>
            <a:ext cx="2138617" cy="3452712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19" name="Téglalap 18"/>
          <p:cNvSpPr/>
          <p:nvPr/>
        </p:nvSpPr>
        <p:spPr>
          <a:xfrm>
            <a:off x="3711328" y="2591767"/>
            <a:ext cx="997648" cy="51131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sz="2000" dirty="0"/>
              <a:t>m</a:t>
            </a:r>
            <a:r>
              <a:rPr lang="hu-HU" sz="2000" dirty="0" smtClean="0"/>
              <a:t>égy.”</a:t>
            </a:r>
            <a:endParaRPr lang="hu-HU" sz="2000" dirty="0"/>
          </a:p>
        </p:txBody>
      </p:sp>
      <p:sp>
        <p:nvSpPr>
          <p:cNvPr id="14" name="Téglalap 13"/>
          <p:cNvSpPr/>
          <p:nvPr/>
        </p:nvSpPr>
        <p:spPr>
          <a:xfrm>
            <a:off x="2060891" y="4888660"/>
            <a:ext cx="1564849" cy="62701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sz="2000" dirty="0"/>
              <a:t>m</a:t>
            </a:r>
            <a:r>
              <a:rPr lang="hu-HU" sz="2000" dirty="0" smtClean="0"/>
              <a:t>egőrizlek téged,</a:t>
            </a:r>
            <a:endParaRPr lang="hu-HU" sz="2000" dirty="0"/>
          </a:p>
        </p:txBody>
      </p:sp>
      <p:sp>
        <p:nvSpPr>
          <p:cNvPr id="2" name="Téglalap 1"/>
          <p:cNvSpPr/>
          <p:nvPr/>
        </p:nvSpPr>
        <p:spPr>
          <a:xfrm>
            <a:off x="3893498" y="5075537"/>
            <a:ext cx="1188031" cy="62701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sz="2000" dirty="0" smtClean="0"/>
              <a:t>„Mert én</a:t>
            </a:r>
            <a:endParaRPr lang="hu-HU" sz="2000" dirty="0"/>
          </a:p>
        </p:txBody>
      </p:sp>
      <p:sp>
        <p:nvSpPr>
          <p:cNvPr id="20" name="Átellenes sarkain kerekített téglalap 19"/>
          <p:cNvSpPr/>
          <p:nvPr/>
        </p:nvSpPr>
        <p:spPr>
          <a:xfrm>
            <a:off x="6935622" y="304329"/>
            <a:ext cx="4915422" cy="2306183"/>
          </a:xfrm>
          <a:prstGeom prst="round2DiagRect">
            <a:avLst/>
          </a:prstGeom>
          <a:ln w="98425">
            <a:solidFill>
              <a:srgbClr val="F2F2F2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hu-HU" sz="2000" dirty="0" smtClean="0">
              <a:solidFill>
                <a:schemeClr val="bg1"/>
              </a:solidFill>
            </a:endParaRPr>
          </a:p>
          <a:p>
            <a:pPr lvl="0" algn="ctr"/>
            <a:r>
              <a:rPr lang="hu-HU" sz="2000" dirty="0" smtClean="0">
                <a:solidFill>
                  <a:schemeClr val="bg1"/>
                </a:solidFill>
              </a:rPr>
              <a:t>A </a:t>
            </a:r>
            <a:r>
              <a:rPr lang="hu-HU" sz="2000" dirty="0">
                <a:solidFill>
                  <a:schemeClr val="bg1"/>
                </a:solidFill>
              </a:rPr>
              <a:t>hittanoktató </a:t>
            </a:r>
            <a:r>
              <a:rPr lang="hu-HU" sz="2000" dirty="0" smtClean="0">
                <a:solidFill>
                  <a:schemeClr val="bg1"/>
                </a:solidFill>
              </a:rPr>
              <a:t>végezze el a játékhoz szükséges előkészületeket az óra </a:t>
            </a:r>
            <a:r>
              <a:rPr lang="hu-HU" sz="2000" dirty="0">
                <a:solidFill>
                  <a:schemeClr val="bg1"/>
                </a:solidFill>
              </a:rPr>
              <a:t>előtti szünetben! </a:t>
            </a:r>
            <a:endParaRPr lang="hu-HU" sz="2000" dirty="0" smtClean="0">
              <a:solidFill>
                <a:schemeClr val="bg1"/>
              </a:solidFill>
            </a:endParaRPr>
          </a:p>
          <a:p>
            <a:pPr lvl="0" algn="ctr"/>
            <a:r>
              <a:rPr lang="hu-HU" sz="2000" dirty="0" smtClean="0">
                <a:solidFill>
                  <a:schemeClr val="bg1"/>
                </a:solidFill>
              </a:rPr>
              <a:t>(Az aranymondás szavait írja fel külön lapokra, majd a gyerekek székének az aljára </a:t>
            </a:r>
            <a:r>
              <a:rPr lang="hu-HU" sz="2000" dirty="0" err="1" smtClean="0">
                <a:solidFill>
                  <a:schemeClr val="bg1"/>
                </a:solidFill>
              </a:rPr>
              <a:t>ragassza</a:t>
            </a:r>
            <a:r>
              <a:rPr lang="hu-HU" sz="2000" dirty="0" smtClean="0">
                <a:solidFill>
                  <a:schemeClr val="bg1"/>
                </a:solidFill>
              </a:rPr>
              <a:t> fel </a:t>
            </a:r>
            <a:r>
              <a:rPr lang="hu-HU" sz="2000" dirty="0" err="1" smtClean="0">
                <a:solidFill>
                  <a:schemeClr val="bg1"/>
                </a:solidFill>
              </a:rPr>
              <a:t>blue</a:t>
            </a:r>
            <a:r>
              <a:rPr lang="hu-HU" sz="2000" dirty="0" smtClean="0">
                <a:solidFill>
                  <a:schemeClr val="bg1"/>
                </a:solidFill>
              </a:rPr>
              <a:t> </a:t>
            </a:r>
            <a:r>
              <a:rPr lang="hu-HU" sz="2000" dirty="0" err="1" smtClean="0">
                <a:solidFill>
                  <a:schemeClr val="bg1"/>
                </a:solidFill>
              </a:rPr>
              <a:t>tackkel</a:t>
            </a:r>
            <a:r>
              <a:rPr lang="hu-HU" sz="2000" dirty="0" smtClean="0">
                <a:solidFill>
                  <a:schemeClr val="bg1"/>
                </a:solidFill>
              </a:rPr>
              <a:t>!)</a:t>
            </a:r>
            <a:endParaRPr lang="hu-HU" sz="2000" dirty="0">
              <a:solidFill>
                <a:schemeClr val="bg1"/>
              </a:solidFill>
            </a:endParaRPr>
          </a:p>
          <a:p>
            <a:pPr algn="ctr"/>
            <a:endParaRPr lang="hu-HU" dirty="0"/>
          </a:p>
        </p:txBody>
      </p:sp>
      <p:sp>
        <p:nvSpPr>
          <p:cNvPr id="3" name="Szövegdoboz 2"/>
          <p:cNvSpPr txBox="1"/>
          <p:nvPr/>
        </p:nvSpPr>
        <p:spPr>
          <a:xfrm>
            <a:off x="1777065" y="257608"/>
            <a:ext cx="46030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dirty="0" smtClean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Elrejtett aranymondás</a:t>
            </a:r>
            <a:endParaRPr lang="hu-HU" sz="3200" dirty="0">
              <a:solidFill>
                <a:schemeClr val="accent4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31" name="Téglalap 30"/>
          <p:cNvSpPr/>
          <p:nvPr/>
        </p:nvSpPr>
        <p:spPr>
          <a:xfrm>
            <a:off x="5675630" y="2920601"/>
            <a:ext cx="6238596" cy="363711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softEdge rad="76200"/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2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hu-HU" sz="2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" panose="020B0604020202020204"/>
              </a:rPr>
              <a:t>Feladat:</a:t>
            </a:r>
            <a:endParaRPr lang="hu-HU" sz="2200" b="1" dirty="0">
              <a:solidFill>
                <a:schemeClr val="accent4">
                  <a:lumMod val="50000"/>
                </a:schemeClr>
              </a:solidFill>
              <a:latin typeface="Arial" panose="020B0604020202020204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u-HU" sz="2200" dirty="0" smtClean="0">
                <a:solidFill>
                  <a:schemeClr val="accent4">
                    <a:lumMod val="50000"/>
                  </a:schemeClr>
                </a:solidFill>
                <a:latin typeface="Arial" panose="020B0604020202020204"/>
              </a:rPr>
              <a:t>A teremben vannak olyan székek, amelyeknek az alján el van rejtve valami.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u-HU" sz="2200" smtClean="0">
                <a:solidFill>
                  <a:schemeClr val="accent4">
                    <a:lumMod val="50000"/>
                  </a:schemeClr>
                </a:solidFill>
                <a:latin typeface="Arial" panose="020B0604020202020204"/>
              </a:rPr>
              <a:t>Mindenki </a:t>
            </a:r>
            <a:r>
              <a:rPr lang="hu-HU" sz="2200" dirty="0" smtClean="0">
                <a:solidFill>
                  <a:schemeClr val="accent4">
                    <a:lumMod val="50000"/>
                  </a:schemeClr>
                </a:solidFill>
                <a:latin typeface="Arial" panose="020B0604020202020204"/>
              </a:rPr>
              <a:t>ellenőrizze a saját székét!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u-HU" sz="2200" dirty="0" smtClean="0">
                <a:solidFill>
                  <a:schemeClr val="accent4">
                    <a:lumMod val="50000"/>
                  </a:schemeClr>
                </a:solidFill>
                <a:latin typeface="Arial" panose="020B0604020202020204"/>
              </a:rPr>
              <a:t>Aki talált valamit, olvassa fel hangosan! Találjátok ki hogyan szól az aranymondás!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" panose="020B0604020202020204"/>
              </a:rPr>
              <a:t>Ha</a:t>
            </a:r>
            <a:r>
              <a:rPr kumimoji="0" lang="hu-HU" sz="2200" b="0" i="0" u="none" strike="noStrike" kern="1200" cap="none" spc="0" normalizeH="0" noProof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" panose="020B0604020202020204"/>
              </a:rPr>
              <a:t> megvan a sorrend, akkor az a feladat, hogy mindenki olvassa fel a saját szavát!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u-HU" sz="2200" baseline="0" dirty="0" smtClean="0">
                <a:solidFill>
                  <a:schemeClr val="accent4">
                    <a:lumMod val="50000"/>
                  </a:schemeClr>
                </a:solidFill>
                <a:latin typeface="Arial" panose="020B0604020202020204"/>
              </a:rPr>
              <a:t>Addig</a:t>
            </a:r>
            <a:r>
              <a:rPr lang="hu-HU" sz="2200" dirty="0" smtClean="0">
                <a:solidFill>
                  <a:schemeClr val="accent4">
                    <a:lumMod val="50000"/>
                  </a:schemeClr>
                </a:solidFill>
                <a:latin typeface="Arial" panose="020B0604020202020204"/>
              </a:rPr>
              <a:t> kell gyakorolni, amíg úgy nem hangzik, mintha egyetlen ember mondaná.</a:t>
            </a:r>
            <a:endParaRPr kumimoji="0" lang="hu-HU" sz="2400" b="0" i="0" u="none" strike="noStrike" kern="1200" cap="none" spc="0" normalizeH="0" baseline="0" noProof="0" dirty="0" smtClean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33" name="Kép 3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66" t="17102" r="22473" b="8116"/>
          <a:stretch/>
        </p:blipFill>
        <p:spPr>
          <a:xfrm flipH="1">
            <a:off x="118206" y="3366882"/>
            <a:ext cx="2217964" cy="3602740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34" name="Téglalap 33"/>
          <p:cNvSpPr/>
          <p:nvPr/>
        </p:nvSpPr>
        <p:spPr>
          <a:xfrm>
            <a:off x="2171534" y="2521028"/>
            <a:ext cx="994437" cy="49465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sz="2000" dirty="0" smtClean="0"/>
              <a:t>veled</a:t>
            </a:r>
            <a:endParaRPr lang="hu-HU" sz="2000" dirty="0"/>
          </a:p>
        </p:txBody>
      </p:sp>
      <p:sp>
        <p:nvSpPr>
          <p:cNvPr id="35" name="Téglalap 34"/>
          <p:cNvSpPr/>
          <p:nvPr/>
        </p:nvSpPr>
        <p:spPr>
          <a:xfrm>
            <a:off x="728250" y="5439547"/>
            <a:ext cx="1122214" cy="62701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sz="2000" dirty="0" smtClean="0"/>
              <a:t>vagyok,</a:t>
            </a:r>
            <a:endParaRPr lang="hu-HU" sz="2000" dirty="0"/>
          </a:p>
        </p:txBody>
      </p:sp>
      <p:pic>
        <p:nvPicPr>
          <p:cNvPr id="36" name="Kép 3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829"/>
            <a:ext cx="1464761" cy="1447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9801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6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6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6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7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1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7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7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7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0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8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8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3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8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8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8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9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91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92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9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5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9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9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9" grpId="0" animBg="1"/>
      <p:bldP spid="14" grpId="0" animBg="1"/>
      <p:bldP spid="2" grpId="0" animBg="1"/>
      <p:bldP spid="20" grpId="0" animBg="1"/>
      <p:bldP spid="31" grpId="0" animBg="1"/>
      <p:bldP spid="34" grpId="0" animBg="1"/>
      <p:bldP spid="3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4000">
              <a:srgbClr val="BBD5ED"/>
            </a:gs>
            <a:gs pos="29000">
              <a:schemeClr val="accent1">
                <a:lumMod val="5000"/>
                <a:lumOff val="95000"/>
              </a:schemeClr>
            </a:gs>
            <a:gs pos="14000">
              <a:schemeClr val="accent1">
                <a:lumMod val="45000"/>
                <a:lumOff val="55000"/>
              </a:schemeClr>
            </a:gs>
            <a:gs pos="75000">
              <a:srgbClr val="F9E7A6"/>
            </a:gs>
            <a:gs pos="100000">
              <a:srgbClr val="E1BC7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llipszis 2"/>
          <p:cNvSpPr/>
          <p:nvPr/>
        </p:nvSpPr>
        <p:spPr>
          <a:xfrm>
            <a:off x="1798320" y="-82578"/>
            <a:ext cx="8806731" cy="382963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3200" dirty="0" smtClean="0">
                <a:solidFill>
                  <a:schemeClr val="accent4">
                    <a:lumMod val="50000"/>
                  </a:schemeClr>
                </a:solidFill>
              </a:rPr>
              <a:t>„Mert én veled vagyok, </a:t>
            </a:r>
            <a:r>
              <a:rPr lang="hu-HU" sz="3200" dirty="0" smtClean="0">
                <a:solidFill>
                  <a:schemeClr val="accent4">
                    <a:lumMod val="50000"/>
                  </a:schemeClr>
                </a:solidFill>
              </a:rPr>
              <a:t>megőrizlek téged, </a:t>
            </a:r>
          </a:p>
          <a:p>
            <a:pPr algn="ctr"/>
            <a:r>
              <a:rPr lang="hu-HU" sz="3200" dirty="0" smtClean="0">
                <a:solidFill>
                  <a:schemeClr val="accent4">
                    <a:lumMod val="50000"/>
                  </a:schemeClr>
                </a:solidFill>
              </a:rPr>
              <a:t>akárhova </a:t>
            </a:r>
            <a:r>
              <a:rPr lang="hu-HU" sz="3200" dirty="0" smtClean="0">
                <a:solidFill>
                  <a:schemeClr val="accent4">
                    <a:lumMod val="50000"/>
                  </a:schemeClr>
                </a:solidFill>
              </a:rPr>
              <a:t>mégy.”</a:t>
            </a:r>
            <a:endParaRPr lang="hu-HU" sz="280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4" name="Ellipszis buborék 3"/>
          <p:cNvSpPr/>
          <p:nvPr/>
        </p:nvSpPr>
        <p:spPr>
          <a:xfrm>
            <a:off x="198281" y="2802314"/>
            <a:ext cx="3017547" cy="1531089"/>
          </a:xfrm>
          <a:prstGeom prst="wedgeEllipseCallout">
            <a:avLst>
              <a:gd name="adj1" fmla="val -49142"/>
              <a:gd name="adj2" fmla="val -71875"/>
            </a:avLst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sz="2400" dirty="0"/>
              <a:t>K</a:t>
            </a:r>
            <a:r>
              <a:rPr lang="hu-HU" sz="2400" dirty="0" smtClean="0"/>
              <a:t>i </a:t>
            </a:r>
            <a:r>
              <a:rPr lang="hu-HU" sz="2400" dirty="0" smtClean="0"/>
              <a:t>mondja ezt a mondatot?</a:t>
            </a:r>
            <a:endParaRPr lang="hu-HU" sz="2400" dirty="0"/>
          </a:p>
        </p:txBody>
      </p:sp>
      <p:sp>
        <p:nvSpPr>
          <p:cNvPr id="5" name="Ellipszis buborék 4"/>
          <p:cNvSpPr/>
          <p:nvPr/>
        </p:nvSpPr>
        <p:spPr>
          <a:xfrm>
            <a:off x="1434794" y="4045561"/>
            <a:ext cx="3562068" cy="1998662"/>
          </a:xfrm>
          <a:prstGeom prst="wedgeEllipseCallout">
            <a:avLst>
              <a:gd name="adj1" fmla="val -60734"/>
              <a:gd name="adj2" fmla="val 58522"/>
            </a:avLst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sz="2400" dirty="0" smtClean="0"/>
              <a:t>Isten csak Jákóbot nyugtatja ezzel a mondattal?</a:t>
            </a:r>
            <a:endParaRPr lang="hu-HU" sz="2400" dirty="0"/>
          </a:p>
        </p:txBody>
      </p:sp>
      <p:sp>
        <p:nvSpPr>
          <p:cNvPr id="6" name="Ellipszis buborék 5"/>
          <p:cNvSpPr/>
          <p:nvPr/>
        </p:nvSpPr>
        <p:spPr>
          <a:xfrm>
            <a:off x="8239539" y="3373380"/>
            <a:ext cx="2993187" cy="1920045"/>
          </a:xfrm>
          <a:prstGeom prst="wedgeEllipseCallout">
            <a:avLst>
              <a:gd name="adj1" fmla="val 60853"/>
              <a:gd name="adj2" fmla="val -81407"/>
            </a:avLst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sz="2400" dirty="0" smtClean="0"/>
              <a:t>Hozzád is </a:t>
            </a:r>
            <a:r>
              <a:rPr lang="hu-HU" sz="2400" dirty="0" smtClean="0"/>
              <a:t>szólt </a:t>
            </a:r>
            <a:r>
              <a:rPr lang="hu-HU" sz="2400" dirty="0" smtClean="0"/>
              <a:t>Isten így, érezted már?</a:t>
            </a:r>
            <a:endParaRPr lang="hu-HU" sz="2400" dirty="0"/>
          </a:p>
        </p:txBody>
      </p:sp>
      <p:sp>
        <p:nvSpPr>
          <p:cNvPr id="7" name="Ellipszis buborék 6"/>
          <p:cNvSpPr/>
          <p:nvPr/>
        </p:nvSpPr>
        <p:spPr>
          <a:xfrm>
            <a:off x="7646747" y="4879998"/>
            <a:ext cx="1805609" cy="1078859"/>
          </a:xfrm>
          <a:prstGeom prst="wedgeEllipseCallout">
            <a:avLst>
              <a:gd name="adj1" fmla="val -75795"/>
              <a:gd name="adj2" fmla="val 64922"/>
            </a:avLst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sz="2400" dirty="0" smtClean="0"/>
              <a:t>Mikor?</a:t>
            </a:r>
            <a:endParaRPr lang="hu-HU" sz="2400" dirty="0"/>
          </a:p>
        </p:txBody>
      </p:sp>
      <p:sp>
        <p:nvSpPr>
          <p:cNvPr id="8" name="Ellipszis buborék 7"/>
          <p:cNvSpPr/>
          <p:nvPr/>
        </p:nvSpPr>
        <p:spPr>
          <a:xfrm>
            <a:off x="9520429" y="5118191"/>
            <a:ext cx="2121250" cy="1078859"/>
          </a:xfrm>
          <a:prstGeom prst="wedgeEllipseCallout">
            <a:avLst>
              <a:gd name="adj1" fmla="val 54064"/>
              <a:gd name="adj2" fmla="val 69528"/>
            </a:avLst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sz="2400" dirty="0" smtClean="0"/>
              <a:t>Mondj rá példát!</a:t>
            </a:r>
            <a:endParaRPr lang="hu-HU" sz="2400" dirty="0"/>
          </a:p>
        </p:txBody>
      </p:sp>
      <p:pic>
        <p:nvPicPr>
          <p:cNvPr id="9" name="Kép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166323" cy="2160000"/>
          </a:xfrm>
          <a:prstGeom prst="rect">
            <a:avLst/>
          </a:prstGeom>
        </p:spPr>
      </p:pic>
      <p:sp>
        <p:nvSpPr>
          <p:cNvPr id="10" name="Ellipszis buborék 9"/>
          <p:cNvSpPr/>
          <p:nvPr/>
        </p:nvSpPr>
        <p:spPr>
          <a:xfrm>
            <a:off x="4416139" y="3841697"/>
            <a:ext cx="3211936" cy="1412702"/>
          </a:xfrm>
          <a:prstGeom prst="wedgeEllipseCallout">
            <a:avLst>
              <a:gd name="adj1" fmla="val -19717"/>
              <a:gd name="adj2" fmla="val 86868"/>
            </a:avLst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sz="2400" dirty="0" smtClean="0"/>
              <a:t>Neked mit üzen ez a mondat?</a:t>
            </a:r>
            <a:endParaRPr lang="hu-HU" sz="2400" dirty="0"/>
          </a:p>
        </p:txBody>
      </p:sp>
    </p:spTree>
    <p:extLst>
      <p:ext uri="{BB962C8B-B14F-4D97-AF65-F5344CB8AC3E}">
        <p14:creationId xmlns:p14="http://schemas.microsoft.com/office/powerpoint/2010/main" val="24508040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46000">
              <a:schemeClr val="accent1">
                <a:lumMod val="45000"/>
                <a:lumOff val="55000"/>
              </a:schemeClr>
            </a:gs>
            <a:gs pos="75000">
              <a:srgbClr val="F9E7A6"/>
            </a:gs>
            <a:gs pos="100000">
              <a:srgbClr val="E1BC7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20" b="99257" l="0" r="91109">
                        <a14:backgroundMark x1="21279" y1="61338" x2="21279" y2="61338"/>
                        <a14:backgroundMark x1="15784" y1="61090" x2="15784" y2="6109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3548668"/>
            <a:ext cx="4104886" cy="3309332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809564" cy="1789043"/>
          </a:xfrm>
          <a:prstGeom prst="rect">
            <a:avLst/>
          </a:prstGeom>
        </p:spPr>
      </p:pic>
      <p:sp>
        <p:nvSpPr>
          <p:cNvPr id="7" name="Lekerekített téglalap 6"/>
          <p:cNvSpPr/>
          <p:nvPr/>
        </p:nvSpPr>
        <p:spPr>
          <a:xfrm>
            <a:off x="3012620" y="649580"/>
            <a:ext cx="4100121" cy="1359171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 smtClean="0"/>
              <a:t>Talán néha mi is félünk, mint Jákób.</a:t>
            </a:r>
            <a:endParaRPr lang="hu-HU" dirty="0"/>
          </a:p>
        </p:txBody>
      </p:sp>
      <p:sp>
        <p:nvSpPr>
          <p:cNvPr id="8" name="Lekerekített téglalap 7"/>
          <p:cNvSpPr/>
          <p:nvPr/>
        </p:nvSpPr>
        <p:spPr>
          <a:xfrm>
            <a:off x="7793506" y="1292103"/>
            <a:ext cx="3822418" cy="1386091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 smtClean="0"/>
              <a:t>Talán néha mi is egyedül érezzük magunkat.</a:t>
            </a:r>
            <a:endParaRPr lang="hu-HU" sz="2400" dirty="0"/>
          </a:p>
        </p:txBody>
      </p:sp>
      <p:sp>
        <p:nvSpPr>
          <p:cNvPr id="9" name="Lekerekített téglalap 8"/>
          <p:cNvSpPr/>
          <p:nvPr/>
        </p:nvSpPr>
        <p:spPr>
          <a:xfrm>
            <a:off x="2146852" y="2496480"/>
            <a:ext cx="4596322" cy="1342918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 smtClean="0"/>
              <a:t>Talán néha mi is olyat teszünk, amit később megbánunk.</a:t>
            </a:r>
            <a:endParaRPr lang="hu-HU" sz="2400" dirty="0"/>
          </a:p>
        </p:txBody>
      </p:sp>
      <p:sp>
        <p:nvSpPr>
          <p:cNvPr id="10" name="Lekerekített téglalap 9"/>
          <p:cNvSpPr/>
          <p:nvPr/>
        </p:nvSpPr>
        <p:spPr>
          <a:xfrm>
            <a:off x="7367108" y="3130163"/>
            <a:ext cx="4562061" cy="1522948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 smtClean="0"/>
              <a:t>Nagyon jó tudni azt, hogy olyan Istenünk van, Akihez mindig fordulhatunk.</a:t>
            </a:r>
            <a:endParaRPr lang="hu-HU" sz="2400" dirty="0"/>
          </a:p>
        </p:txBody>
      </p:sp>
      <p:sp>
        <p:nvSpPr>
          <p:cNvPr id="11" name="Lekerekített téglalap 10"/>
          <p:cNvSpPr/>
          <p:nvPr/>
        </p:nvSpPr>
        <p:spPr>
          <a:xfrm>
            <a:off x="4445013" y="5025567"/>
            <a:ext cx="5621124" cy="1265903"/>
          </a:xfrm>
          <a:prstGeom prst="roundRect">
            <a:avLst/>
          </a:prstGeom>
          <a:gradFill>
            <a:gsLst>
              <a:gs pos="0">
                <a:schemeClr val="accent1">
                  <a:satMod val="103000"/>
                  <a:lumMod val="102000"/>
                  <a:tint val="94000"/>
                </a:schemeClr>
              </a:gs>
              <a:gs pos="50000">
                <a:srgbClr val="5D7591"/>
              </a:gs>
              <a:gs pos="100000">
                <a:srgbClr val="5B7089"/>
              </a:gs>
            </a:gsLst>
          </a:gra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 smtClean="0"/>
              <a:t>Bízzunk a mi Istenünkben, </a:t>
            </a:r>
          </a:p>
          <a:p>
            <a:pPr algn="ctr"/>
            <a:r>
              <a:rPr lang="hu-HU" sz="2400" dirty="0" smtClean="0"/>
              <a:t>Aki soha nem hagy minket magunkra!</a:t>
            </a:r>
            <a:endParaRPr lang="hu-HU" sz="2400" dirty="0"/>
          </a:p>
        </p:txBody>
      </p:sp>
    </p:spTree>
    <p:extLst>
      <p:ext uri="{BB962C8B-B14F-4D97-AF65-F5344CB8AC3E}">
        <p14:creationId xmlns:p14="http://schemas.microsoft.com/office/powerpoint/2010/main" val="20959753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C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églalap 10"/>
          <p:cNvSpPr/>
          <p:nvPr/>
        </p:nvSpPr>
        <p:spPr>
          <a:xfrm>
            <a:off x="1624737" y="244536"/>
            <a:ext cx="3525079" cy="1240046"/>
          </a:xfrm>
          <a:prstGeom prst="rect">
            <a:avLst/>
          </a:prstGeom>
          <a:solidFill>
            <a:srgbClr val="ECDDB7"/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200" dirty="0" smtClean="0">
                <a:solidFill>
                  <a:srgbClr val="75493E"/>
                </a:solidFill>
              </a:rPr>
              <a:t>Írjunk Istennek rövid imádságokat!</a:t>
            </a:r>
            <a:endParaRPr lang="hu-HU" sz="2200" dirty="0">
              <a:solidFill>
                <a:srgbClr val="75493E"/>
              </a:solidFill>
            </a:endParaRP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 rotWithShape="1">
          <a:blip r:embed="rId2"/>
          <a:srcRect l="24977" t="2157" r="34129" b="54253"/>
          <a:stretch/>
        </p:blipFill>
        <p:spPr>
          <a:xfrm>
            <a:off x="650745" y="1657033"/>
            <a:ext cx="2226364" cy="1456320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032" y="5339263"/>
            <a:ext cx="5300038" cy="1262613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0469" y="3474720"/>
            <a:ext cx="5399313" cy="3263620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 rotWithShape="1">
          <a:blip r:embed="rId2"/>
          <a:srcRect l="1372" t="45053"/>
          <a:stretch/>
        </p:blipFill>
        <p:spPr>
          <a:xfrm>
            <a:off x="650745" y="3352800"/>
            <a:ext cx="4808530" cy="1643963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007" b="41241" l="64950" r="90146"/>
                    </a14:imgEffect>
                  </a14:imgLayer>
                </a14:imgProps>
              </a:ext>
            </a:extLst>
          </a:blip>
          <a:srcRect l="63802" t="2157" r="10273" b="63502"/>
          <a:stretch/>
        </p:blipFill>
        <p:spPr>
          <a:xfrm>
            <a:off x="2982048" y="1650093"/>
            <a:ext cx="1668114" cy="1356031"/>
          </a:xfrm>
          <a:prstGeom prst="rect">
            <a:avLst/>
          </a:prstGeom>
        </p:spPr>
      </p:pic>
      <p:pic>
        <p:nvPicPr>
          <p:cNvPr id="9" name="Kép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490472" cy="1491523"/>
          </a:xfrm>
          <a:prstGeom prst="rect">
            <a:avLst/>
          </a:prstGeom>
        </p:spPr>
      </p:pic>
      <p:sp>
        <p:nvSpPr>
          <p:cNvPr id="10" name="Téglalap 9"/>
          <p:cNvSpPr/>
          <p:nvPr/>
        </p:nvSpPr>
        <p:spPr>
          <a:xfrm>
            <a:off x="5149816" y="244535"/>
            <a:ext cx="6719966" cy="3230185"/>
          </a:xfrm>
          <a:prstGeom prst="rect">
            <a:avLst/>
          </a:prstGeom>
          <a:solidFill>
            <a:srgbClr val="ECDDB7"/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b="1" dirty="0" smtClean="0">
                <a:solidFill>
                  <a:srgbClr val="75493E"/>
                </a:solidFill>
              </a:rPr>
              <a:t>Készítsetek imaláncot!</a:t>
            </a:r>
          </a:p>
          <a:p>
            <a:pPr algn="ctr"/>
            <a:endParaRPr lang="hu-HU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hu-HU" sz="2200" dirty="0" smtClean="0">
                <a:solidFill>
                  <a:srgbClr val="75493E"/>
                </a:solidFill>
              </a:rPr>
              <a:t>Vágjatok színes papírcsíkokat, majd írjatok rá párszavas imádságot!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hu-HU" sz="2200" dirty="0" err="1" smtClean="0">
                <a:solidFill>
                  <a:srgbClr val="75493E"/>
                </a:solidFill>
              </a:rPr>
              <a:t>Ragasszátok</a:t>
            </a:r>
            <a:r>
              <a:rPr lang="hu-HU" sz="2200" dirty="0" smtClean="0">
                <a:solidFill>
                  <a:srgbClr val="75493E"/>
                </a:solidFill>
              </a:rPr>
              <a:t> össze a papírcsíkokat úgy, ahogyan a képen látjátok!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hu-HU" sz="2200" dirty="0" smtClean="0">
                <a:solidFill>
                  <a:srgbClr val="75493E"/>
                </a:solidFill>
              </a:rPr>
              <a:t>Díszítsétek vele a termeteket!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hu-HU" sz="2200" dirty="0" smtClean="0">
                <a:solidFill>
                  <a:srgbClr val="75493E"/>
                </a:solidFill>
              </a:rPr>
              <a:t>Ha ránéztek, emlékezzetek arra, hogy Istenhez mindig fordulhatunk!</a:t>
            </a:r>
            <a:endParaRPr lang="hu-HU" sz="2200" dirty="0">
              <a:solidFill>
                <a:srgbClr val="75493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72817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7891 -0.01458 L -0.17891 -0.01458 C -0.17761 -0.0199 -0.17696 -0.02592 -0.175 -0.03055 C -0.17357 -0.03402 -0.16901 -0.03773 -0.16901 -0.03773 C -0.16667 -0.03703 -0.16433 -0.0368 -0.16198 -0.03588 C -0.1599 -0.03518 -0.15599 -0.0324 -0.15599 -0.0324 C -0.15534 -0.03055 -0.15508 -0.02754 -0.15404 -0.02708 C -0.15039 -0.02523 -0.14505 -0.03333 -0.14297 -0.03588 L -0.13998 -0.03958 C -0.13893 -0.03819 -0.13789 -0.03727 -0.13698 -0.03588 C -0.1293 -0.02453 -0.13841 -0.03588 -0.13099 -0.02708 C -0.12318 -0.02986 -0.12722 -0.02662 -0.12005 -0.03958 L -0.11706 -0.0449 C -0.11667 -0.04652 -0.1168 -0.04884 -0.11602 -0.05023 C -0.11524 -0.05139 -0.11393 -0.05092 -0.11302 -0.05185 C -0.11185 -0.05324 -0.11107 -0.05555 -0.11003 -0.05717 C -0.09818 -0.05301 -0.11042 -0.05856 -0.10196 -0.05185 C -0.09883 -0.04953 -0.09531 -0.04814 -0.09206 -0.04652 C -0.08047 -0.06713 -0.09818 -0.0368 -0.08503 -0.05555 C -0.08281 -0.05856 -0.08099 -0.0625 -0.07904 -0.0662 C -0.078 -0.06805 -0.07722 -0.07014 -0.07604 -0.07152 C -0.075 -0.07268 -0.07422 -0.07453 -0.07305 -0.075 C -0.06914 -0.07639 -0.06498 -0.07615 -0.06107 -0.07685 C -0.05899 -0.07916 -0.05729 -0.08541 -0.05508 -0.08402 L -0.04909 -0.08032 C -0.04805 -0.07986 -0.04714 -0.07893 -0.0461 -0.0787 L -0.03802 -0.07685 C -0.03047 -0.07245 -0.03985 -0.07847 -0.03203 -0.07152 C -0.03112 -0.0706 -0.03008 -0.07037 -0.02904 -0.06967 C -0.02839 -0.06805 -0.02787 -0.06597 -0.02709 -0.06435 C -0.02617 -0.06296 -0.02487 -0.0625 -0.02409 -0.06088 C -0.01589 -0.04421 -0.02383 -0.05463 -0.01706 -0.04652 C -0.01667 -0.0449 -0.01654 -0.04282 -0.01602 -0.0412 C -0.01485 -0.0375 -0.01341 -0.03426 -0.01211 -0.03055 C -0.01133 -0.0287 -0.01042 -0.02731 -0.01003 -0.02523 C -0.00977 -0.02338 -0.00938 -0.02176 -0.00912 -0.0199 C -0.00873 -0.01759 -0.00847 -0.01504 -0.00808 -0.01273 C -0.00742 -0.00926 -0.00612 -0.00208 -0.00612 -0.00208 L 3.125E-6 -0.00023 L 3.125E-6 -0.00023 " pathEditMode="relative" ptsTypes="AAAAAAAAAAAAAAAAAAAAAAAAAAAAAAAAAAAAAAAA">
                                      <p:cBhvr>
                                        <p:cTn id="3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58000">
              <a:schemeClr val="accent1">
                <a:lumMod val="45000"/>
                <a:lumOff val="55000"/>
              </a:schemeClr>
            </a:gs>
            <a:gs pos="80000">
              <a:schemeClr val="accent4">
                <a:lumMod val="40000"/>
                <a:lumOff val="60000"/>
              </a:schemeClr>
            </a:gs>
            <a:gs pos="97000">
              <a:srgbClr val="70A365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ép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1"/>
            <a:ext cx="1714044" cy="1699250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47" b="82265" l="66458" r="100000">
                        <a14:backgroundMark x1="79075" y1="40835" x2="79075" y2="40835"/>
                        <a14:backgroundMark x1="82524" y1="52608" x2="82524" y2="52608"/>
                        <a14:backgroundMark x1="88323" y1="51565" x2="88323" y2="51565"/>
                        <a14:backgroundMark x1="88480" y1="57973" x2="88480" y2="57973"/>
                        <a14:backgroundMark x1="72962" y1="66766" x2="72962" y2="66766"/>
                        <a14:backgroundMark x1="72022" y1="71088" x2="72022" y2="71088"/>
                      </a14:backgroundRemoval>
                    </a14:imgEffect>
                  </a14:imgLayer>
                </a14:imgProps>
              </a:ext>
            </a:extLst>
          </a:blip>
          <a:srcRect l="67607" t="921" b="19408"/>
          <a:stretch/>
        </p:blipFill>
        <p:spPr>
          <a:xfrm>
            <a:off x="8739050" y="2"/>
            <a:ext cx="3452949" cy="4787160"/>
          </a:xfrm>
          <a:prstGeom prst="rect">
            <a:avLst/>
          </a:prstGeom>
        </p:spPr>
      </p:pic>
      <p:sp>
        <p:nvSpPr>
          <p:cNvPr id="10" name="Lekerekített téglalap 9"/>
          <p:cNvSpPr/>
          <p:nvPr/>
        </p:nvSpPr>
        <p:spPr>
          <a:xfrm>
            <a:off x="1837943" y="147789"/>
            <a:ext cx="9134857" cy="1582700"/>
          </a:xfrm>
          <a:prstGeom prst="roundRect">
            <a:avLst/>
          </a:prstGeom>
          <a:solidFill>
            <a:srgbClr val="AC7929">
              <a:alpha val="60000"/>
            </a:srgb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Istentől</a:t>
            </a:r>
            <a:r>
              <a:rPr kumimoji="0" lang="hu-HU" sz="28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bármikor kérhetünk segítséget</a:t>
            </a:r>
            <a:r>
              <a:rPr kumimoji="0" lang="hu-H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Akkor sem hagy magunkra,</a:t>
            </a:r>
            <a:r>
              <a:rPr kumimoji="0" lang="hu-HU" sz="28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amikor mi egyedül érezzük magunkat. Erről szól ez az ének is. Énekeljük el!</a:t>
            </a:r>
            <a:endParaRPr kumimoji="0" lang="hu-HU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2" name="Maradj velem, mert mindjárt este van - zené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08678" y="2183660"/>
            <a:ext cx="1095471" cy="1095471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37944" y="1855916"/>
            <a:ext cx="9134856" cy="479428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53980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9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59756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58000">
              <a:schemeClr val="accent1">
                <a:lumMod val="45000"/>
                <a:lumOff val="55000"/>
              </a:schemeClr>
            </a:gs>
            <a:gs pos="80000">
              <a:schemeClr val="accent4">
                <a:lumMod val="40000"/>
                <a:lumOff val="60000"/>
              </a:schemeClr>
            </a:gs>
            <a:gs pos="97000">
              <a:srgbClr val="70A365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2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488" y="173182"/>
            <a:ext cx="2163762" cy="210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Lekerekített téglalap 2"/>
          <p:cNvSpPr/>
          <p:nvPr/>
        </p:nvSpPr>
        <p:spPr>
          <a:xfrm>
            <a:off x="217488" y="3904147"/>
            <a:ext cx="3582987" cy="2035175"/>
          </a:xfrm>
          <a:prstGeom prst="roundRect">
            <a:avLst/>
          </a:prstGeom>
          <a:noFill/>
          <a:ln w="7620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Olvasd el Isten üzenetét és add tovább az Igét valakinek!</a:t>
            </a:r>
            <a:endParaRPr kumimoji="0" lang="hu-HU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Lekerekített téglalap 4"/>
          <p:cNvSpPr/>
          <p:nvPr/>
        </p:nvSpPr>
        <p:spPr>
          <a:xfrm>
            <a:off x="217488" y="2702292"/>
            <a:ext cx="3582987" cy="887949"/>
          </a:xfrm>
          <a:prstGeom prst="roundRect">
            <a:avLst/>
          </a:prstGeom>
          <a:gradFill>
            <a:gsLst>
              <a:gs pos="0">
                <a:srgbClr val="FFC000"/>
              </a:gs>
              <a:gs pos="100000">
                <a:srgbClr val="CED2B3"/>
              </a:gs>
              <a:gs pos="88000">
                <a:srgbClr val="FFFF00"/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Aranymondás</a:t>
            </a:r>
            <a:endParaRPr kumimoji="0" lang="hu-HU" sz="28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 rotWithShape="1">
          <a:blip r:embed="rId3"/>
          <a:srcRect r="5016"/>
          <a:stretch/>
        </p:blipFill>
        <p:spPr>
          <a:xfrm>
            <a:off x="3800475" y="77071"/>
            <a:ext cx="8391525" cy="6662057"/>
          </a:xfrm>
          <a:prstGeom prst="rect">
            <a:avLst/>
          </a:prstGeom>
        </p:spPr>
      </p:pic>
      <p:sp>
        <p:nvSpPr>
          <p:cNvPr id="7" name="Szövegdoboz 6"/>
          <p:cNvSpPr txBox="1"/>
          <p:nvPr/>
        </p:nvSpPr>
        <p:spPr>
          <a:xfrm>
            <a:off x="5286959" y="2278207"/>
            <a:ext cx="565840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„Mert én veled vagyok, megőrizlek téged, akárhova mégy…”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0" i="0" u="none" strike="noStrike" kern="1200" cap="none" spc="0" normalizeH="0" baseline="0" noProof="0" dirty="0" smtClean="0">
              <a:ln>
                <a:noFill/>
              </a:ln>
              <a:solidFill>
                <a:srgbClr val="FFC000">
                  <a:lumMod val="50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(</a:t>
            </a:r>
            <a:r>
              <a:rPr lang="hu-HU" sz="2400" dirty="0" smtClean="0">
                <a:solidFill>
                  <a:srgbClr val="FFC000">
                    <a:lumMod val="50000"/>
                  </a:srgbClr>
                </a:solidFill>
                <a:latin typeface="Arial" panose="020B0604020202020204"/>
              </a:rPr>
              <a:t>Mózes 1. könyve 28,15</a:t>
            </a:r>
            <a:r>
              <a:rPr kumimoji="0" 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)</a:t>
            </a:r>
            <a:endParaRPr kumimoji="0" lang="hu-HU" sz="2400" b="0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50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4485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46000">
              <a:schemeClr val="accent1">
                <a:lumMod val="45000"/>
                <a:lumOff val="55000"/>
              </a:schemeClr>
            </a:gs>
            <a:gs pos="75000">
              <a:srgbClr val="F9E7A6"/>
            </a:gs>
            <a:gs pos="100000">
              <a:srgbClr val="E1BC7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7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122488" cy="194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zövegdoboz 4"/>
          <p:cNvSpPr txBox="1">
            <a:spLocks noChangeArrowheads="1"/>
          </p:cNvSpPr>
          <p:nvPr/>
        </p:nvSpPr>
        <p:spPr bwMode="auto">
          <a:xfrm>
            <a:off x="455839" y="2646726"/>
            <a:ext cx="5024438" cy="218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Áldás, békesség!</a:t>
            </a:r>
            <a:r>
              <a:rPr kumimoji="0" lang="hu-HU" altLang="hu-HU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36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Kezdd a digitális hittanórát az óra eleji imádsággal!</a:t>
            </a:r>
          </a:p>
        </p:txBody>
      </p:sp>
      <p:pic>
        <p:nvPicPr>
          <p:cNvPr id="5" name="Kép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2163" y="793750"/>
            <a:ext cx="5380037" cy="5405438"/>
          </a:xfrm>
          <a:prstGeom prst="rect">
            <a:avLst/>
          </a:prstGeom>
          <a:solidFill>
            <a:srgbClr val="FFFBD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/>
        </p:spPr>
      </p:pic>
    </p:spTree>
    <p:extLst>
      <p:ext uri="{BB962C8B-B14F-4D97-AF65-F5344CB8AC3E}">
        <p14:creationId xmlns:p14="http://schemas.microsoft.com/office/powerpoint/2010/main" val="1506951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2000">
              <a:schemeClr val="accent1">
                <a:lumMod val="5000"/>
                <a:lumOff val="95000"/>
              </a:schemeClr>
            </a:gs>
            <a:gs pos="33000">
              <a:schemeClr val="accent1">
                <a:lumMod val="20000"/>
                <a:lumOff val="80000"/>
              </a:schemeClr>
            </a:gs>
            <a:gs pos="65000">
              <a:srgbClr val="F9E7A6"/>
            </a:gs>
            <a:gs pos="92000">
              <a:srgbClr val="E0BB7D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3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60" y="8078"/>
            <a:ext cx="1583117" cy="14897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zövegdoboz 4"/>
          <p:cNvSpPr txBox="1">
            <a:spLocks noChangeArrowheads="1"/>
          </p:cNvSpPr>
          <p:nvPr/>
        </p:nvSpPr>
        <p:spPr bwMode="auto">
          <a:xfrm>
            <a:off x="2284413" y="407988"/>
            <a:ext cx="870108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3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digitális hittanóra végén így imádkozz! </a:t>
            </a:r>
          </a:p>
        </p:txBody>
      </p:sp>
      <p:pic>
        <p:nvPicPr>
          <p:cNvPr id="4" name="Kép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7604" y="1145881"/>
            <a:ext cx="4981011" cy="4961704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Ellipszis 4"/>
          <p:cNvSpPr>
            <a:spLocks noChangeAspect="1"/>
          </p:cNvSpPr>
          <p:nvPr/>
        </p:nvSpPr>
        <p:spPr>
          <a:xfrm>
            <a:off x="7286185" y="1722837"/>
            <a:ext cx="3807792" cy="3807792"/>
          </a:xfrm>
          <a:prstGeom prst="ellipse">
            <a:avLst/>
          </a:prstGeom>
          <a:noFill/>
          <a:ln w="44450">
            <a:gradFill flip="none" rotWithShape="1">
              <a:gsLst>
                <a:gs pos="0">
                  <a:schemeClr val="accent3">
                    <a:lumMod val="0"/>
                    <a:lumOff val="100000"/>
                  </a:schemeClr>
                </a:gs>
                <a:gs pos="35000">
                  <a:schemeClr val="accent3">
                    <a:lumMod val="0"/>
                    <a:lumOff val="100000"/>
                  </a:schemeClr>
                </a:gs>
                <a:gs pos="100000">
                  <a:schemeClr val="accent3">
                    <a:lumMod val="100000"/>
                  </a:schemeClr>
                </a:gs>
              </a:gsLst>
              <a:path path="circle">
                <a:fillToRect l="50000" t="-80000" r="50000" b="180000"/>
              </a:path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000" b="0" i="0" u="none" strike="noStrike" kern="1200" cap="none" spc="0" normalizeH="0" baseline="0" noProof="0" dirty="0">
              <a:ln>
                <a:noFill/>
              </a:ln>
              <a:solidFill>
                <a:srgbClr val="AE2E5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7471613" y="2658390"/>
            <a:ext cx="3436937" cy="175432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Kedves Hittanos!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Várunk a következő digitális hittanórára!</a:t>
            </a:r>
          </a:p>
        </p:txBody>
      </p:sp>
      <p:sp>
        <p:nvSpPr>
          <p:cNvPr id="7" name="Téglalap 6"/>
          <p:cNvSpPr/>
          <p:nvPr/>
        </p:nvSpPr>
        <p:spPr>
          <a:xfrm>
            <a:off x="6142081" y="5553253"/>
            <a:ext cx="6096000" cy="708025"/>
          </a:xfrm>
          <a:prstGeom prst="rect">
            <a:avLst/>
          </a:prstGeom>
          <a:ln w="50800">
            <a:noFill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4000" b="0" i="0" u="none" strike="noStrike" kern="1200" cap="none" spc="0" normalizeH="0" baseline="0" noProof="0" dirty="0">
                <a:ln>
                  <a:noFill/>
                </a:ln>
                <a:solidFill>
                  <a:srgbClr val="AE2E5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hu-HU" sz="40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Áldás, békesség!</a:t>
            </a:r>
          </a:p>
        </p:txBody>
      </p:sp>
    </p:spTree>
    <p:extLst>
      <p:ext uri="{BB962C8B-B14F-4D97-AF65-F5344CB8AC3E}">
        <p14:creationId xmlns:p14="http://schemas.microsoft.com/office/powerpoint/2010/main" val="3532397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8000">
              <a:schemeClr val="bg1">
                <a:lumMod val="95000"/>
              </a:schemeClr>
            </a:gs>
            <a:gs pos="18000">
              <a:schemeClr val="accent1">
                <a:lumMod val="20000"/>
                <a:lumOff val="80000"/>
              </a:schemeClr>
            </a:gs>
            <a:gs pos="90000">
              <a:srgbClr val="92D050"/>
            </a:gs>
            <a:gs pos="100000">
              <a:schemeClr val="accent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2"/>
          <p:cNvSpPr>
            <a:spLocks noChangeArrowheads="1"/>
          </p:cNvSpPr>
          <p:nvPr/>
        </p:nvSpPr>
        <p:spPr bwMode="auto">
          <a:xfrm>
            <a:off x="3041650" y="663575"/>
            <a:ext cx="60960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4000" b="0" i="0" u="none" strike="noStrike" kern="1200" cap="none" spc="0" normalizeH="0" baseline="0" noProof="0" dirty="0">
                <a:ln>
                  <a:noFill/>
                </a:ln>
                <a:solidFill>
                  <a:srgbClr val="AE2E5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hu-HU" altLang="hu-HU" sz="40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Áldás, békesség!</a:t>
            </a:r>
          </a:p>
        </p:txBody>
      </p:sp>
      <p:sp>
        <p:nvSpPr>
          <p:cNvPr id="3" name="Téglalap 10"/>
          <p:cNvSpPr>
            <a:spLocks noChangeArrowheads="1"/>
          </p:cNvSpPr>
          <p:nvPr/>
        </p:nvSpPr>
        <p:spPr bwMode="auto">
          <a:xfrm>
            <a:off x="1089819" y="2259850"/>
            <a:ext cx="3903662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3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Kedves Szülők!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3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Köszönjük a segítségüket!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3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Isten áldását kívánjuk ezzel az Igével!</a:t>
            </a:r>
          </a:p>
        </p:txBody>
      </p:sp>
      <p:sp>
        <p:nvSpPr>
          <p:cNvPr id="4" name="Ellipszis 3"/>
          <p:cNvSpPr>
            <a:spLocks noChangeAspect="1"/>
          </p:cNvSpPr>
          <p:nvPr/>
        </p:nvSpPr>
        <p:spPr>
          <a:xfrm>
            <a:off x="927667" y="1472061"/>
            <a:ext cx="4227966" cy="4227966"/>
          </a:xfrm>
          <a:prstGeom prst="ellipse">
            <a:avLst/>
          </a:prstGeom>
          <a:noFill/>
          <a:ln w="44450">
            <a:gradFill>
              <a:gsLst>
                <a:gs pos="49000">
                  <a:schemeClr val="bg1">
                    <a:lumMod val="95000"/>
                  </a:schemeClr>
                </a:gs>
                <a:gs pos="4000">
                  <a:schemeClr val="accent1">
                    <a:lumMod val="45000"/>
                    <a:lumOff val="55000"/>
                  </a:schemeClr>
                </a:gs>
                <a:gs pos="78000">
                  <a:schemeClr val="accent6">
                    <a:lumMod val="60000"/>
                    <a:lumOff val="40000"/>
                  </a:schemeClr>
                </a:gs>
                <a:gs pos="100000">
                  <a:schemeClr val="accent6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000" b="0" i="0" u="none" strike="noStrike" kern="1200" cap="none" spc="0" normalizeH="0" baseline="0" noProof="0" dirty="0">
              <a:ln>
                <a:noFill/>
              </a:ln>
              <a:solidFill>
                <a:srgbClr val="AE2E5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Szövegdoboz 5"/>
          <p:cNvSpPr txBox="1">
            <a:spLocks noChangeArrowheads="1"/>
          </p:cNvSpPr>
          <p:nvPr/>
        </p:nvSpPr>
        <p:spPr bwMode="auto">
          <a:xfrm>
            <a:off x="5740151" y="1982851"/>
            <a:ext cx="5808878" cy="3600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 3" panose="05040102010807070707" pitchFamily="18" charset="2"/>
              <a:buNone/>
              <a:tabLst/>
              <a:defRPr/>
            </a:pPr>
            <a:r>
              <a:rPr kumimoji="0" lang="hu-HU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„</a:t>
            </a:r>
            <a:r>
              <a:rPr kumimoji="0" lang="hu-HU" sz="36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Te vagy az én erőm, rólad zeng énekem. Erős váram az Isten, az én hűséges </a:t>
            </a:r>
            <a:r>
              <a:rPr kumimoji="0" lang="hu-HU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Istenem.</a:t>
            </a:r>
            <a:r>
              <a:rPr kumimoji="0" lang="hu-HU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”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 3" panose="05040102010807070707" pitchFamily="18" charset="2"/>
              <a:buNone/>
              <a:tabLst/>
              <a:defRPr/>
            </a:pPr>
            <a:endParaRPr kumimoji="0" lang="hu-HU" sz="28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 3" panose="05040102010807070707" pitchFamily="18" charset="2"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(Zsoltárok könyve 59,18)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 3" panose="05040102010807070707" pitchFamily="18" charset="2"/>
              <a:buNone/>
              <a:tabLst/>
              <a:defRPr/>
            </a:pPr>
            <a:r>
              <a:rPr kumimoji="0" lang="hu-HU" altLang="hu-HU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endParaRPr kumimoji="0" lang="hu-HU" altLang="hu-HU" sz="32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6203" y="4807550"/>
            <a:ext cx="4676775" cy="1552575"/>
          </a:xfrm>
          <a:prstGeom prst="rect">
            <a:avLst/>
          </a:prstGeom>
          <a:effectLst>
            <a:softEdge rad="342900"/>
          </a:effectLst>
        </p:spPr>
      </p:pic>
      <p:sp>
        <p:nvSpPr>
          <p:cNvPr id="7" name="Szövegdoboz 6"/>
          <p:cNvSpPr txBox="1"/>
          <p:nvPr/>
        </p:nvSpPr>
        <p:spPr>
          <a:xfrm>
            <a:off x="100583" y="6158248"/>
            <a:ext cx="56395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(A Ppt-</a:t>
            </a:r>
            <a:r>
              <a:rPr kumimoji="0" lang="hu-HU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ben</a:t>
            </a: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felhasznált képek a </a:t>
            </a: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hlinkClick r:id="rId3"/>
              </a:rPr>
              <a:t>www.unsplash.com</a:t>
            </a:r>
            <a:endParaRPr kumimoji="0" lang="hu-HU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és a </a:t>
            </a: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hlinkClick r:id="rId4"/>
              </a:rPr>
              <a:t>www.pixabay.hu</a:t>
            </a: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internetes oldalon találhatóak.)</a:t>
            </a:r>
            <a:endParaRPr kumimoji="0" lang="hu-HU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1073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46000">
              <a:schemeClr val="accent1">
                <a:lumMod val="45000"/>
                <a:lumOff val="55000"/>
              </a:schemeClr>
            </a:gs>
            <a:gs pos="75000">
              <a:srgbClr val="F9E7A6"/>
            </a:gs>
            <a:gs pos="100000">
              <a:srgbClr val="E1BC7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ép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418" y="3685235"/>
            <a:ext cx="3981694" cy="298044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0398" y="4472066"/>
            <a:ext cx="3105800" cy="206732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87788" y="316402"/>
            <a:ext cx="2636220" cy="394970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Kép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89035" y="4679437"/>
            <a:ext cx="3158618" cy="198624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Kép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80294" y="2373299"/>
            <a:ext cx="3058447" cy="204201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Kép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32643" y="316402"/>
            <a:ext cx="2694118" cy="179277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Szövegdoboz 2"/>
          <p:cNvSpPr txBox="1"/>
          <p:nvPr/>
        </p:nvSpPr>
        <p:spPr>
          <a:xfrm>
            <a:off x="2115353" y="347320"/>
            <a:ext cx="316162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hu-HU" sz="2400" dirty="0" smtClean="0"/>
              <a:t>Nézd meg ezeket a képeket! Mi a közös bennük?</a:t>
            </a:r>
            <a:endParaRPr lang="hu-HU" sz="2400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hu-HU" sz="2400" dirty="0" smtClean="0"/>
              <a:t>Érezted már magad hasonlóan?</a:t>
            </a:r>
            <a:endParaRPr lang="hu-HU" sz="2400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hu-HU" sz="2400" dirty="0" smtClean="0"/>
              <a:t>Milyen érzés volt? Beszélgessetek erről!</a:t>
            </a:r>
            <a:endParaRPr lang="hu-HU" sz="2400" dirty="0"/>
          </a:p>
        </p:txBody>
      </p:sp>
      <p:pic>
        <p:nvPicPr>
          <p:cNvPr id="12" name="Kép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2115353" cy="2109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60036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46000">
              <a:schemeClr val="accent1">
                <a:lumMod val="45000"/>
                <a:lumOff val="55000"/>
              </a:schemeClr>
            </a:gs>
            <a:gs pos="75000">
              <a:srgbClr val="F9E7A6"/>
            </a:gs>
            <a:gs pos="100000">
              <a:srgbClr val="E1BC7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659296" y="2397949"/>
            <a:ext cx="1087340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200" dirty="0" smtClean="0"/>
              <a:t>A mai történetünk szereplője is hasonlóan érezhette magát. Egyedül, magányosan. </a:t>
            </a:r>
          </a:p>
          <a:p>
            <a:pPr algn="ctr"/>
            <a:r>
              <a:rPr lang="hu-HU" sz="3200" dirty="0" smtClean="0"/>
              <a:t>Vajon miért? </a:t>
            </a:r>
          </a:p>
          <a:p>
            <a:pPr algn="ctr"/>
            <a:endParaRPr lang="hu-HU" sz="3200" dirty="0" smtClean="0"/>
          </a:p>
          <a:p>
            <a:pPr algn="ctr"/>
            <a:r>
              <a:rPr lang="hu-HU" sz="3200" dirty="0" smtClean="0"/>
              <a:t>Olvasd el a történetet és kiderül!</a:t>
            </a:r>
            <a:endParaRPr lang="hu-HU" sz="3200" dirty="0"/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773417" cy="1746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19497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46000">
              <a:schemeClr val="accent1">
                <a:lumMod val="45000"/>
                <a:lumOff val="55000"/>
              </a:schemeClr>
            </a:gs>
            <a:gs pos="75000">
              <a:srgbClr val="F9E7A6"/>
            </a:gs>
            <a:gs pos="100000">
              <a:srgbClr val="E1BC7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Csoportba foglalás 1"/>
          <p:cNvGrpSpPr/>
          <p:nvPr/>
        </p:nvGrpSpPr>
        <p:grpSpPr>
          <a:xfrm>
            <a:off x="2355574" y="1371600"/>
            <a:ext cx="5153916" cy="5574990"/>
            <a:chOff x="1500810" y="437183"/>
            <a:chExt cx="5601176" cy="6171476"/>
          </a:xfrm>
        </p:grpSpPr>
        <p:pic>
          <p:nvPicPr>
            <p:cNvPr id="3" name="Kép 2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2805" b="99670" l="5273" r="98545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500810" y="437183"/>
              <a:ext cx="5601176" cy="6171476"/>
            </a:xfrm>
            <a:prstGeom prst="rect">
              <a:avLst/>
            </a:prstGeom>
          </p:spPr>
        </p:pic>
        <p:pic>
          <p:nvPicPr>
            <p:cNvPr id="4" name="Kép 3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95" b="20263" l="9772" r="89902">
                          <a14:foregroundMark x1="40717" y1="7338" x2="40717" y2="7338"/>
                          <a14:backgroundMark x1="58632" y1="18401" x2="58632" y2="18401"/>
                          <a14:backgroundMark x1="52117" y1="18620" x2="52117" y2="18620"/>
                          <a14:backgroundMark x1="57655" y1="16977" x2="57655" y2="16977"/>
                          <a14:backgroundMark x1="54723" y1="18729" x2="54723" y2="18729"/>
                          <a14:backgroundMark x1="57655" y1="15663" x2="57655" y2="15663"/>
                          <a14:backgroundMark x1="53094" y1="19606" x2="53094" y2="19606"/>
                          <a14:backgroundMark x1="42345" y1="19715" x2="42345" y2="19715"/>
                          <a14:backgroundMark x1="37785" y1="19715" x2="37785" y2="19715"/>
                          <a14:backgroundMark x1="32248" y1="19277" x2="32248" y2="19277"/>
                          <a14:backgroundMark x1="34853" y1="18839" x2="34853" y2="18839"/>
                          <a14:backgroundMark x1="37459" y1="18839" x2="37459" y2="18839"/>
                          <a14:backgroundMark x1="57980" y1="14786" x2="57980" y2="14786"/>
                        </a14:backgroundRemoval>
                      </a14:imgEffect>
                    </a14:imgLayer>
                  </a14:imgProps>
                </a:ext>
              </a:extLst>
            </a:blip>
            <a:srcRect l="24941" t="1178" r="31128" b="80697"/>
            <a:stretch/>
          </p:blipFill>
          <p:spPr>
            <a:xfrm>
              <a:off x="4994613" y="725557"/>
              <a:ext cx="1555274" cy="1908312"/>
            </a:xfrm>
            <a:prstGeom prst="rect">
              <a:avLst/>
            </a:prstGeom>
          </p:spPr>
        </p:pic>
      </p:grpSp>
      <p:sp>
        <p:nvSpPr>
          <p:cNvPr id="5" name="Szövegdoboz 4"/>
          <p:cNvSpPr txBox="1"/>
          <p:nvPr/>
        </p:nvSpPr>
        <p:spPr>
          <a:xfrm>
            <a:off x="1909913" y="417493"/>
            <a:ext cx="741683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dirty="0" err="1" smtClean="0">
                <a:solidFill>
                  <a:schemeClr val="accent2">
                    <a:lumMod val="50000"/>
                  </a:schemeClr>
                </a:solidFill>
              </a:rPr>
              <a:t>Jákób</a:t>
            </a:r>
            <a:r>
              <a:rPr lang="hu-HU" sz="2800" dirty="0" smtClean="0">
                <a:solidFill>
                  <a:schemeClr val="accent2">
                    <a:lumMod val="50000"/>
                  </a:schemeClr>
                </a:solidFill>
              </a:rPr>
              <a:t> szomorúan ment az útján.</a:t>
            </a:r>
          </a:p>
          <a:p>
            <a:r>
              <a:rPr lang="hu-HU" sz="2800" dirty="0" smtClean="0">
                <a:solidFill>
                  <a:schemeClr val="accent2">
                    <a:lumMod val="50000"/>
                  </a:schemeClr>
                </a:solidFill>
              </a:rPr>
              <a:t>Az otthona már nem volt többé biztonságos.</a:t>
            </a:r>
            <a:endParaRPr lang="hu-HU" sz="28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7350464" y="3466597"/>
            <a:ext cx="450472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800" dirty="0" smtClean="0">
                <a:solidFill>
                  <a:schemeClr val="accent2">
                    <a:lumMod val="50000"/>
                  </a:schemeClr>
                </a:solidFill>
              </a:rPr>
              <a:t>De még messze volt a cél, hiszen anyja testvére nagyon messze lakott. </a:t>
            </a:r>
            <a:endParaRPr lang="hu-HU" sz="28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7598"/>
            <a:ext cx="1633023" cy="1614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0624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3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3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47000">
              <a:schemeClr val="bg2">
                <a:lumMod val="50000"/>
              </a:schemeClr>
            </a:gs>
            <a:gs pos="80000">
              <a:srgbClr val="F9E7A6"/>
            </a:gs>
            <a:gs pos="94000">
              <a:srgbClr val="E1BC7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Csoportba foglalás 1"/>
          <p:cNvGrpSpPr/>
          <p:nvPr/>
        </p:nvGrpSpPr>
        <p:grpSpPr>
          <a:xfrm>
            <a:off x="161014" y="1371600"/>
            <a:ext cx="5153916" cy="5574990"/>
            <a:chOff x="1500810" y="437183"/>
            <a:chExt cx="5601176" cy="6171476"/>
          </a:xfrm>
        </p:grpSpPr>
        <p:pic>
          <p:nvPicPr>
            <p:cNvPr id="3" name="Kép 2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2805" b="99670" l="5273" r="98545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500810" y="437183"/>
              <a:ext cx="5601176" cy="6171476"/>
            </a:xfrm>
            <a:prstGeom prst="rect">
              <a:avLst/>
            </a:prstGeom>
          </p:spPr>
        </p:pic>
        <p:pic>
          <p:nvPicPr>
            <p:cNvPr id="4" name="Kép 3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95" b="20263" l="9772" r="89902">
                          <a14:foregroundMark x1="40717" y1="7338" x2="40717" y2="7338"/>
                          <a14:backgroundMark x1="58632" y1="18401" x2="58632" y2="18401"/>
                          <a14:backgroundMark x1="52117" y1="18620" x2="52117" y2="18620"/>
                          <a14:backgroundMark x1="57655" y1="16977" x2="57655" y2="16977"/>
                          <a14:backgroundMark x1="54723" y1="18729" x2="54723" y2="18729"/>
                          <a14:backgroundMark x1="57655" y1="15663" x2="57655" y2="15663"/>
                          <a14:backgroundMark x1="53094" y1="19606" x2="53094" y2="19606"/>
                          <a14:backgroundMark x1="42345" y1="19715" x2="42345" y2="19715"/>
                          <a14:backgroundMark x1="37785" y1="19715" x2="37785" y2="19715"/>
                          <a14:backgroundMark x1="32248" y1="19277" x2="32248" y2="19277"/>
                          <a14:backgroundMark x1="34853" y1="18839" x2="34853" y2="18839"/>
                          <a14:backgroundMark x1="37459" y1="18839" x2="37459" y2="18839"/>
                          <a14:backgroundMark x1="57980" y1="14786" x2="57980" y2="14786"/>
                        </a14:backgroundRemoval>
                      </a14:imgEffect>
                    </a14:imgLayer>
                  </a14:imgProps>
                </a:ext>
              </a:extLst>
            </a:blip>
            <a:srcRect l="24941" t="1178" r="31128" b="80697"/>
            <a:stretch/>
          </p:blipFill>
          <p:spPr>
            <a:xfrm>
              <a:off x="4994613" y="725557"/>
              <a:ext cx="1555274" cy="1908312"/>
            </a:xfrm>
            <a:prstGeom prst="rect">
              <a:avLst/>
            </a:prstGeom>
          </p:spPr>
        </p:pic>
      </p:grpSp>
      <p:sp>
        <p:nvSpPr>
          <p:cNvPr id="5" name="Szövegdoboz 4"/>
          <p:cNvSpPr txBox="1"/>
          <p:nvPr/>
        </p:nvSpPr>
        <p:spPr>
          <a:xfrm>
            <a:off x="1954374" y="262604"/>
            <a:ext cx="741683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dirty="0" smtClean="0">
                <a:solidFill>
                  <a:schemeClr val="accent2">
                    <a:lumMod val="50000"/>
                  </a:schemeClr>
                </a:solidFill>
              </a:rPr>
              <a:t>Amikor beesteledett, arra gondolt, hogy keresnie kellene valami alvásra való helyet. </a:t>
            </a:r>
          </a:p>
          <a:p>
            <a:r>
              <a:rPr lang="hu-HU" sz="2800" dirty="0" smtClean="0">
                <a:solidFill>
                  <a:schemeClr val="accent2">
                    <a:lumMod val="50000"/>
                  </a:schemeClr>
                </a:solidFill>
              </a:rPr>
              <a:t>De csak a puszta földre feküdhetett.</a:t>
            </a:r>
            <a:endParaRPr lang="hu-HU" sz="28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7598"/>
            <a:ext cx="1633023" cy="1614504"/>
          </a:xfrm>
          <a:prstGeom prst="rect">
            <a:avLst/>
          </a:prstGeom>
        </p:spPr>
      </p:pic>
      <p:sp>
        <p:nvSpPr>
          <p:cNvPr id="8" name="Szövegdoboz 7"/>
          <p:cNvSpPr txBox="1"/>
          <p:nvPr/>
        </p:nvSpPr>
        <p:spPr>
          <a:xfrm>
            <a:off x="5925312" y="4523232"/>
            <a:ext cx="54864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800" dirty="0" smtClean="0">
                <a:solidFill>
                  <a:schemeClr val="accent2">
                    <a:lumMod val="50000"/>
                  </a:schemeClr>
                </a:solidFill>
              </a:rPr>
              <a:t>Az otthoni fekvőhelyére gondolt, és rettenetesen egyedül érezte magát. </a:t>
            </a:r>
          </a:p>
        </p:txBody>
      </p:sp>
    </p:spTree>
    <p:extLst>
      <p:ext uri="{BB962C8B-B14F-4D97-AF65-F5344CB8AC3E}">
        <p14:creationId xmlns:p14="http://schemas.microsoft.com/office/powerpoint/2010/main" val="4141563146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3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3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6C728D"/>
            </a:gs>
            <a:gs pos="68000">
              <a:srgbClr val="4B4E73"/>
            </a:gs>
            <a:gs pos="69000">
              <a:srgbClr val="76716F"/>
            </a:gs>
            <a:gs pos="94000">
              <a:srgbClr val="7E736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06" b="100000" l="0" r="100000">
                        <a14:foregroundMark x1="95182" y1="19696" x2="95182" y2="19696"/>
                        <a14:backgroundMark x1="61328" y1="23187" x2="61328" y2="23187"/>
                        <a14:backgroundMark x1="65039" y1="14324" x2="65039" y2="14324"/>
                        <a14:backgroundMark x1="66992" y1="10922" x2="66992" y2="10922"/>
                        <a14:backgroundMark x1="67773" y1="6893" x2="67773" y2="6893"/>
                        <a14:backgroundMark x1="75130" y1="5282" x2="75130" y2="5282"/>
                        <a14:backgroundMark x1="76432" y1="4387" x2="76432" y2="4387"/>
                      </a14:backgroundRemoval>
                    </a14:imgEffect>
                  </a14:imgLayer>
                </a14:imgProps>
              </a:ext>
            </a:extLst>
          </a:blip>
          <a:srcRect t="59344" r="44513"/>
          <a:stretch/>
        </p:blipFill>
        <p:spPr>
          <a:xfrm>
            <a:off x="2474843" y="1680358"/>
            <a:ext cx="9717157" cy="5177641"/>
          </a:xfrm>
          <a:prstGeom prst="rect">
            <a:avLst/>
          </a:prstGeom>
        </p:spPr>
      </p:pic>
      <p:sp>
        <p:nvSpPr>
          <p:cNvPr id="4" name="Szövegdoboz 3"/>
          <p:cNvSpPr txBox="1"/>
          <p:nvPr/>
        </p:nvSpPr>
        <p:spPr>
          <a:xfrm>
            <a:off x="397565" y="412509"/>
            <a:ext cx="49795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dirty="0" smtClean="0">
                <a:solidFill>
                  <a:schemeClr val="bg1"/>
                </a:solidFill>
              </a:rPr>
              <a:t>Kimerülten kuporodott össze.</a:t>
            </a:r>
          </a:p>
        </p:txBody>
      </p:sp>
      <p:sp>
        <p:nvSpPr>
          <p:cNvPr id="5" name="Téglalap 4"/>
          <p:cNvSpPr/>
          <p:nvPr/>
        </p:nvSpPr>
        <p:spPr>
          <a:xfrm>
            <a:off x="397565" y="953398"/>
            <a:ext cx="1015461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800" dirty="0">
                <a:solidFill>
                  <a:schemeClr val="bg1"/>
                </a:solidFill>
              </a:rPr>
              <a:t>Feje alá egy nagy követ rakott, és nagyot sóhajtva elaludt.</a:t>
            </a:r>
          </a:p>
        </p:txBody>
      </p:sp>
      <p:sp>
        <p:nvSpPr>
          <p:cNvPr id="2" name="Téglalap 1"/>
          <p:cNvSpPr/>
          <p:nvPr/>
        </p:nvSpPr>
        <p:spPr>
          <a:xfrm>
            <a:off x="397565" y="1494287"/>
            <a:ext cx="732283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2800" dirty="0">
                <a:solidFill>
                  <a:schemeClr val="bg1"/>
                </a:solidFill>
              </a:rPr>
              <a:t>Isten azonban különleges álmot bocsátott rá.</a:t>
            </a:r>
          </a:p>
        </p:txBody>
      </p:sp>
    </p:spTree>
    <p:extLst>
      <p:ext uri="{BB962C8B-B14F-4D97-AF65-F5344CB8AC3E}">
        <p14:creationId xmlns:p14="http://schemas.microsoft.com/office/powerpoint/2010/main" val="4215346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6C728D"/>
            </a:gs>
            <a:gs pos="81000">
              <a:srgbClr val="4B4E73"/>
            </a:gs>
            <a:gs pos="84000">
              <a:srgbClr val="76716F"/>
            </a:gs>
            <a:gs pos="94000">
              <a:srgbClr val="7E736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Csoportba foglalás 4"/>
          <p:cNvGrpSpPr/>
          <p:nvPr/>
        </p:nvGrpSpPr>
        <p:grpSpPr>
          <a:xfrm>
            <a:off x="2255520" y="-496389"/>
            <a:ext cx="10110651" cy="7454537"/>
            <a:chOff x="2223763" y="0"/>
            <a:chExt cx="9372978" cy="6809822"/>
          </a:xfrm>
        </p:grpSpPr>
        <p:pic>
          <p:nvPicPr>
            <p:cNvPr id="7" name="Kép 6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806" b="100000" l="0" r="100000">
                          <a14:foregroundMark x1="95182" y1="19696" x2="95182" y2="19696"/>
                          <a14:foregroundMark x1="65169" y1="73679" x2="65169" y2="73679"/>
                          <a14:foregroundMark x1="84701" y1="22919" x2="84701" y2="22919"/>
                          <a14:foregroundMark x1="83919" y1="16473" x2="83919" y2="16473"/>
                          <a14:foregroundMark x1="83398" y1="12175" x2="83398" y2="12175"/>
                          <a14:backgroundMark x1="61328" y1="23187" x2="61328" y2="23187"/>
                          <a14:backgroundMark x1="65039" y1="14324" x2="65039" y2="14324"/>
                          <a14:backgroundMark x1="66992" y1="10922" x2="66992" y2="10922"/>
                          <a14:backgroundMark x1="67773" y1="6893" x2="67773" y2="6893"/>
                          <a14:backgroundMark x1="75130" y1="5282" x2="75130" y2="5282"/>
                          <a14:backgroundMark x1="76432" y1="4387" x2="76432" y2="4387"/>
                          <a14:backgroundMark x1="74674" y1="14861" x2="74674" y2="14861"/>
                          <a14:backgroundMark x1="77279" y1="6625" x2="77279" y2="6625"/>
                          <a14:backgroundMark x1="78581" y1="5372" x2="78581" y2="5372"/>
                          <a14:backgroundMark x1="76042" y1="11101" x2="76042" y2="11101"/>
                          <a14:backgroundMark x1="75326" y1="13339" x2="75326" y2="13339"/>
                          <a14:backgroundMark x1="73893" y1="14056" x2="73893" y2="14056"/>
                          <a14:backgroundMark x1="72721" y1="15219" x2="72721" y2="15219"/>
                          <a14:backgroundMark x1="70443" y1="17905" x2="70443" y2="17905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223763" y="0"/>
              <a:ext cx="9364268" cy="6809822"/>
            </a:xfrm>
            <a:prstGeom prst="rect">
              <a:avLst/>
            </a:prstGeom>
          </p:spPr>
        </p:pic>
        <p:pic>
          <p:nvPicPr>
            <p:cNvPr id="8" name="Kép 7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1694" b="100000" l="0" r="82918">
                          <a14:foregroundMark x1="64838" y1="24113" x2="64838" y2="24113"/>
                          <a14:foregroundMark x1="74065" y1="18145" x2="74065" y2="18145"/>
                          <a14:foregroundMark x1="72818" y1="16210" x2="72818" y2="16210"/>
                          <a14:foregroundMark x1="69327" y1="14677" x2="69327" y2="14677"/>
                          <a14:foregroundMark x1="75187" y1="13306" x2="75187" y2="13306"/>
                          <a14:foregroundMark x1="75187" y1="13306" x2="75187" y2="13306"/>
                          <a14:foregroundMark x1="78803" y1="11694" x2="78803" y2="11694"/>
                          <a14:foregroundMark x1="86908" y1="27177" x2="86908" y2="27177"/>
                          <a14:foregroundMark x1="87656" y1="21613" x2="87656" y2="21613"/>
                          <a14:foregroundMark x1="88279" y1="14758" x2="88279" y2="14758"/>
                          <a14:foregroundMark x1="44514" y1="92742" x2="44514" y2="92742"/>
                          <a14:foregroundMark x1="61596" y1="92581" x2="61596" y2="92581"/>
                          <a14:foregroundMark x1="94763" y1="86210" x2="94763" y2="86210"/>
                          <a14:foregroundMark x1="86908" y1="87258" x2="86908" y2="87258"/>
                          <a14:foregroundMark x1="5486" y1="88306" x2="5486" y2="88306"/>
                          <a14:foregroundMark x1="10100" y1="88952" x2="10100" y2="88952"/>
                          <a14:foregroundMark x1="7855" y1="88065" x2="7855" y2="88065"/>
                          <a14:foregroundMark x1="3117" y1="85242" x2="3117" y2="85242"/>
                          <a14:foregroundMark x1="39277" y1="96048" x2="39277" y2="96048"/>
                          <a14:foregroundMark x1="38653" y1="91532" x2="38653" y2="91532"/>
                          <a14:foregroundMark x1="39776" y1="89355" x2="39776" y2="89355"/>
                          <a14:foregroundMark x1="85786" y1="30000" x2="85786" y2="30000"/>
                          <a14:foregroundMark x1="84663" y1="24677" x2="84663" y2="24677"/>
                          <a14:foregroundMark x1="91771" y1="20645" x2="91771" y2="20645"/>
                          <a14:foregroundMark x1="90150" y1="12903" x2="90150" y2="12903"/>
                          <a14:foregroundMark x1="85661" y1="11694" x2="85661" y2="11694"/>
                          <a14:foregroundMark x1="69825" y1="21290" x2="69825" y2="21290"/>
                          <a14:foregroundMark x1="68080" y1="18952" x2="68080" y2="18952"/>
                          <a14:foregroundMark x1="72444" y1="9597" x2="72444" y2="9597"/>
                          <a14:foregroundMark x1="68579" y1="7581" x2="68579" y2="7581"/>
                          <a14:foregroundMark x1="69950" y1="22742" x2="69950" y2="22742"/>
                          <a14:foregroundMark x1="25810" y1="85000" x2="25810" y2="85000"/>
                          <a14:foregroundMark x1="33666" y1="82823" x2="33666" y2="82823"/>
                          <a14:foregroundMark x1="29177" y1="84677" x2="29177" y2="84677"/>
                          <a14:foregroundMark x1="20200" y1="84274" x2="20200" y2="84274"/>
                          <a14:foregroundMark x1="9227" y1="76694" x2="9227" y2="76694"/>
                          <a14:foregroundMark x1="8354" y1="74435" x2="8354" y2="74435"/>
                          <a14:foregroundMark x1="7107" y1="67903" x2="7107" y2="67903"/>
                          <a14:foregroundMark x1="5112" y1="66855" x2="5112" y2="66855"/>
                          <a14:foregroundMark x1="6858" y1="62903" x2="6858" y2="62903"/>
                          <a14:foregroundMark x1="6234" y1="65645" x2="6234" y2="65645"/>
                          <a14:foregroundMark x1="18080" y1="46613" x2="18080" y2="46613"/>
                          <a14:foregroundMark x1="21446" y1="44435" x2="21446" y2="44435"/>
                          <a14:foregroundMark x1="12968" y1="50887" x2="12968" y2="50887"/>
                          <a14:foregroundMark x1="20948" y1="57258" x2="20948" y2="57258"/>
                          <a14:foregroundMark x1="42768" y1="39677" x2="42768" y2="39677"/>
                          <a14:foregroundMark x1="36160" y1="46210" x2="36160" y2="46210"/>
                          <a14:foregroundMark x1="63965" y1="30242" x2="63965" y2="30242"/>
                          <a14:foregroundMark x1="65337" y1="26210" x2="65337" y2="26210"/>
                          <a14:foregroundMark x1="62344" y1="27581" x2="62344" y2="27581"/>
                          <a14:foregroundMark x1="61097" y1="32742" x2="61097" y2="32742"/>
                          <a14:foregroundMark x1="4988" y1="79274" x2="4988" y2="79274"/>
                          <a14:foregroundMark x1="3741" y1="73952" x2="3741" y2="73952"/>
                          <a14:foregroundMark x1="2618" y1="70806" x2="2618" y2="70806"/>
                          <a14:foregroundMark x1="1122" y1="68468" x2="1122" y2="68468"/>
                          <a14:foregroundMark x1="3865" y1="71452" x2="3865" y2="71452"/>
                          <a14:foregroundMark x1="4489" y1="77177" x2="4489" y2="77177"/>
                          <a14:foregroundMark x1="2244" y1="75806" x2="2244" y2="75806"/>
                          <a14:backgroundMark x1="30673" y1="19274" x2="30673" y2="19274"/>
                          <a14:backgroundMark x1="39277" y1="18629" x2="39277" y2="18629"/>
                          <a14:backgroundMark x1="39526" y1="19839" x2="39526" y2="19839"/>
                          <a14:backgroundMark x1="45012" y1="19274" x2="45012" y2="19274"/>
                          <a14:backgroundMark x1="49002" y1="19274" x2="49002" y2="19274"/>
                          <a14:backgroundMark x1="51621" y1="17823" x2="51621" y2="17823"/>
                          <a14:backgroundMark x1="68953" y1="1613" x2="68953" y2="1613"/>
                          <a14:backgroundMark x1="46135" y1="14113" x2="46135" y2="14113"/>
                          <a14:backgroundMark x1="55611" y1="18710" x2="55611" y2="1871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513195" y="104505"/>
              <a:ext cx="4083546" cy="6313712"/>
            </a:xfrm>
            <a:prstGeom prst="rect">
              <a:avLst/>
            </a:prstGeom>
          </p:spPr>
        </p:pic>
      </p:grpSp>
      <p:sp>
        <p:nvSpPr>
          <p:cNvPr id="3" name="Ellipszis 2"/>
          <p:cNvSpPr/>
          <p:nvPr/>
        </p:nvSpPr>
        <p:spPr>
          <a:xfrm rot="18817975">
            <a:off x="5444577" y="-651712"/>
            <a:ext cx="9700591" cy="8204388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" name="Szövegdoboz 3"/>
          <p:cNvSpPr txBox="1"/>
          <p:nvPr/>
        </p:nvSpPr>
        <p:spPr>
          <a:xfrm>
            <a:off x="295639" y="632792"/>
            <a:ext cx="7584337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dirty="0" smtClean="0">
                <a:solidFill>
                  <a:schemeClr val="bg1"/>
                </a:solidFill>
              </a:rPr>
              <a:t>Álmában mennyei fény ragyogott be mindent. </a:t>
            </a:r>
          </a:p>
          <a:p>
            <a:endParaRPr lang="hu-HU" sz="2400" dirty="0">
              <a:solidFill>
                <a:schemeClr val="bg1"/>
              </a:solidFill>
            </a:endParaRPr>
          </a:p>
          <a:p>
            <a:r>
              <a:rPr lang="hu-HU" sz="2400" dirty="0" smtClean="0">
                <a:solidFill>
                  <a:schemeClr val="bg1"/>
                </a:solidFill>
              </a:rPr>
              <a:t>A fény egy lépcső tetejéről sugárzott.</a:t>
            </a:r>
          </a:p>
          <a:p>
            <a:r>
              <a:rPr lang="hu-HU" sz="2400" dirty="0" smtClean="0">
                <a:solidFill>
                  <a:schemeClr val="bg1"/>
                </a:solidFill>
              </a:rPr>
              <a:t>A lépcső egyik vége a földön volt, </a:t>
            </a:r>
          </a:p>
          <a:p>
            <a:r>
              <a:rPr lang="hu-HU" sz="2400" dirty="0" smtClean="0">
                <a:solidFill>
                  <a:schemeClr val="bg1"/>
                </a:solidFill>
              </a:rPr>
              <a:t>a másik vége az égig ért. </a:t>
            </a:r>
          </a:p>
          <a:p>
            <a:r>
              <a:rPr lang="hu-HU" sz="2400" dirty="0" smtClean="0">
                <a:solidFill>
                  <a:schemeClr val="bg1"/>
                </a:solidFill>
              </a:rPr>
              <a:t>Angyalok jártak rajta le és fel.</a:t>
            </a:r>
            <a:endParaRPr lang="hu-HU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7180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5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85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6C728D"/>
            </a:gs>
            <a:gs pos="81000">
              <a:srgbClr val="4B4E73"/>
            </a:gs>
            <a:gs pos="84000">
              <a:srgbClr val="76716F"/>
            </a:gs>
            <a:gs pos="94000">
              <a:srgbClr val="7E736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Csoportba foglalás 4"/>
          <p:cNvGrpSpPr/>
          <p:nvPr/>
        </p:nvGrpSpPr>
        <p:grpSpPr>
          <a:xfrm>
            <a:off x="2255520" y="-496389"/>
            <a:ext cx="10110651" cy="7454537"/>
            <a:chOff x="2223763" y="0"/>
            <a:chExt cx="9372978" cy="6809822"/>
          </a:xfrm>
        </p:grpSpPr>
        <p:pic>
          <p:nvPicPr>
            <p:cNvPr id="8" name="Kép 7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806" b="100000" l="0" r="100000">
                          <a14:foregroundMark x1="95182" y1="19696" x2="95182" y2="19696"/>
                          <a14:foregroundMark x1="65169" y1="73679" x2="65169" y2="73679"/>
                          <a14:foregroundMark x1="84701" y1="22919" x2="84701" y2="22919"/>
                          <a14:foregroundMark x1="83919" y1="16473" x2="83919" y2="16473"/>
                          <a14:foregroundMark x1="83398" y1="12175" x2="83398" y2="12175"/>
                          <a14:backgroundMark x1="61328" y1="23187" x2="61328" y2="23187"/>
                          <a14:backgroundMark x1="65039" y1="14324" x2="65039" y2="14324"/>
                          <a14:backgroundMark x1="66992" y1="10922" x2="66992" y2="10922"/>
                          <a14:backgroundMark x1="67773" y1="6893" x2="67773" y2="6893"/>
                          <a14:backgroundMark x1="75130" y1="5282" x2="75130" y2="5282"/>
                          <a14:backgroundMark x1="76432" y1="4387" x2="76432" y2="4387"/>
                          <a14:backgroundMark x1="74674" y1="14861" x2="74674" y2="14861"/>
                          <a14:backgroundMark x1="77279" y1="6625" x2="77279" y2="6625"/>
                          <a14:backgroundMark x1="78581" y1="5372" x2="78581" y2="5372"/>
                          <a14:backgroundMark x1="76042" y1="11101" x2="76042" y2="11101"/>
                          <a14:backgroundMark x1="75326" y1="13339" x2="75326" y2="13339"/>
                          <a14:backgroundMark x1="73893" y1="14056" x2="73893" y2="14056"/>
                          <a14:backgroundMark x1="72721" y1="15219" x2="72721" y2="15219"/>
                          <a14:backgroundMark x1="70443" y1="17905" x2="70443" y2="17905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223763" y="0"/>
              <a:ext cx="9364268" cy="6809822"/>
            </a:xfrm>
            <a:prstGeom prst="rect">
              <a:avLst/>
            </a:prstGeom>
          </p:spPr>
        </p:pic>
        <p:pic>
          <p:nvPicPr>
            <p:cNvPr id="9" name="Kép 8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1694" b="100000" l="0" r="82918">
                          <a14:foregroundMark x1="64838" y1="24113" x2="64838" y2="24113"/>
                          <a14:foregroundMark x1="74065" y1="18145" x2="74065" y2="18145"/>
                          <a14:foregroundMark x1="72818" y1="16210" x2="72818" y2="16210"/>
                          <a14:foregroundMark x1="69327" y1="14677" x2="69327" y2="14677"/>
                          <a14:foregroundMark x1="75187" y1="13306" x2="75187" y2="13306"/>
                          <a14:foregroundMark x1="75187" y1="13306" x2="75187" y2="13306"/>
                          <a14:foregroundMark x1="78803" y1="11694" x2="78803" y2="11694"/>
                          <a14:foregroundMark x1="86908" y1="27177" x2="86908" y2="27177"/>
                          <a14:foregroundMark x1="87656" y1="21613" x2="87656" y2="21613"/>
                          <a14:foregroundMark x1="88279" y1="14758" x2="88279" y2="14758"/>
                          <a14:foregroundMark x1="44514" y1="92742" x2="44514" y2="92742"/>
                          <a14:foregroundMark x1="61596" y1="92581" x2="61596" y2="92581"/>
                          <a14:foregroundMark x1="94763" y1="86210" x2="94763" y2="86210"/>
                          <a14:foregroundMark x1="86908" y1="87258" x2="86908" y2="87258"/>
                          <a14:foregroundMark x1="5486" y1="88306" x2="5486" y2="88306"/>
                          <a14:foregroundMark x1="10100" y1="88952" x2="10100" y2="88952"/>
                          <a14:foregroundMark x1="7855" y1="88065" x2="7855" y2="88065"/>
                          <a14:foregroundMark x1="3117" y1="85242" x2="3117" y2="85242"/>
                          <a14:foregroundMark x1="39277" y1="96048" x2="39277" y2="96048"/>
                          <a14:foregroundMark x1="38653" y1="91532" x2="38653" y2="91532"/>
                          <a14:foregroundMark x1="39776" y1="89355" x2="39776" y2="89355"/>
                          <a14:foregroundMark x1="85786" y1="30000" x2="85786" y2="30000"/>
                          <a14:foregroundMark x1="84663" y1="24677" x2="84663" y2="24677"/>
                          <a14:foregroundMark x1="91771" y1="20645" x2="91771" y2="20645"/>
                          <a14:foregroundMark x1="90150" y1="12903" x2="90150" y2="12903"/>
                          <a14:foregroundMark x1="85661" y1="11694" x2="85661" y2="11694"/>
                          <a14:foregroundMark x1="69825" y1="21290" x2="69825" y2="21290"/>
                          <a14:foregroundMark x1="68080" y1="18952" x2="68080" y2="18952"/>
                          <a14:foregroundMark x1="72444" y1="9597" x2="72444" y2="9597"/>
                          <a14:foregroundMark x1="68579" y1="7581" x2="68579" y2="7581"/>
                          <a14:foregroundMark x1="69950" y1="22742" x2="69950" y2="22742"/>
                          <a14:foregroundMark x1="25810" y1="85000" x2="25810" y2="85000"/>
                          <a14:foregroundMark x1="33666" y1="82823" x2="33666" y2="82823"/>
                          <a14:foregroundMark x1="29177" y1="84677" x2="29177" y2="84677"/>
                          <a14:foregroundMark x1="20200" y1="84274" x2="20200" y2="84274"/>
                          <a14:foregroundMark x1="9227" y1="76694" x2="9227" y2="76694"/>
                          <a14:foregroundMark x1="8354" y1="74435" x2="8354" y2="74435"/>
                          <a14:foregroundMark x1="7107" y1="67903" x2="7107" y2="67903"/>
                          <a14:foregroundMark x1="5112" y1="66855" x2="5112" y2="66855"/>
                          <a14:foregroundMark x1="6858" y1="62903" x2="6858" y2="62903"/>
                          <a14:foregroundMark x1="6234" y1="65645" x2="6234" y2="65645"/>
                          <a14:foregroundMark x1="18080" y1="46613" x2="18080" y2="46613"/>
                          <a14:foregroundMark x1="21446" y1="44435" x2="21446" y2="44435"/>
                          <a14:foregroundMark x1="12968" y1="50887" x2="12968" y2="50887"/>
                          <a14:foregroundMark x1="20948" y1="57258" x2="20948" y2="57258"/>
                          <a14:foregroundMark x1="42768" y1="39677" x2="42768" y2="39677"/>
                          <a14:foregroundMark x1="36160" y1="46210" x2="36160" y2="46210"/>
                          <a14:foregroundMark x1="63965" y1="30242" x2="63965" y2="30242"/>
                          <a14:foregroundMark x1="65337" y1="26210" x2="65337" y2="26210"/>
                          <a14:foregroundMark x1="62344" y1="27581" x2="62344" y2="27581"/>
                          <a14:foregroundMark x1="61097" y1="32742" x2="61097" y2="32742"/>
                          <a14:foregroundMark x1="4988" y1="79274" x2="4988" y2="79274"/>
                          <a14:foregroundMark x1="3741" y1="73952" x2="3741" y2="73952"/>
                          <a14:foregroundMark x1="2618" y1="70806" x2="2618" y2="70806"/>
                          <a14:foregroundMark x1="1122" y1="68468" x2="1122" y2="68468"/>
                          <a14:foregroundMark x1="3865" y1="71452" x2="3865" y2="71452"/>
                          <a14:foregroundMark x1="4489" y1="77177" x2="4489" y2="77177"/>
                          <a14:foregroundMark x1="2244" y1="75806" x2="2244" y2="75806"/>
                          <a14:backgroundMark x1="30673" y1="19274" x2="30673" y2="19274"/>
                          <a14:backgroundMark x1="39277" y1="18629" x2="39277" y2="18629"/>
                          <a14:backgroundMark x1="39526" y1="19839" x2="39526" y2="19839"/>
                          <a14:backgroundMark x1="45012" y1="19274" x2="45012" y2="19274"/>
                          <a14:backgroundMark x1="49002" y1="19274" x2="49002" y2="19274"/>
                          <a14:backgroundMark x1="51621" y1="17823" x2="51621" y2="17823"/>
                          <a14:backgroundMark x1="68953" y1="1613" x2="68953" y2="1613"/>
                          <a14:backgroundMark x1="46135" y1="14113" x2="46135" y2="14113"/>
                          <a14:backgroundMark x1="55611" y1="18710" x2="55611" y2="1871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513195" y="104505"/>
              <a:ext cx="4083546" cy="6313712"/>
            </a:xfrm>
            <a:prstGeom prst="rect">
              <a:avLst/>
            </a:prstGeom>
          </p:spPr>
        </p:pic>
      </p:grpSp>
      <p:sp>
        <p:nvSpPr>
          <p:cNvPr id="2" name="Szövegdoboz 1"/>
          <p:cNvSpPr txBox="1"/>
          <p:nvPr/>
        </p:nvSpPr>
        <p:spPr>
          <a:xfrm>
            <a:off x="644434" y="600891"/>
            <a:ext cx="5860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dirty="0" smtClean="0">
                <a:solidFill>
                  <a:schemeClr val="bg1"/>
                </a:solidFill>
              </a:rPr>
              <a:t>A lépcső tetejéről Isten szólt hozzá:</a:t>
            </a:r>
            <a:endParaRPr lang="hu-HU" sz="2800" dirty="0">
              <a:solidFill>
                <a:schemeClr val="bg1"/>
              </a:solidFill>
            </a:endParaRPr>
          </a:p>
        </p:txBody>
      </p:sp>
      <p:sp>
        <p:nvSpPr>
          <p:cNvPr id="7" name="Ellipszis buborék 6"/>
          <p:cNvSpPr/>
          <p:nvPr/>
        </p:nvSpPr>
        <p:spPr>
          <a:xfrm>
            <a:off x="1654629" y="1890465"/>
            <a:ext cx="6143898" cy="2866655"/>
          </a:xfrm>
          <a:prstGeom prst="wedgeEllipseCallout">
            <a:avLst>
              <a:gd name="adj1" fmla="val 110625"/>
              <a:gd name="adj2" fmla="val -111670"/>
            </a:avLst>
          </a:prstGeom>
          <a:effectLst>
            <a:glow rad="139700">
              <a:schemeClr val="bg1">
                <a:alpha val="40000"/>
              </a:schemeClr>
            </a:glo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sz="2000" dirty="0" smtClean="0"/>
              <a:t>Ne félj, </a:t>
            </a:r>
            <a:r>
              <a:rPr lang="hu-HU" sz="2000" dirty="0" err="1" smtClean="0"/>
              <a:t>Jákób</a:t>
            </a:r>
            <a:r>
              <a:rPr lang="hu-HU" sz="2000" dirty="0" smtClean="0"/>
              <a:t>, nem vagy egyedül. Akármerre mész, én nem hagylak el. Ezt a földet pedig, amelyen fekszel, neked adom. Ne félj, mert visszahozlak téged! </a:t>
            </a:r>
          </a:p>
          <a:p>
            <a:pPr algn="ctr"/>
            <a:r>
              <a:rPr lang="hu-HU" sz="2000" dirty="0" smtClean="0"/>
              <a:t>Én, az Úr, megtartom, amit ígérek.</a:t>
            </a:r>
            <a:endParaRPr lang="hu-HU" sz="2000" dirty="0"/>
          </a:p>
        </p:txBody>
      </p:sp>
    </p:spTree>
    <p:extLst>
      <p:ext uri="{BB962C8B-B14F-4D97-AF65-F5344CB8AC3E}">
        <p14:creationId xmlns:p14="http://schemas.microsoft.com/office/powerpoint/2010/main" val="2974396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 animBg="1"/>
    </p:bldLst>
  </p:timing>
</p:sld>
</file>

<file path=ppt/theme/theme1.xml><?xml version="1.0" encoding="utf-8"?>
<a:theme xmlns:a="http://schemas.openxmlformats.org/drawingml/2006/main" name="1_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1181</TotalTime>
  <Words>852</Words>
  <Application>Microsoft Office PowerPoint</Application>
  <PresentationFormat>Szélesvásznú</PresentationFormat>
  <Paragraphs>126</Paragraphs>
  <Slides>21</Slides>
  <Notes>0</Notes>
  <HiddenSlides>0</HiddenSlides>
  <MMClips>1</MMClips>
  <ScaleCrop>false</ScaleCrop>
  <HeadingPairs>
    <vt:vector size="6" baseType="variant">
      <vt:variant>
        <vt:lpstr>Használt betűtípusok</vt:lpstr>
      </vt:variant>
      <vt:variant>
        <vt:i4>5</vt:i4>
      </vt:variant>
      <vt:variant>
        <vt:lpstr>Téma</vt:lpstr>
      </vt:variant>
      <vt:variant>
        <vt:i4>1</vt:i4>
      </vt:variant>
      <vt:variant>
        <vt:lpstr>Diacímek</vt:lpstr>
      </vt:variant>
      <vt:variant>
        <vt:i4>21</vt:i4>
      </vt:variant>
    </vt:vector>
  </HeadingPairs>
  <TitlesOfParts>
    <vt:vector size="27" baseType="lpstr">
      <vt:lpstr>Arial</vt:lpstr>
      <vt:lpstr>Comic Sans MS</vt:lpstr>
      <vt:lpstr>Times New Roman</vt:lpstr>
      <vt:lpstr>Wingdings</vt:lpstr>
      <vt:lpstr>Wingdings 3</vt:lpstr>
      <vt:lpstr>1_Office-téma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PowerPoint-bemutató</dc:title>
  <dc:creator>RPI</dc:creator>
  <cp:lastModifiedBy>RPI</cp:lastModifiedBy>
  <cp:revision>74</cp:revision>
  <dcterms:created xsi:type="dcterms:W3CDTF">2021-05-25T10:16:35Z</dcterms:created>
  <dcterms:modified xsi:type="dcterms:W3CDTF">2021-06-01T15:31:39Z</dcterms:modified>
</cp:coreProperties>
</file>