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73" r:id="rId8"/>
    <p:sldId id="269" r:id="rId9"/>
    <p:sldId id="267" r:id="rId10"/>
    <p:sldId id="265" r:id="rId11"/>
    <p:sldId id="271" r:id="rId12"/>
    <p:sldId id="272" r:id="rId13"/>
    <p:sldId id="263" r:id="rId14"/>
    <p:sldId id="278" r:id="rId15"/>
    <p:sldId id="274" r:id="rId16"/>
    <p:sldId id="282" r:id="rId17"/>
    <p:sldId id="281" r:id="rId18"/>
    <p:sldId id="280" r:id="rId19"/>
    <p:sldId id="259" r:id="rId20"/>
    <p:sldId id="260" r:id="rId21"/>
    <p:sldId id="261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DF3"/>
    <a:srgbClr val="F7D097"/>
    <a:srgbClr val="FEE0B0"/>
    <a:srgbClr val="FFF2CC"/>
    <a:srgbClr val="ADDDE2"/>
    <a:srgbClr val="FE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4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14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927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641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03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88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17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050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4790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179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09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859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81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131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1209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953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721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225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813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210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66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90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4948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1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7693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3315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8116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9914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432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25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9512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7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4682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3133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827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221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6174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635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8979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1207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8653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37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59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4476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25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730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70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6432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0314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44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72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099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10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46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30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447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53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73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D904-582D-42A0-BC63-750DD2F8116F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2020. 09. 30.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072514-3694-4092-9EAA-5BA0C1A7800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learningapps.org/watch?v=p7j0wtgw320" TargetMode="External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9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11" Type="http://schemas.openxmlformats.org/officeDocument/2006/relationships/image" Target="../media/image14.png"/><Relationship Id="rId5" Type="http://schemas.microsoft.com/office/2007/relationships/hdphoto" Target="../media/hdphoto6.wdp"/><Relationship Id="rId10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979806" y="1433377"/>
            <a:ext cx="2429600" cy="2224223"/>
          </a:xfrm>
          <a:prstGeom prst="ellipse">
            <a:avLst/>
          </a:prstGeom>
          <a:gradFill>
            <a:gsLst>
              <a:gs pos="0">
                <a:srgbClr val="FFF2CC"/>
              </a:gs>
              <a:gs pos="60000">
                <a:srgbClr val="F7D097"/>
              </a:gs>
              <a:gs pos="35000">
                <a:srgbClr val="FFF2CC"/>
              </a:gs>
              <a:gs pos="100000">
                <a:srgbClr val="F7D09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DIGITÁLIS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262694"/>
            <a:ext cx="12192000" cy="769937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sz="4400" dirty="0" smtClean="0">
                <a:solidFill>
                  <a:prstClr val="white"/>
                </a:solidFill>
                <a:cs typeface="Arial" panose="020B0604020202020204" pitchFamily="34" charset="0"/>
              </a:rPr>
              <a:t>Ábrahám és Lót különválnak egymástól</a:t>
            </a:r>
            <a:endParaRPr kumimoji="0" lang="hu-HU" altLang="hu-HU" sz="4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25034" y="3947796"/>
            <a:ext cx="2939143" cy="2612572"/>
          </a:xfrm>
          <a:prstGeom prst="rect">
            <a:avLst/>
          </a:prstGeom>
          <a:gradFill>
            <a:gsLst>
              <a:gs pos="14000">
                <a:srgbClr val="FFF2CC"/>
              </a:gs>
              <a:gs pos="77000">
                <a:srgbClr val="F7D097"/>
              </a:gs>
              <a:gs pos="92000">
                <a:srgbClr val="F7D097"/>
              </a:gs>
              <a:gs pos="27000">
                <a:srgbClr val="FFF2CC"/>
              </a:gs>
            </a:gsLst>
            <a:lin ang="5400000" scaled="1"/>
          </a:gradFill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Javaslat: A PPT fájlok megjelenítéséhez használják a WPS Office ingyenes verzióját (Letölthető innen: 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WPS Office letöltések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). Az alkalmazás elérhető Windows-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és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Android-os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platformokra is!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055032" y="1666721"/>
            <a:ext cx="7627937" cy="4893647"/>
          </a:xfrm>
          <a:prstGeom prst="rect">
            <a:avLst/>
          </a:prstGeom>
          <a:gradFill>
            <a:gsLst>
              <a:gs pos="0">
                <a:srgbClr val="FFF2CC"/>
              </a:gs>
              <a:gs pos="71000">
                <a:srgbClr val="F7D097"/>
              </a:gs>
              <a:gs pos="32000">
                <a:srgbClr val="FFF2CC"/>
              </a:gs>
              <a:gs pos="100000">
                <a:srgbClr val="F7D097"/>
              </a:gs>
            </a:gsLst>
            <a:lin ang="5400000" scaled="1"/>
          </a:gradFill>
          <a:ln w="88900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hittanórán 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lesz 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Hangszóró vagy fülhallgató a hanganyaghoz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Hittan füzet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Ceruza, vagy toll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Kérem, hogy indítsák el a diavetítést!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(A linkekre így tudnak rákattintani!)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01" b="63778" l="57426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47140" r="13888" b="37861"/>
          <a:stretch/>
        </p:blipFill>
        <p:spPr>
          <a:xfrm flipH="1">
            <a:off x="4424359" y="813298"/>
            <a:ext cx="1405264" cy="9608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301" b="63778" l="57426" r="912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52" t="47140" r="13888" b="37861"/>
          <a:stretch/>
        </p:blipFill>
        <p:spPr>
          <a:xfrm>
            <a:off x="5658464" y="813298"/>
            <a:ext cx="1348387" cy="9608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6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D2EDF3"/>
            </a:gs>
            <a:gs pos="13000">
              <a:srgbClr val="ADDDE2"/>
            </a:gs>
            <a:gs pos="33000">
              <a:srgbClr val="D2EDF3"/>
            </a:gs>
            <a:gs pos="100000">
              <a:srgbClr val="F7D0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4" b="95000" l="18807" r="84825">
                        <a14:foregroundMark x1="73800" y1="88788" x2="73800" y2="88788"/>
                        <a14:foregroundMark x1="76524" y1="89848" x2="76524" y2="89848"/>
                        <a14:foregroundMark x1="55642" y1="88788" x2="55642" y2="88788"/>
                        <a14:foregroundMark x1="53437" y1="89242" x2="53437" y2="89242"/>
                        <a14:foregroundMark x1="68093" y1="91515" x2="68093" y2="91515"/>
                        <a14:foregroundMark x1="69390" y1="92424" x2="69390" y2="92424"/>
                        <a14:foregroundMark x1="55383" y1="50909" x2="55383" y2="50909"/>
                        <a14:foregroundMark x1="48508" y1="57121" x2="48508" y2="57121"/>
                        <a14:foregroundMark x1="26329" y1="28788" x2="26329" y2="28788"/>
                        <a14:foregroundMark x1="25681" y1="35606" x2="25681" y2="35606"/>
                        <a14:backgroundMark x1="53826" y1="68636" x2="53826" y2="68636"/>
                        <a14:backgroundMark x1="81582" y1="68030" x2="81582" y2="68030"/>
                        <a14:backgroundMark x1="44358" y1="61818" x2="44358" y2="61818"/>
                        <a14:backgroundMark x1="50195" y1="59697" x2="50195" y2="59697"/>
                        <a14:backgroundMark x1="21012" y1="64091" x2="21012" y2="64091"/>
                        <a14:backgroundMark x1="24125" y1="60909" x2="24125" y2="60909"/>
                        <a14:backgroundMark x1="21790" y1="52576" x2="21790" y2="52576"/>
                        <a14:backgroundMark x1="23735" y1="47727" x2="23735" y2="47727"/>
                        <a14:backgroundMark x1="44617" y1="33333" x2="44617" y2="33333"/>
                        <a14:backgroundMark x1="44747" y1="30758" x2="44747" y2="30758"/>
                        <a14:backgroundMark x1="48508" y1="27879" x2="48508" y2="27879"/>
                        <a14:backgroundMark x1="51492" y1="25000" x2="51492" y2="25000"/>
                        <a14:backgroundMark x1="55383" y1="22424" x2="55383" y2="22424"/>
                        <a14:backgroundMark x1="55383" y1="28182" x2="55383" y2="28182"/>
                        <a14:backgroundMark x1="54345" y1="31364" x2="54345" y2="31364"/>
                        <a14:backgroundMark x1="52399" y1="37424" x2="52399" y2="37424"/>
                        <a14:backgroundMark x1="60571" y1="26515" x2="60571" y2="26515"/>
                        <a14:backgroundMark x1="60571" y1="30455" x2="60571" y2="30455"/>
                        <a14:backgroundMark x1="59274" y1="34545" x2="59274" y2="34545"/>
                        <a14:backgroundMark x1="55901" y1="35909" x2="55901" y2="35909"/>
                        <a14:backgroundMark x1="82101" y1="42879" x2="82101" y2="42879"/>
                        <a14:backgroundMark x1="81842" y1="64697" x2="81842" y2="64697"/>
                        <a14:backgroundMark x1="60700" y1="57424" x2="60700" y2="57424"/>
                        <a14:backgroundMark x1="58495" y1="64091" x2="58495" y2="64091"/>
                        <a14:backgroundMark x1="23735" y1="54545" x2="23735" y2="54545"/>
                        <a14:backgroundMark x1="23735" y1="40606" x2="23735" y2="40606"/>
                        <a14:backgroundMark x1="53437" y1="72727" x2="53437" y2="72727"/>
                        <a14:backgroundMark x1="54345" y1="39394" x2="54345" y2="39394"/>
                        <a14:backgroundMark x1="22698" y1="34848" x2="22698" y2="34848"/>
                        <a14:backgroundMark x1="49027" y1="25909" x2="49027" y2="25909"/>
                      </a14:backgroundRemoval>
                    </a14:imgEffect>
                  </a14:imgLayer>
                </a14:imgProps>
              </a:ext>
            </a:extLst>
          </a:blip>
          <a:srcRect l="20255" t="4990" r="16910" b="5552"/>
          <a:stretch/>
        </p:blipFill>
        <p:spPr>
          <a:xfrm>
            <a:off x="3824514" y="1232808"/>
            <a:ext cx="4615542" cy="5625192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031602" y="609600"/>
            <a:ext cx="8418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4000" dirty="0" smtClean="0">
                <a:solidFill>
                  <a:schemeClr val="accent4">
                    <a:lumMod val="50000"/>
                  </a:schemeClr>
                </a:solidFill>
              </a:rPr>
              <a:t>„Boldogok, akik békét teremtenek…”</a:t>
            </a: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algn="r"/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Máté evangéliuma 5,9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1886458" cy="185782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93088" y="4622599"/>
            <a:ext cx="30770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tx2"/>
                </a:solidFill>
              </a:rPr>
              <a:t>Szerinted hogyan kapcsolódhat össze a bibliai igevers és a kép?</a:t>
            </a:r>
            <a:endParaRPr lang="hu-HU" sz="2800" dirty="0">
              <a:solidFill>
                <a:schemeClr val="tx2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648" y="1530740"/>
            <a:ext cx="2313866" cy="289803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892" l="4412" r="98162"/>
                    </a14:imgEffect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2411" y="1415290"/>
            <a:ext cx="2468882" cy="30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8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34000">
              <a:srgbClr val="D2EDF3"/>
            </a:gs>
            <a:gs pos="62000">
              <a:srgbClr val="FEE0B0"/>
            </a:gs>
            <a:gs pos="100000">
              <a:schemeClr val="accent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82"/>
                    </a14:imgEffect>
                  </a14:imgLayer>
                </a14:imgProps>
              </a:ext>
            </a:extLst>
          </a:blip>
          <a:srcRect r="31494"/>
          <a:stretch/>
        </p:blipFill>
        <p:spPr>
          <a:xfrm>
            <a:off x="184240" y="2437956"/>
            <a:ext cx="4583612" cy="305490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48" b="99532" l="1756" r="84962">
                        <a14:foregroundMark x1="72228" y1="75176" x2="72228" y2="75176"/>
                        <a14:backgroundMark x1="45664" y1="16628" x2="45664" y2="16628"/>
                        <a14:backgroundMark x1="46872" y1="13115" x2="46872" y2="13115"/>
                        <a14:backgroundMark x1="43908" y1="11241" x2="43908" y2="11241"/>
                        <a14:backgroundMark x1="40176" y1="15457" x2="40176" y2="15457"/>
                        <a14:backgroundMark x1="44566" y1="21077" x2="44566" y2="21077"/>
                        <a14:backgroundMark x1="47201" y1="20375" x2="47201" y2="20375"/>
                        <a14:backgroundMark x1="49506" y1="18033" x2="49506" y2="18033"/>
                        <a14:backgroundMark x1="8123" y1="29508" x2="8123" y2="29508"/>
                        <a14:backgroundMark x1="10428" y1="25293" x2="10428" y2="25293"/>
                        <a14:backgroundMark x1="14050" y1="39110" x2="14050" y2="39110"/>
                        <a14:backgroundMark x1="6915" y1="33724" x2="6915" y2="33724"/>
                        <a14:backgroundMark x1="8452" y1="54098" x2="8452" y2="54098"/>
                        <a14:backgroundMark x1="12514" y1="58782" x2="12514" y2="58782"/>
                        <a14:backgroundMark x1="20198" y1="52459" x2="20198" y2="52459"/>
                        <a14:backgroundMark x1="25247" y1="52459" x2="25247" y2="52459"/>
                        <a14:backgroundMark x1="24479" y1="42857" x2="24479" y2="42857"/>
                        <a14:backgroundMark x1="27881" y1="62529" x2="27881" y2="62529"/>
                        <a14:backgroundMark x1="32711" y1="47541" x2="32711" y2="47541"/>
                        <a14:backgroundMark x1="34029" y1="41686" x2="34029" y2="41686"/>
                        <a14:backgroundMark x1="34029" y1="52927" x2="34029" y2="52927"/>
                        <a14:backgroundMark x1="31723" y1="41686" x2="31723" y2="41686"/>
                        <a14:backgroundMark x1="28321" y1="40047" x2="28321" y2="40047"/>
                        <a14:backgroundMark x1="18661" y1="38642" x2="18661" y2="38642"/>
                        <a14:backgroundMark x1="11745" y1="44965" x2="11745" y2="44965"/>
                        <a14:backgroundMark x1="14050" y1="43326" x2="14050" y2="43326"/>
                        <a14:backgroundMark x1="20966" y1="33724" x2="20966" y2="33724"/>
                        <a14:backgroundMark x1="21954" y1="29977" x2="21954" y2="29977"/>
                        <a14:backgroundMark x1="26345" y1="34895" x2="26345" y2="34895"/>
                        <a14:backgroundMark x1="32492" y1="30445" x2="32492" y2="30445"/>
                        <a14:backgroundMark x1="37322" y1="29977" x2="37322" y2="29977"/>
                        <a14:backgroundMark x1="37870" y1="35831" x2="37870" y2="35831"/>
                        <a14:backgroundMark x1="38858" y1="40047" x2="38858" y2="40047"/>
                        <a14:backgroundMark x1="40176" y1="37002" x2="40176" y2="37002"/>
                        <a14:backgroundMark x1="36004" y1="45433" x2="36004" y2="45433"/>
                        <a14:backgroundMark x1="41712" y1="49180" x2="41712" y2="49180"/>
                        <a14:backgroundMark x1="38858" y1="50351" x2="38858" y2="50351"/>
                        <a14:backgroundMark x1="43249" y1="41218" x2="43249" y2="41218"/>
                        <a14:backgroundMark x1="38858" y1="43326" x2="38858" y2="43326"/>
                        <a14:backgroundMark x1="43469" y1="53396" x2="43469" y2="53396"/>
                        <a14:backgroundMark x1="36553" y1="52927" x2="36553" y2="52927"/>
                        <a14:backgroundMark x1="39846" y1="53396" x2="39846" y2="53396"/>
                        <a14:backgroundMark x1="44457" y1="58314" x2="44457" y2="58314"/>
                        <a14:backgroundMark x1="42481" y1="37002" x2="42481" y2="37002"/>
                        <a14:backgroundMark x1="36553" y1="40047" x2="36553" y2="40047"/>
                        <a14:backgroundMark x1="36773" y1="48244" x2="36773" y2="48244"/>
                      </a14:backgroundRemoval>
                    </a14:imgEffect>
                  </a14:imgLayer>
                </a14:imgProps>
              </a:ext>
            </a:extLst>
          </a:blip>
          <a:srcRect l="55098" t="45362" r="16885" b="12995"/>
          <a:stretch/>
        </p:blipFill>
        <p:spPr>
          <a:xfrm flipH="1">
            <a:off x="115312" y="5272280"/>
            <a:ext cx="1695269" cy="120747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48" b="99532" l="1756" r="84962">
                        <a14:foregroundMark x1="72228" y1="75176" x2="72228" y2="75176"/>
                        <a14:backgroundMark x1="45664" y1="16628" x2="45664" y2="16628"/>
                        <a14:backgroundMark x1="46872" y1="13115" x2="46872" y2="13115"/>
                        <a14:backgroundMark x1="43908" y1="11241" x2="43908" y2="11241"/>
                        <a14:backgroundMark x1="40176" y1="15457" x2="40176" y2="15457"/>
                        <a14:backgroundMark x1="44566" y1="21077" x2="44566" y2="21077"/>
                        <a14:backgroundMark x1="47201" y1="20375" x2="47201" y2="20375"/>
                        <a14:backgroundMark x1="49506" y1="18033" x2="49506" y2="18033"/>
                        <a14:backgroundMark x1="8123" y1="29508" x2="8123" y2="29508"/>
                        <a14:backgroundMark x1="10428" y1="25293" x2="10428" y2="25293"/>
                        <a14:backgroundMark x1="14050" y1="39110" x2="14050" y2="39110"/>
                        <a14:backgroundMark x1="6915" y1="33724" x2="6915" y2="33724"/>
                        <a14:backgroundMark x1="8452" y1="54098" x2="8452" y2="54098"/>
                        <a14:backgroundMark x1="12514" y1="58782" x2="12514" y2="58782"/>
                        <a14:backgroundMark x1="20198" y1="52459" x2="20198" y2="52459"/>
                        <a14:backgroundMark x1="25247" y1="52459" x2="25247" y2="52459"/>
                        <a14:backgroundMark x1="24479" y1="42857" x2="24479" y2="42857"/>
                        <a14:backgroundMark x1="27881" y1="62529" x2="27881" y2="62529"/>
                        <a14:backgroundMark x1="32711" y1="47541" x2="32711" y2="47541"/>
                        <a14:backgroundMark x1="34029" y1="41686" x2="34029" y2="41686"/>
                        <a14:backgroundMark x1="34029" y1="52927" x2="34029" y2="52927"/>
                        <a14:backgroundMark x1="31723" y1="41686" x2="31723" y2="41686"/>
                        <a14:backgroundMark x1="28321" y1="40047" x2="28321" y2="40047"/>
                        <a14:backgroundMark x1="18661" y1="38642" x2="18661" y2="38642"/>
                        <a14:backgroundMark x1="11745" y1="44965" x2="11745" y2="44965"/>
                        <a14:backgroundMark x1="14050" y1="43326" x2="14050" y2="43326"/>
                        <a14:backgroundMark x1="20966" y1="33724" x2="20966" y2="33724"/>
                        <a14:backgroundMark x1="21954" y1="29977" x2="21954" y2="29977"/>
                        <a14:backgroundMark x1="26345" y1="34895" x2="26345" y2="34895"/>
                        <a14:backgroundMark x1="32492" y1="30445" x2="32492" y2="30445"/>
                        <a14:backgroundMark x1="37322" y1="29977" x2="37322" y2="29977"/>
                        <a14:backgroundMark x1="37870" y1="35831" x2="37870" y2="35831"/>
                        <a14:backgroundMark x1="38858" y1="40047" x2="38858" y2="40047"/>
                        <a14:backgroundMark x1="40176" y1="37002" x2="40176" y2="37002"/>
                        <a14:backgroundMark x1="36004" y1="45433" x2="36004" y2="45433"/>
                        <a14:backgroundMark x1="41712" y1="49180" x2="41712" y2="49180"/>
                        <a14:backgroundMark x1="38858" y1="50351" x2="38858" y2="50351"/>
                        <a14:backgroundMark x1="43249" y1="41218" x2="43249" y2="41218"/>
                        <a14:backgroundMark x1="38858" y1="43326" x2="38858" y2="43326"/>
                        <a14:backgroundMark x1="43469" y1="53396" x2="43469" y2="53396"/>
                        <a14:backgroundMark x1="36553" y1="52927" x2="36553" y2="52927"/>
                        <a14:backgroundMark x1="39846" y1="53396" x2="39846" y2="53396"/>
                        <a14:backgroundMark x1="44457" y1="58314" x2="44457" y2="58314"/>
                        <a14:backgroundMark x1="42481" y1="37002" x2="42481" y2="37002"/>
                        <a14:backgroundMark x1="36553" y1="40047" x2="36553" y2="40047"/>
                        <a14:backgroundMark x1="36773" y1="48244" x2="36773" y2="48244"/>
                      </a14:backgroundRemoval>
                    </a14:imgEffect>
                  </a14:imgLayer>
                </a14:imgProps>
              </a:ext>
            </a:extLst>
          </a:blip>
          <a:srcRect l="55098" t="45362" r="16885" b="12995"/>
          <a:stretch/>
        </p:blipFill>
        <p:spPr>
          <a:xfrm>
            <a:off x="1810581" y="5606657"/>
            <a:ext cx="1738973" cy="11930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248" b="99532" l="1756" r="84962">
                        <a14:foregroundMark x1="72228" y1="75176" x2="72228" y2="75176"/>
                        <a14:backgroundMark x1="45664" y1="16628" x2="45664" y2="16628"/>
                        <a14:backgroundMark x1="46872" y1="13115" x2="46872" y2="13115"/>
                        <a14:backgroundMark x1="43908" y1="11241" x2="43908" y2="11241"/>
                        <a14:backgroundMark x1="40176" y1="15457" x2="40176" y2="15457"/>
                        <a14:backgroundMark x1="44566" y1="21077" x2="44566" y2="21077"/>
                        <a14:backgroundMark x1="47201" y1="20375" x2="47201" y2="20375"/>
                        <a14:backgroundMark x1="49506" y1="18033" x2="49506" y2="18033"/>
                        <a14:backgroundMark x1="8123" y1="29508" x2="8123" y2="29508"/>
                        <a14:backgroundMark x1="10428" y1="25293" x2="10428" y2="25293"/>
                        <a14:backgroundMark x1="14050" y1="39110" x2="14050" y2="39110"/>
                        <a14:backgroundMark x1="6915" y1="33724" x2="6915" y2="33724"/>
                        <a14:backgroundMark x1="8452" y1="54098" x2="8452" y2="54098"/>
                        <a14:backgroundMark x1="12514" y1="58782" x2="12514" y2="58782"/>
                        <a14:backgroundMark x1="20198" y1="52459" x2="20198" y2="52459"/>
                        <a14:backgroundMark x1="25247" y1="52459" x2="25247" y2="52459"/>
                        <a14:backgroundMark x1="24479" y1="42857" x2="24479" y2="42857"/>
                        <a14:backgroundMark x1="27881" y1="62529" x2="27881" y2="62529"/>
                        <a14:backgroundMark x1="32711" y1="47541" x2="32711" y2="47541"/>
                        <a14:backgroundMark x1="34029" y1="41686" x2="34029" y2="41686"/>
                        <a14:backgroundMark x1="34029" y1="52927" x2="34029" y2="52927"/>
                        <a14:backgroundMark x1="31723" y1="41686" x2="31723" y2="41686"/>
                        <a14:backgroundMark x1="28321" y1="40047" x2="28321" y2="40047"/>
                        <a14:backgroundMark x1="18661" y1="38642" x2="18661" y2="38642"/>
                        <a14:backgroundMark x1="11745" y1="44965" x2="11745" y2="44965"/>
                        <a14:backgroundMark x1="14050" y1="43326" x2="14050" y2="43326"/>
                        <a14:backgroundMark x1="20966" y1="33724" x2="20966" y2="33724"/>
                        <a14:backgroundMark x1="21954" y1="29977" x2="21954" y2="29977"/>
                        <a14:backgroundMark x1="26345" y1="34895" x2="26345" y2="34895"/>
                        <a14:backgroundMark x1="32492" y1="30445" x2="32492" y2="30445"/>
                        <a14:backgroundMark x1="37322" y1="29977" x2="37322" y2="29977"/>
                        <a14:backgroundMark x1="37870" y1="35831" x2="37870" y2="35831"/>
                        <a14:backgroundMark x1="38858" y1="40047" x2="38858" y2="40047"/>
                        <a14:backgroundMark x1="40176" y1="37002" x2="40176" y2="37002"/>
                        <a14:backgroundMark x1="36004" y1="45433" x2="36004" y2="45433"/>
                        <a14:backgroundMark x1="41712" y1="49180" x2="41712" y2="49180"/>
                        <a14:backgroundMark x1="38858" y1="50351" x2="38858" y2="50351"/>
                        <a14:backgroundMark x1="43249" y1="41218" x2="43249" y2="41218"/>
                        <a14:backgroundMark x1="38858" y1="43326" x2="38858" y2="43326"/>
                        <a14:backgroundMark x1="43469" y1="53396" x2="43469" y2="53396"/>
                        <a14:backgroundMark x1="36553" y1="52927" x2="36553" y2="52927"/>
                        <a14:backgroundMark x1="39846" y1="53396" x2="39846" y2="53396"/>
                        <a14:backgroundMark x1="44457" y1="58314" x2="44457" y2="58314"/>
                        <a14:backgroundMark x1="42481" y1="37002" x2="42481" y2="37002"/>
                        <a14:backgroundMark x1="36553" y1="40047" x2="36553" y2="40047"/>
                        <a14:backgroundMark x1="36773" y1="48244" x2="36773" y2="48244"/>
                      </a14:backgroundRemoval>
                    </a14:imgEffect>
                  </a14:imgLayer>
                </a14:imgProps>
              </a:ext>
            </a:extLst>
          </a:blip>
          <a:srcRect l="55098" t="45362" r="16885" b="12995"/>
          <a:stretch/>
        </p:blipFill>
        <p:spPr>
          <a:xfrm flipH="1">
            <a:off x="561460" y="4335314"/>
            <a:ext cx="1914586" cy="136368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82"/>
                    </a14:imgEffect>
                  </a14:imgLayer>
                </a14:imgProps>
              </a:ext>
            </a:extLst>
          </a:blip>
          <a:srcRect r="31494"/>
          <a:stretch/>
        </p:blipFill>
        <p:spPr>
          <a:xfrm>
            <a:off x="3505850" y="3489704"/>
            <a:ext cx="4583612" cy="305490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82"/>
                    </a14:imgEffect>
                  </a14:imgLayer>
                </a14:imgProps>
              </a:ext>
            </a:extLst>
          </a:blip>
          <a:srcRect r="31494"/>
          <a:stretch/>
        </p:blipFill>
        <p:spPr>
          <a:xfrm>
            <a:off x="7608388" y="3617266"/>
            <a:ext cx="4583612" cy="305490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076"/>
            <a:ext cx="1785836" cy="176558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258492" y="504332"/>
            <a:ext cx="7053942" cy="2572655"/>
          </a:xfrm>
          <a:prstGeom prst="rect">
            <a:avLst/>
          </a:prstGeom>
          <a:solidFill>
            <a:srgbClr val="ADDDE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Tudod-e?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A vándorló sátorlakóknál a sok állat jelentette a gazdagságot. Ábrahám és Lót is ilyen sátorlakók voltak. </a:t>
            </a:r>
            <a:r>
              <a:rPr lang="hu-HU" sz="3200" dirty="0">
                <a:solidFill>
                  <a:schemeClr val="accent4">
                    <a:lumMod val="50000"/>
                  </a:schemeClr>
                </a:solidFill>
              </a:rPr>
              <a:t>K</a:t>
            </a: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</a:rPr>
              <a:t>ecskét, juhot, szamarat tartottak. </a:t>
            </a:r>
            <a:endParaRPr lang="hu-H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32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D2EDF3"/>
            </a:gs>
            <a:gs pos="13000">
              <a:srgbClr val="ADDDE2"/>
            </a:gs>
            <a:gs pos="33000">
              <a:srgbClr val="D2EDF3"/>
            </a:gs>
            <a:gs pos="100000">
              <a:srgbClr val="F7D0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64" b="95000" l="18807" r="84825">
                        <a14:foregroundMark x1="73800" y1="88788" x2="73800" y2="88788"/>
                        <a14:foregroundMark x1="76524" y1="89848" x2="76524" y2="89848"/>
                        <a14:foregroundMark x1="55642" y1="88788" x2="55642" y2="88788"/>
                        <a14:foregroundMark x1="53437" y1="89242" x2="53437" y2="89242"/>
                        <a14:foregroundMark x1="68093" y1="91515" x2="68093" y2="91515"/>
                        <a14:foregroundMark x1="69390" y1="92424" x2="69390" y2="92424"/>
                        <a14:foregroundMark x1="55383" y1="50909" x2="55383" y2="50909"/>
                        <a14:foregroundMark x1="48508" y1="57121" x2="48508" y2="57121"/>
                        <a14:foregroundMark x1="26329" y1="28788" x2="26329" y2="28788"/>
                        <a14:foregroundMark x1="25681" y1="35606" x2="25681" y2="35606"/>
                        <a14:backgroundMark x1="53826" y1="68636" x2="53826" y2="68636"/>
                        <a14:backgroundMark x1="81582" y1="68030" x2="81582" y2="68030"/>
                        <a14:backgroundMark x1="44358" y1="61818" x2="44358" y2="61818"/>
                        <a14:backgroundMark x1="50195" y1="59697" x2="50195" y2="59697"/>
                        <a14:backgroundMark x1="21012" y1="64091" x2="21012" y2="64091"/>
                        <a14:backgroundMark x1="24125" y1="60909" x2="24125" y2="60909"/>
                        <a14:backgroundMark x1="21790" y1="52576" x2="21790" y2="52576"/>
                        <a14:backgroundMark x1="23735" y1="47727" x2="23735" y2="47727"/>
                        <a14:backgroundMark x1="44617" y1="33333" x2="44617" y2="33333"/>
                        <a14:backgroundMark x1="44747" y1="30758" x2="44747" y2="30758"/>
                        <a14:backgroundMark x1="48508" y1="27879" x2="48508" y2="27879"/>
                        <a14:backgroundMark x1="51492" y1="25000" x2="51492" y2="25000"/>
                        <a14:backgroundMark x1="55383" y1="22424" x2="55383" y2="22424"/>
                        <a14:backgroundMark x1="55383" y1="28182" x2="55383" y2="28182"/>
                        <a14:backgroundMark x1="54345" y1="31364" x2="54345" y2="31364"/>
                        <a14:backgroundMark x1="52399" y1="37424" x2="52399" y2="37424"/>
                        <a14:backgroundMark x1="60571" y1="26515" x2="60571" y2="26515"/>
                        <a14:backgroundMark x1="60571" y1="30455" x2="60571" y2="30455"/>
                        <a14:backgroundMark x1="59274" y1="34545" x2="59274" y2="34545"/>
                        <a14:backgroundMark x1="55901" y1="35909" x2="55901" y2="35909"/>
                        <a14:backgroundMark x1="82101" y1="42879" x2="82101" y2="42879"/>
                        <a14:backgroundMark x1="81842" y1="64697" x2="81842" y2="64697"/>
                        <a14:backgroundMark x1="60700" y1="57424" x2="60700" y2="57424"/>
                        <a14:backgroundMark x1="58495" y1="64091" x2="58495" y2="64091"/>
                        <a14:backgroundMark x1="23735" y1="54545" x2="23735" y2="54545"/>
                        <a14:backgroundMark x1="23735" y1="40606" x2="23735" y2="40606"/>
                        <a14:backgroundMark x1="53437" y1="72727" x2="53437" y2="72727"/>
                        <a14:backgroundMark x1="54345" y1="39394" x2="54345" y2="39394"/>
                        <a14:backgroundMark x1="22698" y1="34848" x2="22698" y2="34848"/>
                        <a14:backgroundMark x1="49027" y1="25909" x2="49027" y2="25909"/>
                      </a14:backgroundRemoval>
                    </a14:imgEffect>
                  </a14:imgLayer>
                </a14:imgProps>
              </a:ext>
            </a:extLst>
          </a:blip>
          <a:srcRect l="20255" t="4990" r="16910" b="5552"/>
          <a:stretch/>
        </p:blipFill>
        <p:spPr>
          <a:xfrm>
            <a:off x="9986210" y="236247"/>
            <a:ext cx="1500554" cy="18288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76726" y="1730352"/>
            <a:ext cx="39704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</a:rPr>
              <a:t>Isten gazdagon megáldotta Ábrahámot is és </a:t>
            </a:r>
            <a:r>
              <a:rPr lang="hu-HU" sz="2200" dirty="0" err="1" smtClean="0">
                <a:solidFill>
                  <a:schemeClr val="accent4">
                    <a:lumMod val="50000"/>
                  </a:schemeClr>
                </a:solidFill>
              </a:rPr>
              <a:t>Lótot</a:t>
            </a:r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</a:rPr>
              <a:t> is. Ekkora nyájnak viszont már kevés lett a legelő.</a:t>
            </a:r>
            <a:endParaRPr lang="hu-H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03947" cy="1486892"/>
          </a:xfrm>
          <a:prstGeom prst="rect">
            <a:avLst/>
          </a:prstGeom>
        </p:spPr>
      </p:pic>
      <p:sp>
        <p:nvSpPr>
          <p:cNvPr id="10" name="Jobbra nyíl 9"/>
          <p:cNvSpPr/>
          <p:nvPr/>
        </p:nvSpPr>
        <p:spPr>
          <a:xfrm>
            <a:off x="4668253" y="2038537"/>
            <a:ext cx="1804737" cy="830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6886382" y="2065047"/>
            <a:ext cx="4054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Ha együtt maradnak, mindannyian elpusztulnak.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75249" y="3652011"/>
            <a:ext cx="3982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</a:rPr>
              <a:t>Ábrahám volt az idősebb, így először választhatott volna, hiszen náluk ez volt a szokás.</a:t>
            </a:r>
            <a:endParaRPr lang="hu-H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4668253" y="3703943"/>
            <a:ext cx="1804737" cy="830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6894095" y="3675511"/>
            <a:ext cx="41524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</a:rPr>
              <a:t>Nem így tett. Nagylelkű volt, és megengedte, hogy Lót válasszon hamarabb.</a:t>
            </a:r>
            <a:endParaRPr lang="hu-H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335504" y="5442057"/>
            <a:ext cx="9280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0070C0"/>
                </a:solidFill>
              </a:rPr>
              <a:t>Ábrahám megmutatta, hogy egy vitás helyzetet békésen is meg lehet oldani. Úgy, hogy mindenki boldog legyen. </a:t>
            </a:r>
            <a:endParaRPr lang="hu-HU" sz="2800" dirty="0">
              <a:solidFill>
                <a:srgbClr val="0070C0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3820027" y="417289"/>
            <a:ext cx="3501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solidFill>
                  <a:srgbClr val="0070C0"/>
                </a:solidFill>
              </a:rPr>
              <a:t>Tudod-e?</a:t>
            </a:r>
            <a:endParaRPr lang="hu-HU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/>
      <p:bldP spid="12" grpId="0"/>
      <p:bldP spid="13" grpId="0" animBg="1"/>
      <p:bldP spid="1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DDDE2"/>
            </a:gs>
            <a:gs pos="42000">
              <a:srgbClr val="FFF2CC"/>
            </a:gs>
            <a:gs pos="52000">
              <a:schemeClr val="accent6">
                <a:lumMod val="40000"/>
                <a:lumOff val="60000"/>
              </a:schemeClr>
            </a:gs>
            <a:gs pos="85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210" y="2097855"/>
            <a:ext cx="3024828" cy="464103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244" y="2551154"/>
            <a:ext cx="2368911" cy="29669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92" l="4412" r="98162"/>
                    </a14:imgEffect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8013" y="2588791"/>
            <a:ext cx="2399946" cy="2929344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476978" y="735272"/>
            <a:ext cx="73603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Ellenőrizd le, hogy mi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az,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amit megértettél Ábrahám és Lót történetének üzenetéből! 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Kattints ide</a:t>
            </a:r>
            <a:r>
              <a:rPr lang="hu-HU" sz="2800" dirty="0" smtClean="0">
                <a:solidFill>
                  <a:schemeClr val="accent6">
                    <a:lumMod val="75000"/>
                  </a:schemeClr>
                </a:solidFill>
              </a:rPr>
              <a:t> és válaszolj a következő kérdésekre!</a:t>
            </a:r>
            <a:endParaRPr lang="hu-H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493" y="0"/>
            <a:ext cx="2197635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12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chemeClr val="accent1">
                <a:lumMod val="5000"/>
                <a:lumOff val="95000"/>
              </a:schemeClr>
            </a:gs>
            <a:gs pos="74000">
              <a:srgbClr val="FFF2CC"/>
            </a:gs>
            <a:gs pos="83000">
              <a:srgbClr val="FEE0B0"/>
            </a:gs>
            <a:gs pos="100000">
              <a:srgbClr val="F7D0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73208" cy="21600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29758" y="520477"/>
            <a:ext cx="8386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>
                <a:solidFill>
                  <a:schemeClr val="accent6">
                    <a:lumMod val="75000"/>
                  </a:schemeClr>
                </a:solidFill>
              </a:rPr>
              <a:t>Mit tanultál a mai órán Ábrahámtól?</a:t>
            </a:r>
            <a:endParaRPr lang="hu-H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937" y="214765"/>
            <a:ext cx="1267821" cy="1945235"/>
          </a:xfrm>
          <a:prstGeom prst="rect">
            <a:avLst/>
          </a:prstGeom>
        </p:spPr>
      </p:pic>
      <p:sp>
        <p:nvSpPr>
          <p:cNvPr id="5" name="Szamárfül 4"/>
          <p:cNvSpPr/>
          <p:nvPr/>
        </p:nvSpPr>
        <p:spPr>
          <a:xfrm>
            <a:off x="365657" y="2465694"/>
            <a:ext cx="3537284" cy="4056627"/>
          </a:xfrm>
          <a:prstGeom prst="foldedCorner">
            <a:avLst/>
          </a:prstGeom>
          <a:solidFill>
            <a:srgbClr val="F7D097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hu-HU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Ábrahám olyan döntést hozott, amelynek mindenki örült.</a:t>
            </a:r>
          </a:p>
          <a:p>
            <a:pPr algn="ctr"/>
            <a:endParaRPr lang="hu-H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Emlékezz vissza a legutóbbi vitádra a testvéreddel, vagy osztálytársaddal!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Írd le röviden, mi az, amin összevesztetek és mi lett a vita vége!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Ha Ábrahámhoz hasonlóan a békességre törekednél, mit tennél másként legközelebb?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chemeClr val="accent6">
                    <a:lumMod val="75000"/>
                  </a:schemeClr>
                </a:solidFill>
              </a:rPr>
              <a:t>Írd le a Hittanoktatódnak! </a:t>
            </a: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333552" y="2036766"/>
            <a:ext cx="6807690" cy="4670590"/>
          </a:xfrm>
          <a:prstGeom prst="rect">
            <a:avLst/>
          </a:prstGeom>
          <a:solidFill>
            <a:schemeClr val="bg1"/>
          </a:solidFill>
          <a:ln>
            <a:solidFill>
              <a:srgbClr val="996633"/>
            </a:solidFill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476793" y="1828800"/>
            <a:ext cx="6813906" cy="4693521"/>
          </a:xfrm>
          <a:prstGeom prst="rect">
            <a:avLst/>
          </a:prstGeom>
          <a:solidFill>
            <a:schemeClr val="bg1"/>
          </a:solidFill>
          <a:ln>
            <a:solidFill>
              <a:srgbClr val="996633"/>
            </a:solidFill>
          </a:ln>
          <a:effectLst>
            <a:outerShdw blurRad="50800" dist="1143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961515" y="2465694"/>
            <a:ext cx="55224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omic Sans MS" panose="030F0702030302020204" pitchFamily="66" charset="0"/>
              </a:rPr>
              <a:t>Amikor legutóbb összevesztem a testvéremmel</a:t>
            </a:r>
            <a:r>
              <a:rPr lang="hu-HU" sz="28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397" b="68929" l="24672" r="90000">
                        <a14:foregroundMark x1="86230" y1="23385" x2="86230" y2="23385"/>
                        <a14:backgroundMark x1="74098" y1="55192" x2="74098" y2="55192"/>
                      </a14:backgroundRemoval>
                    </a14:imgEffect>
                  </a14:imgLayer>
                </a14:imgProps>
              </a:ext>
            </a:extLst>
          </a:blip>
          <a:srcRect l="35588" t="17226" r="9094" b="36707"/>
          <a:stretch/>
        </p:blipFill>
        <p:spPr>
          <a:xfrm>
            <a:off x="9646504" y="1828800"/>
            <a:ext cx="2269265" cy="18944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5172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752 -0.11042 C -0.34492 -0.1294 -0.33919 -0.14745 -0.32864 -0.14745 C -0.31692 -0.14745 -0.31328 -0.1294 -0.30898 -0.11042 C -0.30416 -0.08935 -0.30026 -0.06852 -0.28723 -0.06852 C -0.27486 -0.06852 -0.2707 -0.08935 -0.26562 -0.11042 C -0.26341 -0.1294 -0.25768 -0.14745 -0.24583 -0.14745 C -0.23593 -0.14745 -0.23046 -0.1294 -0.22617 -0.11042 C -0.22226 -0.08935 -0.21692 -0.06852 -0.20507 -0.06852 C -0.19335 -0.06852 -0.18346 -0.11042 -0.18346 -0.11019 C -0.18085 -0.1294 -0.17669 -0.14745 -0.16432 -0.14745 C -0.15273 -0.14745 -0.14895 -0.1294 -0.14479 -0.11042 C -0.1401 -0.08935 -0.13593 -0.06852 -0.12291 -0.06852 C -0.11054 -0.06852 -0.10664 -0.08935 -0.10273 -0.11042 C -0.09765 -0.1294 -0.09361 -0.14745 -0.08151 -0.14745 C -0.07161 -0.14745 -0.06614 -0.1294 -0.0621 -0.11042 C -0.05794 -0.08935 -0.05286 -0.06852 -0.04075 -0.06852 C -0.02929 -0.06852 -0.02539 -0.08935 -0.01914 -0.11042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9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3182"/>
            <a:ext cx="21637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kerekített téglalap 2"/>
          <p:cNvSpPr/>
          <p:nvPr/>
        </p:nvSpPr>
        <p:spPr>
          <a:xfrm>
            <a:off x="217488" y="3904147"/>
            <a:ext cx="3582987" cy="2035175"/>
          </a:xfrm>
          <a:prstGeom prst="roundRect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Olvasd el Isten üzenetét és add tovább az Igét valakinek!</a:t>
            </a:r>
          </a:p>
        </p:txBody>
      </p:sp>
      <p:sp>
        <p:nvSpPr>
          <p:cNvPr id="4" name="Hétágú csillag 3"/>
          <p:cNvSpPr/>
          <p:nvPr/>
        </p:nvSpPr>
        <p:spPr>
          <a:xfrm>
            <a:off x="3932238" y="241290"/>
            <a:ext cx="8158162" cy="6384925"/>
          </a:xfrm>
          <a:prstGeom prst="star7">
            <a:avLst/>
          </a:prstGeom>
          <a:solidFill>
            <a:srgbClr val="D2EDF3"/>
          </a:solidFill>
          <a:ln w="635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„Boldogok,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akik békét teremtenek…”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hu-HU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Máté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evangéliuma 5,9)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217488" y="2702292"/>
            <a:ext cx="3582987" cy="887949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CED2B3"/>
              </a:gs>
              <a:gs pos="88000">
                <a:srgbClr val="FFFF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Aranymondás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88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45" y="992188"/>
            <a:ext cx="5348381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045368" cy="188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5" name="Ellipszis 4"/>
          <p:cNvSpPr>
            <a:spLocks noChangeAspect="1"/>
          </p:cNvSpPr>
          <p:nvPr/>
        </p:nvSpPr>
        <p:spPr>
          <a:xfrm>
            <a:off x="7177708" y="1752117"/>
            <a:ext cx="3807792" cy="3722251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363135" y="2593182"/>
            <a:ext cx="3436937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7" name="Téglalap 6"/>
          <p:cNvSpPr/>
          <p:nvPr/>
        </p:nvSpPr>
        <p:spPr>
          <a:xfrm>
            <a:off x="6545831" y="5607408"/>
            <a:ext cx="5071544" cy="708025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</p:spTree>
    <p:extLst>
      <p:ext uri="{BB962C8B-B14F-4D97-AF65-F5344CB8AC3E}">
        <p14:creationId xmlns:p14="http://schemas.microsoft.com/office/powerpoint/2010/main" val="411035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2"/>
          <p:cNvSpPr>
            <a:spLocks noChangeArrowheads="1"/>
          </p:cNvSpPr>
          <p:nvPr/>
        </p:nvSpPr>
        <p:spPr bwMode="auto">
          <a:xfrm>
            <a:off x="3041650" y="663575"/>
            <a:ext cx="609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alt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3" name="Téglalap 10"/>
          <p:cNvSpPr>
            <a:spLocks noChangeArrowheads="1"/>
          </p:cNvSpPr>
          <p:nvPr/>
        </p:nvSpPr>
        <p:spPr bwMode="auto">
          <a:xfrm>
            <a:off x="1093788" y="2554288"/>
            <a:ext cx="39036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Köszönjük a segítségüket!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Isten áldását kívánjuk ezzel az Igével!</a:t>
            </a:r>
          </a:p>
        </p:txBody>
      </p:sp>
      <p:sp>
        <p:nvSpPr>
          <p:cNvPr id="4" name="Ellipszis 3"/>
          <p:cNvSpPr>
            <a:spLocks noChangeAspect="1"/>
          </p:cNvSpPr>
          <p:nvPr/>
        </p:nvSpPr>
        <p:spPr>
          <a:xfrm>
            <a:off x="927358" y="1663649"/>
            <a:ext cx="4227966" cy="4227966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Szövegdoboz 5"/>
          <p:cNvSpPr txBox="1">
            <a:spLocks noChangeArrowheads="1"/>
          </p:cNvSpPr>
          <p:nvPr/>
        </p:nvSpPr>
        <p:spPr bwMode="auto">
          <a:xfrm>
            <a:off x="5740152" y="2093261"/>
            <a:ext cx="580887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Minden gondotokat </a:t>
            </a:r>
            <a:r>
              <a:rPr kumimoji="0" lang="hu-HU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Őreá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vessétek, mert neki gondja van reátok</a:t>
            </a: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rgbClr val="70AD4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(1Péter 5,7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04" y="4801056"/>
            <a:ext cx="4676775" cy="1552575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val="3099586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2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4"/>
          <p:cNvSpPr txBox="1">
            <a:spLocks noChangeArrowheads="1"/>
          </p:cNvSpPr>
          <p:nvPr/>
        </p:nvSpPr>
        <p:spPr bwMode="auto">
          <a:xfrm>
            <a:off x="847725" y="2633663"/>
            <a:ext cx="5024438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r>
              <a:rPr kumimoji="0" lang="hu-HU" altLang="hu-H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Kezdd a digitális hittanórát az óra eleji imádsággal!</a:t>
            </a:r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793750"/>
            <a:ext cx="5380037" cy="5405438"/>
          </a:xfrm>
          <a:prstGeom prst="rect">
            <a:avLst/>
          </a:prstGeom>
          <a:solidFill>
            <a:srgbClr val="FFFBD6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9765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D2EDF3"/>
            </a:gs>
            <a:gs pos="13000">
              <a:srgbClr val="ADDDE2"/>
            </a:gs>
            <a:gs pos="33000">
              <a:srgbClr val="D2EDF3"/>
            </a:gs>
            <a:gs pos="100000">
              <a:srgbClr val="F7D0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614" y="366527"/>
            <a:ext cx="8045529" cy="6222958"/>
          </a:xfrm>
          <a:prstGeom prst="rect">
            <a:avLst/>
          </a:prstGeom>
          <a:ln w="34925">
            <a:solidFill>
              <a:srgbClr val="464A6B"/>
            </a:solidFill>
          </a:ln>
          <a:effectLst>
            <a:outerShdw blurRad="63500" sx="102000" sy="102000" algn="ctr" rotWithShape="0">
              <a:srgbClr val="4C5273">
                <a:alpha val="40000"/>
              </a:srgbClr>
            </a:outerShdw>
          </a:effec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0" y="1"/>
            <a:ext cx="1714137" cy="16993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7628" y="1"/>
            <a:ext cx="1704840" cy="1703579"/>
          </a:xfrm>
          <a:prstGeom prst="rect">
            <a:avLst/>
          </a:prstGeom>
        </p:spPr>
      </p:pic>
      <p:pic>
        <p:nvPicPr>
          <p:cNvPr id="6" name="Szólt az Isten egykor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5167" y="1867093"/>
            <a:ext cx="1484919" cy="1484919"/>
          </a:xfrm>
          <a:prstGeom prst="rect">
            <a:avLst/>
          </a:prstGeom>
          <a:effectLst>
            <a:outerShdw blurRad="50800" dist="50800" dir="5400000" algn="ctr" rotWithShape="0">
              <a:srgbClr val="464A6B"/>
            </a:outerShdw>
          </a:effectLst>
        </p:spPr>
      </p:pic>
      <p:sp>
        <p:nvSpPr>
          <p:cNvPr id="7" name="Lekerekített téglalap 6"/>
          <p:cNvSpPr/>
          <p:nvPr/>
        </p:nvSpPr>
        <p:spPr>
          <a:xfrm>
            <a:off x="312821" y="3717757"/>
            <a:ext cx="3044792" cy="287172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/>
              <a:t>A mai órán is Ábrahámról fogunk tanulni. Ismételjük át a róla szóló dalt! Kattints a hangszóróra!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067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4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DDDE2"/>
            </a:gs>
            <a:gs pos="35000">
              <a:srgbClr val="FFF2CC"/>
            </a:gs>
            <a:gs pos="68000">
              <a:srgbClr val="FEDCA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6" b="99845" l="0" r="100000">
                        <a14:foregroundMark x1="47276" y1="35240" x2="47276" y2="35240"/>
                        <a14:foregroundMark x1="51970" y1="75580" x2="51970" y2="75580"/>
                        <a14:foregroundMark x1="78793" y1="61824" x2="78793" y2="61824"/>
                        <a14:foregroundMark x1="94803" y1="57805" x2="94803" y2="57805"/>
                        <a14:foregroundMark x1="88433" y1="55332" x2="88433" y2="55332"/>
                        <a14:foregroundMark x1="84409" y1="57651" x2="84409" y2="57651"/>
                        <a14:foregroundMark x1="82900" y1="63524" x2="82900" y2="63524"/>
                        <a14:foregroundMark x1="58759" y1="67388" x2="58759" y2="67388"/>
                        <a14:foregroundMark x1="49958" y1="66615" x2="49958" y2="66615"/>
                        <a14:foregroundMark x1="34199" y1="72798" x2="34199" y2="72798"/>
                        <a14:foregroundMark x1="17267" y1="78671" x2="17267" y2="78671"/>
                        <a14:foregroundMark x1="20620" y1="77125" x2="20620" y2="77125"/>
                        <a14:foregroundMark x1="9891" y1="78207" x2="9891" y2="78207"/>
                        <a14:foregroundMark x1="14920" y1="81298" x2="14920" y2="81298"/>
                        <a14:foregroundMark x1="27829" y1="80216" x2="27829" y2="80216"/>
                        <a14:foregroundMark x1="37720" y1="81298" x2="37720" y2="81298"/>
                        <a14:foregroundMark x1="61609" y1="85008" x2="61609" y2="85008"/>
                        <a14:foregroundMark x1="97904" y1="91190" x2="97904" y2="91190"/>
                        <a14:foregroundMark x1="96563" y1="84699" x2="96563" y2="84699"/>
                        <a14:foregroundMark x1="96982" y1="76816" x2="96982" y2="76816"/>
                        <a14:foregroundMark x1="88684" y1="75889" x2="88684" y2="75889"/>
                        <a14:foregroundMark x1="94971" y1="64297" x2="94971" y2="64297"/>
                        <a14:foregroundMark x1="88433" y1="58114" x2="88433" y2="58114"/>
                        <a14:foregroundMark x1="80469" y1="64142" x2="80469" y2="64142"/>
                        <a14:foregroundMark x1="77368" y1="71097" x2="77368" y2="71097"/>
                        <a14:foregroundMark x1="61023" y1="68006" x2="61023" y2="68006"/>
                        <a14:foregroundMark x1="91785" y1="68934" x2="91785" y2="68934"/>
                        <a14:foregroundMark x1="93630" y1="89181" x2="93630" y2="89181"/>
                        <a14:foregroundMark x1="84158" y1="86399" x2="84158" y2="86399"/>
                        <a14:foregroundMark x1="66974" y1="95672" x2="66974" y2="95672"/>
                        <a14:foregroundMark x1="65801" y1="86399" x2="65801" y2="86399"/>
                        <a14:foregroundMark x1="49371" y1="78516" x2="49371" y2="78516"/>
                        <a14:foregroundMark x1="56412" y1="70015" x2="56412" y2="70015"/>
                        <a14:foregroundMark x1="78039" y1="50850" x2="78039" y2="50850"/>
                        <a14:foregroundMark x1="90444" y1="39567" x2="90444" y2="39567"/>
                        <a14:foregroundMark x1="92205" y1="26275" x2="92205" y2="26275"/>
                        <a14:foregroundMark x1="94384" y1="24266" x2="94384" y2="24266"/>
                        <a14:foregroundMark x1="93043" y1="10665" x2="93043" y2="10665"/>
                        <a14:foregroundMark x1="79044" y1="6801" x2="79044" y2="6801"/>
                        <a14:foregroundMark x1="80469" y1="18702" x2="80469" y2="18702"/>
                        <a14:foregroundMark x1="83822" y1="30448" x2="83822" y2="30448"/>
                        <a14:foregroundMark x1="72506" y1="50850" x2="72506" y2="50850"/>
                        <a14:foregroundMark x1="68650" y1="61824" x2="68650" y2="61824"/>
                        <a14:foregroundMark x1="91282" y1="22875" x2="91282" y2="22875"/>
                        <a14:foregroundMark x1="83403" y1="18083" x2="83403" y2="18083"/>
                        <a14:foregroundMark x1="89522" y1="51159" x2="89522" y2="51159"/>
                        <a14:foregroundMark x1="86588" y1="44049" x2="86588" y2="44049"/>
                        <a14:foregroundMark x1="86924" y1="34930" x2="86924" y2="34930"/>
                        <a14:foregroundMark x1="91618" y1="31376" x2="91618" y2="31376"/>
                        <a14:foregroundMark x1="81978" y1="6491" x2="81978" y2="6491"/>
                        <a14:foregroundMark x1="80134" y1="13292" x2="80134" y2="13292"/>
                        <a14:foregroundMark x1="80469" y1="15301" x2="80469" y2="15301"/>
                        <a14:foregroundMark x1="94971" y1="40031" x2="94971" y2="40031"/>
                        <a14:foregroundMark x1="65465" y1="66924" x2="65465" y2="66924"/>
                        <a14:foregroundMark x1="74602" y1="63215" x2="74602" y2="63215"/>
                        <a14:foregroundMark x1="92121" y1="57651" x2="92121" y2="57651"/>
                        <a14:foregroundMark x1="96228" y1="52705" x2="96228" y2="52705"/>
                        <a14:foregroundMark x1="93043" y1="54714" x2="93043" y2="54714"/>
                        <a14:foregroundMark x1="58089" y1="54405" x2="58089" y2="54405"/>
                        <a14:foregroundMark x1="76949" y1="35240" x2="76949" y2="35240"/>
                        <a14:foregroundMark x1="43839" y1="70788" x2="43839" y2="70788"/>
                        <a14:foregroundMark x1="38642" y1="70634" x2="38642" y2="70634"/>
                        <a14:foregroundMark x1="31350" y1="74189" x2="31350" y2="74189"/>
                        <a14:foregroundMark x1="18776" y1="76816" x2="18776" y2="76816"/>
                        <a14:foregroundMark x1="12154" y1="79289" x2="12154" y2="79289"/>
                        <a14:foregroundMark x1="5281" y1="83617" x2="5281" y2="83617"/>
                        <a14:foregroundMark x1="51718" y1="81917" x2="51718" y2="81917"/>
                        <a14:foregroundMark x1="72171" y1="63524" x2="72171" y2="63524"/>
                        <a14:foregroundMark x1="64208" y1="53323" x2="64208" y2="53323"/>
                        <a14:foregroundMark x1="54317" y1="46832" x2="54317" y2="46832"/>
                        <a14:foregroundMark x1="61023" y1="43122" x2="61023" y2="43122"/>
                        <a14:foregroundMark x1="59514" y1="42658" x2="59514" y2="42658"/>
                        <a14:foregroundMark x1="53060" y1="70325" x2="53060" y2="70325"/>
                        <a14:foregroundMark x1="60101" y1="58733" x2="60101" y2="58733"/>
                        <a14:foregroundMark x1="83990" y1="49459" x2="83990" y2="49459"/>
                        <a14:foregroundMark x1="90109" y1="45750" x2="90109" y2="45750"/>
                        <a14:foregroundMark x1="88097" y1="38949" x2="88097" y2="38949"/>
                        <a14:foregroundMark x1="89522" y1="24575" x2="89522" y2="24575"/>
                        <a14:foregroundMark x1="97318" y1="45750" x2="97318" y2="45750"/>
                        <a14:foregroundMark x1="97569" y1="31376" x2="97569" y2="31376"/>
                        <a14:foregroundMark x1="63202" y1="65533" x2="63202" y2="65533"/>
                        <a14:foregroundMark x1="81475" y1="58269" x2="81475" y2="58269"/>
                        <a14:foregroundMark x1="93630" y1="52087" x2="93630" y2="52087"/>
                        <a14:foregroundMark x1="63370" y1="69088" x2="63370" y2="69088"/>
                        <a14:foregroundMark x1="52137" y1="67697" x2="52137" y2="67697"/>
                        <a14:foregroundMark x1="48365" y1="69397" x2="48365" y2="69397"/>
                        <a14:foregroundMark x1="82984" y1="69397" x2="82984" y2="69397"/>
                        <a14:foregroundMark x1="97821" y1="63833" x2="97821" y2="63833"/>
                        <a14:foregroundMark x1="94803" y1="68315" x2="94803" y2="68315"/>
                        <a14:foregroundMark x1="89690" y1="70015" x2="89690" y2="70015"/>
                        <a14:foregroundMark x1="82230" y1="73570" x2="82230" y2="73570"/>
                        <a14:foregroundMark x1="67728" y1="72179" x2="67728" y2="72179"/>
                        <a14:foregroundMark x1="82733" y1="77743" x2="82733" y2="77743"/>
                        <a14:foregroundMark x1="88181" y1="79134" x2="88181" y2="79134"/>
                        <a14:foregroundMark x1="71668" y1="79444" x2="71668" y2="79444"/>
                        <a14:foregroundMark x1="73764" y1="78671" x2="73764" y2="78671"/>
                        <a14:foregroundMark x1="96479" y1="80835" x2="96479" y2="80835"/>
                        <a14:foregroundMark x1="74518" y1="80062" x2="74518" y2="80062"/>
                        <a14:foregroundMark x1="69740" y1="79134" x2="69740" y2="79134"/>
                        <a14:foregroundMark x1="66806" y1="77743" x2="66806" y2="77743"/>
                        <a14:foregroundMark x1="65801" y1="74498" x2="65801" y2="74498"/>
                        <a14:foregroundMark x1="63537" y1="72179" x2="63537" y2="72179"/>
                        <a14:foregroundMark x1="61274" y1="72179" x2="61274" y2="72179"/>
                        <a14:foregroundMark x1="58508" y1="71406" x2="58508" y2="71406"/>
                        <a14:foregroundMark x1="54149" y1="67697" x2="54149" y2="67697"/>
                        <a14:foregroundMark x1="50210" y1="68624" x2="50210" y2="68624"/>
                        <a14:foregroundMark x1="51383" y1="71097" x2="51383" y2="71097"/>
                        <a14:foregroundMark x1="47192" y1="72179" x2="47192" y2="72179"/>
                        <a14:foregroundMark x1="69237" y1="73570" x2="69237" y2="73570"/>
                        <a14:foregroundMark x1="48114" y1="75580" x2="48114" y2="75580"/>
                        <a14:foregroundMark x1="53227" y1="85626" x2="53227" y2="85626"/>
                        <a14:foregroundMark x1="63370" y1="81917" x2="63370" y2="81917"/>
                        <a14:foregroundMark x1="65633" y1="80835" x2="65633" y2="80835"/>
                        <a14:foregroundMark x1="59849" y1="83926" x2="59849" y2="83926"/>
                        <a14:foregroundMark x1="56999" y1="89181" x2="56999" y2="89181"/>
                        <a14:foregroundMark x1="48868" y1="83617" x2="48868" y2="83617"/>
                        <a14:foregroundMark x1="46270" y1="78362" x2="46270" y2="78362"/>
                        <a14:foregroundMark x1="42330" y1="77280" x2="42330" y2="77280"/>
                        <a14:foregroundMark x1="39145" y1="75580" x2="39145" y2="75580"/>
                        <a14:foregroundMark x1="45683" y1="82844" x2="45683" y2="82844"/>
                        <a14:foregroundMark x1="44761" y1="74961" x2="44761" y2="74961"/>
                        <a14:foregroundMark x1="22213" y1="75889" x2="22213" y2="75889"/>
                        <a14:foregroundMark x1="40654" y1="73107" x2="40654" y2="73107"/>
                        <a14:foregroundMark x1="40402" y1="77743" x2="40402" y2="77743"/>
                        <a14:foregroundMark x1="39648" y1="80835" x2="39648" y2="80835"/>
                        <a14:foregroundMark x1="39313" y1="83926" x2="39313" y2="83926"/>
                        <a14:foregroundMark x1="37469" y1="84544" x2="37469" y2="84544"/>
                        <a14:foregroundMark x1="35205" y1="85317" x2="35205" y2="85317"/>
                        <a14:foregroundMark x1="34954" y1="81917" x2="34954" y2="81917"/>
                        <a14:foregroundMark x1="32523" y1="79134" x2="32523" y2="79134"/>
                        <a14:foregroundMark x1="28248" y1="78671" x2="28248" y2="78671"/>
                        <a14:foregroundMark x1="29757" y1="76352" x2="29757" y2="76352"/>
                        <a14:foregroundMark x1="91953" y1="17620" x2="91953" y2="17620"/>
                        <a14:foregroundMark x1="94635" y1="32303" x2="94635" y2="32303"/>
                        <a14:backgroundMark x1="2347" y1="75580" x2="2347" y2="75580"/>
                      </a14:backgroundRemoval>
                    </a14:imgEffect>
                  </a14:imgLayer>
                </a14:imgProps>
              </a:ext>
            </a:extLst>
          </a:blip>
          <a:srcRect l="1693" r="2575" b="5325"/>
          <a:stretch/>
        </p:blipFill>
        <p:spPr>
          <a:xfrm>
            <a:off x="2083632" y="1867990"/>
            <a:ext cx="10108368" cy="499001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774" b="65001" l="26145" r="50529">
                        <a14:foregroundMark x1="41180" y1="61011" x2="41180" y2="61011"/>
                        <a14:foregroundMark x1="43789" y1="62360" x2="43789" y2="62360"/>
                        <a14:backgroundMark x1="38571" y1="41348" x2="38571" y2="41348"/>
                        <a14:backgroundMark x1="36926" y1="41573" x2="36926" y2="41573"/>
                        <a14:backgroundMark x1="32048" y1="42809" x2="32048" y2="42809"/>
                      </a14:backgroundRemoval>
                    </a14:imgEffect>
                  </a14:imgLayer>
                </a14:imgProps>
              </a:ext>
            </a:extLst>
          </a:blip>
          <a:srcRect l="25360" t="36675" r="53328" b="33844"/>
          <a:stretch/>
        </p:blipFill>
        <p:spPr>
          <a:xfrm>
            <a:off x="841383" y="1788532"/>
            <a:ext cx="3686628" cy="257446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68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771" y="3628167"/>
            <a:ext cx="6690783" cy="3054903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959284" y="300635"/>
            <a:ext cx="996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Amikor Ábrahám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és Sára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elindult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Kánaán felé,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velük tartott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Lót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is. Ő volt Ábrahám unokaöccse. 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Szolgáik is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kísérték őket,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hogy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legeltessék a nyájat. 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4409118" y="1568697"/>
            <a:ext cx="5818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Sok 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jószáguk volt, hiszen Isten gazdagon megáldotta Ábrahámot is és </a:t>
            </a:r>
            <a:r>
              <a:rPr lang="hu-HU" sz="2400" dirty="0" err="1">
                <a:solidFill>
                  <a:schemeClr val="accent4">
                    <a:lumMod val="50000"/>
                  </a:schemeClr>
                </a:solidFill>
              </a:rPr>
              <a:t>Lótot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</a:rPr>
              <a:t> is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959285" cy="19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DDDE2"/>
            </a:gs>
            <a:gs pos="42000">
              <a:srgbClr val="FFF2CC"/>
            </a:gs>
            <a:gs pos="52000">
              <a:schemeClr val="accent6">
                <a:lumMod val="40000"/>
                <a:lumOff val="60000"/>
              </a:schemeClr>
            </a:gs>
            <a:gs pos="85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0" r="100000">
                        <a14:foregroundMark x1="90223" y1="90071" x2="90223" y2="90071"/>
                        <a14:foregroundMark x1="76905" y1="90248" x2="76905" y2="90248"/>
                        <a14:foregroundMark x1="64742" y1="87057" x2="64742" y2="87057"/>
                        <a14:foregroundMark x1="82987" y1="96809" x2="82987" y2="96809"/>
                        <a14:foregroundMark x1="72132" y1="96809" x2="72132" y2="96809"/>
                        <a14:foregroundMark x1="63895" y1="94858" x2="63895" y2="94858"/>
                        <a14:foregroundMark x1="49500" y1="93794" x2="49500" y2="93794"/>
                        <a14:foregroundMark x1="35027" y1="94858" x2="35027" y2="94858"/>
                        <a14:foregroundMark x1="31178" y1="93085" x2="31178" y2="93085"/>
                        <a14:foregroundMark x1="7775" y1="96809" x2="7775" y2="96809"/>
                        <a14:foregroundMark x1="3772" y1="91312" x2="3772" y2="91312"/>
                        <a14:foregroundMark x1="4542" y1="97163" x2="4542" y2="97163"/>
                        <a14:foregroundMark x1="9546" y1="64716" x2="9546" y2="64716"/>
                        <a14:foregroundMark x1="7467" y1="65780" x2="7467" y2="65780"/>
                        <a14:foregroundMark x1="924" y1="69681" x2="924" y2="69681"/>
                        <a14:foregroundMark x1="3695" y1="67553" x2="3695" y2="67553"/>
                        <a14:foregroundMark x1="12163" y1="62057" x2="12163" y2="62057"/>
                        <a14:foregroundMark x1="16089" y1="56206" x2="16089" y2="56206"/>
                        <a14:foregroundMark x1="16782" y1="53546" x2="16782" y2="535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64477"/>
            <a:ext cx="12192000" cy="5293524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728684" y="404072"/>
            <a:ext cx="8098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Egy reggel Ábrahám és Lót veszekedésre ébredt.</a:t>
            </a:r>
            <a:endParaRPr lang="hu-H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llipszis buborék 2"/>
          <p:cNvSpPr/>
          <p:nvPr/>
        </p:nvSpPr>
        <p:spPr>
          <a:xfrm>
            <a:off x="7649029" y="1030681"/>
            <a:ext cx="2946401" cy="1483250"/>
          </a:xfrm>
          <a:prstGeom prst="wedgeEllipseCallout">
            <a:avLst>
              <a:gd name="adj1" fmla="val -24831"/>
              <a:gd name="adj2" fmla="val 91670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200" dirty="0" smtClean="0">
                <a:solidFill>
                  <a:schemeClr val="accent4">
                    <a:lumMod val="50000"/>
                  </a:schemeClr>
                </a:solidFill>
              </a:rPr>
              <a:t>Ez nem szokás nálunk, rokonok között!</a:t>
            </a:r>
            <a:endParaRPr lang="hu-HU" sz="2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257" y="2942490"/>
            <a:ext cx="2419348" cy="371203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728684" y="897085"/>
            <a:ext cx="3846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Rögvest kiszaladtak a sátorból.</a:t>
            </a:r>
            <a:endParaRPr lang="hu-H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Ellipszis buborék 8"/>
          <p:cNvSpPr/>
          <p:nvPr/>
        </p:nvSpPr>
        <p:spPr>
          <a:xfrm>
            <a:off x="703942" y="2067084"/>
            <a:ext cx="1654629" cy="930309"/>
          </a:xfrm>
          <a:prstGeom prst="wedgeEllipseCallout">
            <a:avLst>
              <a:gd name="adj1" fmla="val -85746"/>
              <a:gd name="adj2" fmla="val 6718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A miénk!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Ellipszis buborék 9"/>
          <p:cNvSpPr/>
          <p:nvPr/>
        </p:nvSpPr>
        <p:spPr>
          <a:xfrm>
            <a:off x="1814283" y="2513931"/>
            <a:ext cx="1654629" cy="930309"/>
          </a:xfrm>
          <a:prstGeom prst="wedgeEllipseCallout">
            <a:avLst>
              <a:gd name="adj1" fmla="val -153290"/>
              <a:gd name="adj2" fmla="val 3909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Ez nem igaz!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Ellipszis buborék 10"/>
          <p:cNvSpPr/>
          <p:nvPr/>
        </p:nvSpPr>
        <p:spPr>
          <a:xfrm>
            <a:off x="1074055" y="3259498"/>
            <a:ext cx="1654629" cy="930309"/>
          </a:xfrm>
          <a:prstGeom prst="wedgeEllipseCallout">
            <a:avLst>
              <a:gd name="adj1" fmla="val -112061"/>
              <a:gd name="adj2" fmla="val -146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chemeClr val="accent4">
                    <a:lumMod val="50000"/>
                  </a:schemeClr>
                </a:solidFill>
              </a:rPr>
              <a:t>A miénk!</a:t>
            </a:r>
            <a:endParaRPr lang="hu-H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8852"/>
            <a:ext cx="1814283" cy="179370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0938" y="4388906"/>
            <a:ext cx="2292295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3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DDDE2"/>
            </a:gs>
            <a:gs pos="42000">
              <a:srgbClr val="FFF2CC"/>
            </a:gs>
            <a:gs pos="52000">
              <a:schemeClr val="accent6">
                <a:lumMod val="40000"/>
                <a:lumOff val="60000"/>
              </a:schemeClr>
            </a:gs>
            <a:gs pos="85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395" y="1825101"/>
            <a:ext cx="2888040" cy="3617171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072" y="3845608"/>
            <a:ext cx="6501149" cy="29683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92" l="4412" r="98162"/>
                    </a14:imgEffect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6573" y="1884953"/>
            <a:ext cx="3033788" cy="370300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48" b="99532" l="1756" r="84962">
                        <a14:foregroundMark x1="72228" y1="75176" x2="72228" y2="75176"/>
                        <a14:backgroundMark x1="45664" y1="16628" x2="45664" y2="16628"/>
                        <a14:backgroundMark x1="46872" y1="13115" x2="46872" y2="13115"/>
                        <a14:backgroundMark x1="43908" y1="11241" x2="43908" y2="11241"/>
                        <a14:backgroundMark x1="40176" y1="15457" x2="40176" y2="15457"/>
                        <a14:backgroundMark x1="44566" y1="21077" x2="44566" y2="21077"/>
                        <a14:backgroundMark x1="47201" y1="20375" x2="47201" y2="20375"/>
                        <a14:backgroundMark x1="49506" y1="18033" x2="49506" y2="18033"/>
                        <a14:backgroundMark x1="8123" y1="29508" x2="8123" y2="29508"/>
                        <a14:backgroundMark x1="10428" y1="25293" x2="10428" y2="25293"/>
                        <a14:backgroundMark x1="14050" y1="39110" x2="14050" y2="39110"/>
                        <a14:backgroundMark x1="6915" y1="33724" x2="6915" y2="33724"/>
                        <a14:backgroundMark x1="8452" y1="54098" x2="8452" y2="54098"/>
                        <a14:backgroundMark x1="12514" y1="58782" x2="12514" y2="58782"/>
                        <a14:backgroundMark x1="20198" y1="52459" x2="20198" y2="52459"/>
                        <a14:backgroundMark x1="25247" y1="52459" x2="25247" y2="52459"/>
                        <a14:backgroundMark x1="24479" y1="42857" x2="24479" y2="42857"/>
                        <a14:backgroundMark x1="27881" y1="62529" x2="27881" y2="62529"/>
                        <a14:backgroundMark x1="32711" y1="47541" x2="32711" y2="47541"/>
                        <a14:backgroundMark x1="34029" y1="41686" x2="34029" y2="41686"/>
                        <a14:backgroundMark x1="34029" y1="52927" x2="34029" y2="52927"/>
                        <a14:backgroundMark x1="31723" y1="41686" x2="31723" y2="41686"/>
                        <a14:backgroundMark x1="28321" y1="40047" x2="28321" y2="40047"/>
                        <a14:backgroundMark x1="18661" y1="38642" x2="18661" y2="38642"/>
                        <a14:backgroundMark x1="11745" y1="44965" x2="11745" y2="44965"/>
                        <a14:backgroundMark x1="14050" y1="43326" x2="14050" y2="43326"/>
                        <a14:backgroundMark x1="20966" y1="33724" x2="20966" y2="33724"/>
                        <a14:backgroundMark x1="21954" y1="29977" x2="21954" y2="29977"/>
                        <a14:backgroundMark x1="26345" y1="34895" x2="26345" y2="34895"/>
                        <a14:backgroundMark x1="32492" y1="30445" x2="32492" y2="30445"/>
                        <a14:backgroundMark x1="37322" y1="29977" x2="37322" y2="29977"/>
                        <a14:backgroundMark x1="37870" y1="35831" x2="37870" y2="35831"/>
                        <a14:backgroundMark x1="38858" y1="40047" x2="38858" y2="40047"/>
                        <a14:backgroundMark x1="40176" y1="37002" x2="40176" y2="37002"/>
                        <a14:backgroundMark x1="36004" y1="45433" x2="36004" y2="45433"/>
                        <a14:backgroundMark x1="41712" y1="49180" x2="41712" y2="49180"/>
                        <a14:backgroundMark x1="38858" y1="50351" x2="38858" y2="50351"/>
                        <a14:backgroundMark x1="43249" y1="41218" x2="43249" y2="41218"/>
                        <a14:backgroundMark x1="38858" y1="43326" x2="38858" y2="43326"/>
                        <a14:backgroundMark x1="43469" y1="53396" x2="43469" y2="53396"/>
                        <a14:backgroundMark x1="36553" y1="52927" x2="36553" y2="52927"/>
                        <a14:backgroundMark x1="39846" y1="53396" x2="39846" y2="53396"/>
                        <a14:backgroundMark x1="44457" y1="58314" x2="44457" y2="58314"/>
                        <a14:backgroundMark x1="42481" y1="37002" x2="42481" y2="37002"/>
                        <a14:backgroundMark x1="36553" y1="40047" x2="36553" y2="40047"/>
                        <a14:backgroundMark x1="36773" y1="48244" x2="36773" y2="48244"/>
                      </a14:backgroundRemoval>
                    </a14:imgEffect>
                  </a14:imgLayer>
                </a14:imgProps>
              </a:ext>
            </a:extLst>
          </a:blip>
          <a:srcRect l="55098" t="45362" r="16885" b="12995"/>
          <a:stretch/>
        </p:blipFill>
        <p:spPr>
          <a:xfrm flipH="1">
            <a:off x="8483448" y="5399314"/>
            <a:ext cx="1589466" cy="113211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48" b="99532" l="1756" r="84962">
                        <a14:foregroundMark x1="72228" y1="75176" x2="72228" y2="75176"/>
                        <a14:backgroundMark x1="45664" y1="16628" x2="45664" y2="16628"/>
                        <a14:backgroundMark x1="46872" y1="13115" x2="46872" y2="13115"/>
                        <a14:backgroundMark x1="43908" y1="11241" x2="43908" y2="11241"/>
                        <a14:backgroundMark x1="40176" y1="15457" x2="40176" y2="15457"/>
                        <a14:backgroundMark x1="44566" y1="21077" x2="44566" y2="21077"/>
                        <a14:backgroundMark x1="47201" y1="20375" x2="47201" y2="20375"/>
                        <a14:backgroundMark x1="49506" y1="18033" x2="49506" y2="18033"/>
                        <a14:backgroundMark x1="8123" y1="29508" x2="8123" y2="29508"/>
                        <a14:backgroundMark x1="10428" y1="25293" x2="10428" y2="25293"/>
                        <a14:backgroundMark x1="14050" y1="39110" x2="14050" y2="39110"/>
                        <a14:backgroundMark x1="6915" y1="33724" x2="6915" y2="33724"/>
                        <a14:backgroundMark x1="8452" y1="54098" x2="8452" y2="54098"/>
                        <a14:backgroundMark x1="12514" y1="58782" x2="12514" y2="58782"/>
                        <a14:backgroundMark x1="20198" y1="52459" x2="20198" y2="52459"/>
                        <a14:backgroundMark x1="25247" y1="52459" x2="25247" y2="52459"/>
                        <a14:backgroundMark x1="24479" y1="42857" x2="24479" y2="42857"/>
                        <a14:backgroundMark x1="27881" y1="62529" x2="27881" y2="62529"/>
                        <a14:backgroundMark x1="32711" y1="47541" x2="32711" y2="47541"/>
                        <a14:backgroundMark x1="34029" y1="41686" x2="34029" y2="41686"/>
                        <a14:backgroundMark x1="34029" y1="52927" x2="34029" y2="52927"/>
                        <a14:backgroundMark x1="31723" y1="41686" x2="31723" y2="41686"/>
                        <a14:backgroundMark x1="28321" y1="40047" x2="28321" y2="40047"/>
                        <a14:backgroundMark x1="18661" y1="38642" x2="18661" y2="38642"/>
                        <a14:backgroundMark x1="11745" y1="44965" x2="11745" y2="44965"/>
                        <a14:backgroundMark x1="14050" y1="43326" x2="14050" y2="43326"/>
                        <a14:backgroundMark x1="20966" y1="33724" x2="20966" y2="33724"/>
                        <a14:backgroundMark x1="21954" y1="29977" x2="21954" y2="29977"/>
                        <a14:backgroundMark x1="26345" y1="34895" x2="26345" y2="34895"/>
                        <a14:backgroundMark x1="32492" y1="30445" x2="32492" y2="30445"/>
                        <a14:backgroundMark x1="37322" y1="29977" x2="37322" y2="29977"/>
                        <a14:backgroundMark x1="37870" y1="35831" x2="37870" y2="35831"/>
                        <a14:backgroundMark x1="38858" y1="40047" x2="38858" y2="40047"/>
                        <a14:backgroundMark x1="40176" y1="37002" x2="40176" y2="37002"/>
                        <a14:backgroundMark x1="36004" y1="45433" x2="36004" y2="45433"/>
                        <a14:backgroundMark x1="41712" y1="49180" x2="41712" y2="49180"/>
                        <a14:backgroundMark x1="38858" y1="50351" x2="38858" y2="50351"/>
                        <a14:backgroundMark x1="43249" y1="41218" x2="43249" y2="41218"/>
                        <a14:backgroundMark x1="38858" y1="43326" x2="38858" y2="43326"/>
                        <a14:backgroundMark x1="43469" y1="53396" x2="43469" y2="53396"/>
                        <a14:backgroundMark x1="36553" y1="52927" x2="36553" y2="52927"/>
                        <a14:backgroundMark x1="39846" y1="53396" x2="39846" y2="53396"/>
                        <a14:backgroundMark x1="44457" y1="58314" x2="44457" y2="58314"/>
                        <a14:backgroundMark x1="42481" y1="37002" x2="42481" y2="37002"/>
                        <a14:backgroundMark x1="36553" y1="40047" x2="36553" y2="40047"/>
                        <a14:backgroundMark x1="36773" y1="48244" x2="36773" y2="48244"/>
                      </a14:backgroundRemoval>
                    </a14:imgEffect>
                    <a14:imgEffect>
                      <a14:sharpenSoften amount="30000"/>
                    </a14:imgEffect>
                  </a14:imgLayer>
                </a14:imgProps>
              </a:ext>
            </a:extLst>
          </a:blip>
          <a:srcRect l="55098" t="45362" r="16885" b="12995"/>
          <a:stretch/>
        </p:blipFill>
        <p:spPr>
          <a:xfrm flipH="1">
            <a:off x="10443404" y="4523318"/>
            <a:ext cx="1589466" cy="113211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248" b="99532" l="1756" r="84962">
                        <a14:foregroundMark x1="72228" y1="75176" x2="72228" y2="75176"/>
                        <a14:backgroundMark x1="45664" y1="16628" x2="45664" y2="16628"/>
                        <a14:backgroundMark x1="46872" y1="13115" x2="46872" y2="13115"/>
                        <a14:backgroundMark x1="43908" y1="11241" x2="43908" y2="11241"/>
                        <a14:backgroundMark x1="40176" y1="15457" x2="40176" y2="15457"/>
                        <a14:backgroundMark x1="44566" y1="21077" x2="44566" y2="21077"/>
                        <a14:backgroundMark x1="47201" y1="20375" x2="47201" y2="20375"/>
                        <a14:backgroundMark x1="49506" y1="18033" x2="49506" y2="18033"/>
                        <a14:backgroundMark x1="8123" y1="29508" x2="8123" y2="29508"/>
                        <a14:backgroundMark x1="10428" y1="25293" x2="10428" y2="25293"/>
                        <a14:backgroundMark x1="14050" y1="39110" x2="14050" y2="39110"/>
                        <a14:backgroundMark x1="6915" y1="33724" x2="6915" y2="33724"/>
                        <a14:backgroundMark x1="8452" y1="54098" x2="8452" y2="54098"/>
                        <a14:backgroundMark x1="12514" y1="58782" x2="12514" y2="58782"/>
                        <a14:backgroundMark x1="20198" y1="52459" x2="20198" y2="52459"/>
                        <a14:backgroundMark x1="25247" y1="52459" x2="25247" y2="52459"/>
                        <a14:backgroundMark x1="24479" y1="42857" x2="24479" y2="42857"/>
                        <a14:backgroundMark x1="27881" y1="62529" x2="27881" y2="62529"/>
                        <a14:backgroundMark x1="32711" y1="47541" x2="32711" y2="47541"/>
                        <a14:backgroundMark x1="34029" y1="41686" x2="34029" y2="41686"/>
                        <a14:backgroundMark x1="34029" y1="52927" x2="34029" y2="52927"/>
                        <a14:backgroundMark x1="31723" y1="41686" x2="31723" y2="41686"/>
                        <a14:backgroundMark x1="28321" y1="40047" x2="28321" y2="40047"/>
                        <a14:backgroundMark x1="18661" y1="38642" x2="18661" y2="38642"/>
                        <a14:backgroundMark x1="11745" y1="44965" x2="11745" y2="44965"/>
                        <a14:backgroundMark x1="14050" y1="43326" x2="14050" y2="43326"/>
                        <a14:backgroundMark x1="20966" y1="33724" x2="20966" y2="33724"/>
                        <a14:backgroundMark x1="21954" y1="29977" x2="21954" y2="29977"/>
                        <a14:backgroundMark x1="26345" y1="34895" x2="26345" y2="34895"/>
                        <a14:backgroundMark x1="32492" y1="30445" x2="32492" y2="30445"/>
                        <a14:backgroundMark x1="37322" y1="29977" x2="37322" y2="29977"/>
                        <a14:backgroundMark x1="37870" y1="35831" x2="37870" y2="35831"/>
                        <a14:backgroundMark x1="38858" y1="40047" x2="38858" y2="40047"/>
                        <a14:backgroundMark x1="40176" y1="37002" x2="40176" y2="37002"/>
                        <a14:backgroundMark x1="36004" y1="45433" x2="36004" y2="45433"/>
                        <a14:backgroundMark x1="41712" y1="49180" x2="41712" y2="49180"/>
                        <a14:backgroundMark x1="38858" y1="50351" x2="38858" y2="50351"/>
                        <a14:backgroundMark x1="43249" y1="41218" x2="43249" y2="41218"/>
                        <a14:backgroundMark x1="38858" y1="43326" x2="38858" y2="43326"/>
                        <a14:backgroundMark x1="43469" y1="53396" x2="43469" y2="53396"/>
                        <a14:backgroundMark x1="36553" y1="52927" x2="36553" y2="52927"/>
                        <a14:backgroundMark x1="39846" y1="53396" x2="39846" y2="53396"/>
                        <a14:backgroundMark x1="44457" y1="58314" x2="44457" y2="58314"/>
                        <a14:backgroundMark x1="42481" y1="37002" x2="42481" y2="37002"/>
                        <a14:backgroundMark x1="36553" y1="40047" x2="36553" y2="40047"/>
                        <a14:backgroundMark x1="36773" y1="48244" x2="36773" y2="48244"/>
                      </a14:backgroundRemoval>
                    </a14:imgEffect>
                  </a14:imgLayer>
                </a14:imgProps>
              </a:ext>
            </a:extLst>
          </a:blip>
          <a:srcRect l="55098" t="45362" r="16885" b="12995"/>
          <a:stretch/>
        </p:blipFill>
        <p:spPr>
          <a:xfrm>
            <a:off x="7336970" y="5602031"/>
            <a:ext cx="1364493" cy="113211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-18852"/>
            <a:ext cx="1865103" cy="1843953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926609" y="377082"/>
            <a:ext cx="10079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Lót pásztorai és Ábrahám pásztorai veszekedtek, ölre mentek.</a:t>
            </a:r>
            <a:endParaRPr lang="hu-H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95512" y="2024658"/>
            <a:ext cx="2415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Kié a legelő?</a:t>
            </a:r>
            <a:endParaRPr lang="hu-H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95512" y="2688833"/>
            <a:ext cx="3043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</a:rPr>
              <a:t>Ezen folyt a vita.</a:t>
            </a:r>
            <a:endParaRPr lang="hu-H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4" name="Ellipszis buborék 13"/>
          <p:cNvSpPr/>
          <p:nvPr/>
        </p:nvSpPr>
        <p:spPr>
          <a:xfrm>
            <a:off x="2270949" y="988726"/>
            <a:ext cx="2009925" cy="987501"/>
          </a:xfrm>
          <a:prstGeom prst="wedgeEllipseCallout">
            <a:avLst>
              <a:gd name="adj1" fmla="val 26261"/>
              <a:gd name="adj2" fmla="val 89361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A miénk!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7178020" y="900302"/>
            <a:ext cx="1931335" cy="1124356"/>
          </a:xfrm>
          <a:prstGeom prst="wedgeEllipseCallout">
            <a:avLst>
              <a:gd name="adj1" fmla="val 56231"/>
              <a:gd name="adj2" fmla="val 6691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A miénk!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0584" y="1909240"/>
            <a:ext cx="2247840" cy="3448891"/>
          </a:xfrm>
          <a:prstGeom prst="rect">
            <a:avLst/>
          </a:prstGeom>
        </p:spPr>
      </p:pic>
      <p:sp>
        <p:nvSpPr>
          <p:cNvPr id="17" name="Ellipszis buborék 16"/>
          <p:cNvSpPr/>
          <p:nvPr/>
        </p:nvSpPr>
        <p:spPr>
          <a:xfrm>
            <a:off x="4474384" y="857910"/>
            <a:ext cx="2472399" cy="1318266"/>
          </a:xfrm>
          <a:prstGeom prst="wedgeEllipseCallout">
            <a:avLst>
              <a:gd name="adj1" fmla="val 35654"/>
              <a:gd name="adj2" fmla="val 6403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De hiszen a legelő mindenkié!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50016" y="3394699"/>
            <a:ext cx="3215313" cy="3463301"/>
          </a:xfrm>
          <a:prstGeom prst="rect">
            <a:avLst/>
          </a:prstGeom>
        </p:spPr>
      </p:pic>
      <p:sp>
        <p:nvSpPr>
          <p:cNvPr id="19" name="Ellipszis buborék 18"/>
          <p:cNvSpPr/>
          <p:nvPr/>
        </p:nvSpPr>
        <p:spPr>
          <a:xfrm>
            <a:off x="5455284" y="5297562"/>
            <a:ext cx="2595705" cy="1436584"/>
          </a:xfrm>
          <a:prstGeom prst="wedgeEllipseCallout">
            <a:avLst>
              <a:gd name="adj1" fmla="val 116500"/>
              <a:gd name="adj2" fmla="val -58532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Ez így igaz! – helyeselt Lót is.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DDDE2"/>
            </a:gs>
            <a:gs pos="42000">
              <a:srgbClr val="FFF2CC"/>
            </a:gs>
            <a:gs pos="52000">
              <a:schemeClr val="accent6">
                <a:lumMod val="40000"/>
                <a:lumOff val="60000"/>
              </a:schemeClr>
            </a:gs>
            <a:gs pos="85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168" y="2275471"/>
            <a:ext cx="3668091" cy="45941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92" l="4412" r="98162"/>
                    </a14:imgEffect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3891" y="2442821"/>
            <a:ext cx="3489677" cy="425945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18852"/>
            <a:ext cx="1948573" cy="1926476"/>
          </a:xfrm>
          <a:prstGeom prst="rect">
            <a:avLst/>
          </a:prstGeom>
        </p:spPr>
      </p:pic>
      <p:sp>
        <p:nvSpPr>
          <p:cNvPr id="14" name="Ellipszis buborék 13"/>
          <p:cNvSpPr/>
          <p:nvPr/>
        </p:nvSpPr>
        <p:spPr>
          <a:xfrm>
            <a:off x="2154678" y="545230"/>
            <a:ext cx="3192303" cy="1730241"/>
          </a:xfrm>
          <a:prstGeom prst="wedgeEllipseCallout">
            <a:avLst>
              <a:gd name="adj1" fmla="val -5111"/>
              <a:gd name="adj2" fmla="val 7929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Csakhogy kevés a legelő, mert sok a bárány. 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2540" y="2442821"/>
            <a:ext cx="2391506" cy="3669320"/>
          </a:xfrm>
          <a:prstGeom prst="rect">
            <a:avLst/>
          </a:prstGeom>
        </p:spPr>
      </p:pic>
      <p:sp>
        <p:nvSpPr>
          <p:cNvPr id="17" name="Ellipszis buborék 16"/>
          <p:cNvSpPr/>
          <p:nvPr/>
        </p:nvSpPr>
        <p:spPr>
          <a:xfrm>
            <a:off x="5450034" y="264224"/>
            <a:ext cx="2472399" cy="1318266"/>
          </a:xfrm>
          <a:prstGeom prst="wedgeEllipseCallout">
            <a:avLst>
              <a:gd name="adj1" fmla="val -8962"/>
              <a:gd name="adj2" fmla="val 11578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Akkor mit tegyünk?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7"/>
          <a:srcRect r="11066"/>
          <a:stretch/>
        </p:blipFill>
        <p:spPr>
          <a:xfrm>
            <a:off x="8809996" y="2774575"/>
            <a:ext cx="3381117" cy="4095054"/>
          </a:xfrm>
          <a:prstGeom prst="rect">
            <a:avLst/>
          </a:prstGeom>
        </p:spPr>
      </p:pic>
      <p:sp>
        <p:nvSpPr>
          <p:cNvPr id="19" name="Ellipszis buborék 18"/>
          <p:cNvSpPr/>
          <p:nvPr/>
        </p:nvSpPr>
        <p:spPr>
          <a:xfrm>
            <a:off x="6673498" y="5413435"/>
            <a:ext cx="2107996" cy="1294326"/>
          </a:xfrm>
          <a:prstGeom prst="wedgeEllipseCallout">
            <a:avLst>
              <a:gd name="adj1" fmla="val 87923"/>
              <a:gd name="adj2" fmla="val -9352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Mit tegyünk?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Ellipszis buborék 19"/>
          <p:cNvSpPr/>
          <p:nvPr/>
        </p:nvSpPr>
        <p:spPr>
          <a:xfrm>
            <a:off x="8128538" y="273296"/>
            <a:ext cx="3192303" cy="1730241"/>
          </a:xfrm>
          <a:prstGeom prst="wedgeEllipseCallout">
            <a:avLst>
              <a:gd name="adj1" fmla="val -28753"/>
              <a:gd name="adj2" fmla="val 9187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Csakhogy kevés a legelő, mert sok a bárány. 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DDDE2"/>
            </a:gs>
            <a:gs pos="42000">
              <a:srgbClr val="FFF2CC"/>
            </a:gs>
            <a:gs pos="52000">
              <a:schemeClr val="accent6">
                <a:lumMod val="40000"/>
                <a:lumOff val="60000"/>
              </a:schemeClr>
            </a:gs>
            <a:gs pos="85000">
              <a:schemeClr val="accent6">
                <a:lumMod val="60000"/>
                <a:lumOff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526" y="2685176"/>
            <a:ext cx="2724846" cy="418076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b="48811"/>
          <a:stretch/>
        </p:blipFill>
        <p:spPr>
          <a:xfrm>
            <a:off x="-148748" y="3185199"/>
            <a:ext cx="5728691" cy="367280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92" l="4412" r="98162"/>
                    </a14:imgEffect>
                    <a14:imgEffect>
                      <a14:sharpenSoften amount="43000"/>
                    </a14:imgEffect>
                  </a14:imgLayer>
                </a14:imgProps>
              </a:ext>
            </a:extLst>
          </a:blip>
          <a:srcRect b="50263"/>
          <a:stretch/>
        </p:blipFill>
        <p:spPr>
          <a:xfrm>
            <a:off x="5885185" y="3381829"/>
            <a:ext cx="5739117" cy="348411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852"/>
            <a:ext cx="1944914" cy="1922859"/>
          </a:xfrm>
          <a:prstGeom prst="rect">
            <a:avLst/>
          </a:prstGeom>
        </p:spPr>
      </p:pic>
      <p:sp>
        <p:nvSpPr>
          <p:cNvPr id="17" name="Ellipszis buborék 16"/>
          <p:cNvSpPr/>
          <p:nvPr/>
        </p:nvSpPr>
        <p:spPr>
          <a:xfrm>
            <a:off x="1448797" y="1681971"/>
            <a:ext cx="3350433" cy="1869376"/>
          </a:xfrm>
          <a:prstGeom prst="wedgeEllipseCallout">
            <a:avLst>
              <a:gd name="adj1" fmla="val 82012"/>
              <a:gd name="adj2" fmla="val 4357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Váljunk külön, mert sok ez a nyáj együtt!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8" name="Kép 17"/>
          <p:cNvPicPr>
            <a:picLocks noChangeAspect="1"/>
          </p:cNvPicPr>
          <p:nvPr/>
        </p:nvPicPr>
        <p:blipFill rotWithShape="1">
          <a:blip r:embed="rId7"/>
          <a:srcRect r="11066"/>
          <a:stretch/>
        </p:blipFill>
        <p:spPr>
          <a:xfrm>
            <a:off x="9202057" y="3409439"/>
            <a:ext cx="2847334" cy="344856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104572" y="299159"/>
            <a:ext cx="3135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Volt mindenféle ötlet. 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104572" y="713450"/>
            <a:ext cx="448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Kiszámolás, sorsolás, birkózás.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104572" y="1124675"/>
            <a:ext cx="2989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Egyik se tetszett.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5" name="Ellipszis buborék 14"/>
          <p:cNvSpPr/>
          <p:nvPr/>
        </p:nvSpPr>
        <p:spPr>
          <a:xfrm>
            <a:off x="6570052" y="211154"/>
            <a:ext cx="5479338" cy="2042426"/>
          </a:xfrm>
          <a:prstGeom prst="wedgeEllipseCallout">
            <a:avLst>
              <a:gd name="adj1" fmla="val -51147"/>
              <a:gd name="adj2" fmla="val 99218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Lót! </a:t>
            </a:r>
            <a:r>
              <a:rPr lang="hu-HU" sz="2400" dirty="0" err="1" smtClean="0">
                <a:solidFill>
                  <a:schemeClr val="accent4">
                    <a:lumMod val="50000"/>
                  </a:schemeClr>
                </a:solidFill>
              </a:rPr>
              <a:t>Válassz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 te először! Ha te balra mész, én elindulok jobbra. Vagy ha úgy akarod, akkor fordítva.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8209915" y="2604236"/>
            <a:ext cx="3626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</a:rPr>
              <a:t>Megörült Lót és rögtön a szebb legelőt választotta.</a:t>
            </a:r>
            <a:endParaRPr lang="hu-H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9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4" grpId="0"/>
      <p:bldP spid="6" grpId="0"/>
      <p:bldP spid="1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D2EDF3"/>
            </a:gs>
            <a:gs pos="13000">
              <a:srgbClr val="ADDDE2"/>
            </a:gs>
            <a:gs pos="33000">
              <a:srgbClr val="D2EDF3"/>
            </a:gs>
            <a:gs pos="100000">
              <a:srgbClr val="F7D09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9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528354"/>
            <a:ext cx="12193585" cy="5329646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206171" y="798286"/>
            <a:ext cx="534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chemeClr val="accent4">
                    <a:lumMod val="50000"/>
                  </a:schemeClr>
                </a:solidFill>
              </a:rPr>
              <a:t>Azután kezet nyújtottak, és barátságban váltak el.</a:t>
            </a:r>
            <a:endParaRPr lang="hu-H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93800" cy="187232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364" b="95000" l="18807" r="84825">
                        <a14:foregroundMark x1="73800" y1="88788" x2="73800" y2="88788"/>
                        <a14:foregroundMark x1="76524" y1="89848" x2="76524" y2="89848"/>
                        <a14:foregroundMark x1="55642" y1="88788" x2="55642" y2="88788"/>
                        <a14:foregroundMark x1="53437" y1="89242" x2="53437" y2="89242"/>
                        <a14:foregroundMark x1="68093" y1="91515" x2="68093" y2="91515"/>
                        <a14:foregroundMark x1="69390" y1="92424" x2="69390" y2="92424"/>
                        <a14:foregroundMark x1="55383" y1="50909" x2="55383" y2="50909"/>
                        <a14:foregroundMark x1="48508" y1="57121" x2="48508" y2="57121"/>
                        <a14:foregroundMark x1="26329" y1="28788" x2="26329" y2="28788"/>
                        <a14:foregroundMark x1="25681" y1="35606" x2="25681" y2="35606"/>
                        <a14:backgroundMark x1="53826" y1="68636" x2="53826" y2="68636"/>
                        <a14:backgroundMark x1="81582" y1="68030" x2="81582" y2="68030"/>
                        <a14:backgroundMark x1="44358" y1="61818" x2="44358" y2="61818"/>
                        <a14:backgroundMark x1="50195" y1="59697" x2="50195" y2="59697"/>
                        <a14:backgroundMark x1="21012" y1="64091" x2="21012" y2="64091"/>
                        <a14:backgroundMark x1="24125" y1="60909" x2="24125" y2="60909"/>
                        <a14:backgroundMark x1="21790" y1="52576" x2="21790" y2="52576"/>
                        <a14:backgroundMark x1="23735" y1="47727" x2="23735" y2="47727"/>
                        <a14:backgroundMark x1="44617" y1="33333" x2="44617" y2="33333"/>
                        <a14:backgroundMark x1="44747" y1="30758" x2="44747" y2="30758"/>
                        <a14:backgroundMark x1="48508" y1="27879" x2="48508" y2="27879"/>
                        <a14:backgroundMark x1="51492" y1="25000" x2="51492" y2="25000"/>
                        <a14:backgroundMark x1="55383" y1="22424" x2="55383" y2="22424"/>
                        <a14:backgroundMark x1="55383" y1="28182" x2="55383" y2="28182"/>
                        <a14:backgroundMark x1="54345" y1="31364" x2="54345" y2="31364"/>
                        <a14:backgroundMark x1="52399" y1="37424" x2="52399" y2="37424"/>
                        <a14:backgroundMark x1="60571" y1="26515" x2="60571" y2="26515"/>
                        <a14:backgroundMark x1="60571" y1="30455" x2="60571" y2="30455"/>
                        <a14:backgroundMark x1="59274" y1="34545" x2="59274" y2="34545"/>
                        <a14:backgroundMark x1="55901" y1="35909" x2="55901" y2="35909"/>
                        <a14:backgroundMark x1="82101" y1="42879" x2="82101" y2="42879"/>
                        <a14:backgroundMark x1="81842" y1="64697" x2="81842" y2="64697"/>
                        <a14:backgroundMark x1="60700" y1="57424" x2="60700" y2="57424"/>
                        <a14:backgroundMark x1="58495" y1="64091" x2="58495" y2="64091"/>
                        <a14:backgroundMark x1="23735" y1="54545" x2="23735" y2="54545"/>
                        <a14:backgroundMark x1="23735" y1="40606" x2="23735" y2="40606"/>
                        <a14:backgroundMark x1="53437" y1="72727" x2="53437" y2="72727"/>
                        <a14:backgroundMark x1="54345" y1="39394" x2="54345" y2="39394"/>
                        <a14:backgroundMark x1="22698" y1="34848" x2="22698" y2="34848"/>
                        <a14:backgroundMark x1="49027" y1="25909" x2="49027" y2="25909"/>
                      </a14:backgroundRemoval>
                    </a14:imgEffect>
                  </a14:imgLayer>
                </a14:imgProps>
              </a:ext>
            </a:extLst>
          </a:blip>
          <a:srcRect l="20255" t="4990" r="16910" b="5552"/>
          <a:stretch/>
        </p:blipFill>
        <p:spPr>
          <a:xfrm>
            <a:off x="7213600" y="1629684"/>
            <a:ext cx="3962400" cy="482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607</Words>
  <Application>Microsoft Office PowerPoint</Application>
  <PresentationFormat>Szélesvásznú</PresentationFormat>
  <Paragraphs>88</Paragraphs>
  <Slides>17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5</vt:i4>
      </vt:variant>
      <vt:variant>
        <vt:lpstr>Diacímek</vt:lpstr>
      </vt:variant>
      <vt:variant>
        <vt:i4>17</vt:i4>
      </vt:variant>
    </vt:vector>
  </HeadingPairs>
  <TitlesOfParts>
    <vt:vector size="26" baseType="lpstr">
      <vt:lpstr>Arial</vt:lpstr>
      <vt:lpstr>Comic Sans MS</vt:lpstr>
      <vt:lpstr>Times New Roman</vt:lpstr>
      <vt:lpstr>Wingdings 3</vt:lpstr>
      <vt:lpstr>1_Office-téma</vt:lpstr>
      <vt:lpstr>2_Office-téma</vt:lpstr>
      <vt:lpstr>3_Office-téma</vt:lpstr>
      <vt:lpstr>4_Office-téma</vt:lpstr>
      <vt:lpstr>5_Office-téma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RPI</dc:creator>
  <cp:lastModifiedBy>RPI</cp:lastModifiedBy>
  <cp:revision>69</cp:revision>
  <dcterms:created xsi:type="dcterms:W3CDTF">2020-09-22T10:10:43Z</dcterms:created>
  <dcterms:modified xsi:type="dcterms:W3CDTF">2020-09-30T06:06:07Z</dcterms:modified>
</cp:coreProperties>
</file>