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3" r:id="rId4"/>
    <p:sldId id="262" r:id="rId5"/>
    <p:sldId id="264" r:id="rId6"/>
    <p:sldId id="265" r:id="rId7"/>
    <p:sldId id="273" r:id="rId8"/>
    <p:sldId id="272" r:id="rId9"/>
    <p:sldId id="270" r:id="rId10"/>
    <p:sldId id="274" r:id="rId11"/>
    <p:sldId id="259" r:id="rId12"/>
    <p:sldId id="260" r:id="rId13"/>
    <p:sldId id="261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D6"/>
    <a:srgbClr val="660033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D904-582D-42A0-BC63-750DD2F8116F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2514-3694-4092-9EAA-5BA0C1A780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7283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D904-582D-42A0-BC63-750DD2F8116F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2514-3694-4092-9EAA-5BA0C1A780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5820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D904-582D-42A0-BC63-750DD2F8116F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2514-3694-4092-9EAA-5BA0C1A780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21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D904-582D-42A0-BC63-750DD2F8116F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2514-3694-4092-9EAA-5BA0C1A780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6109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D904-582D-42A0-BC63-750DD2F8116F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2514-3694-4092-9EAA-5BA0C1A780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051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D904-582D-42A0-BC63-750DD2F8116F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2514-3694-4092-9EAA-5BA0C1A780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7016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D904-582D-42A0-BC63-750DD2F8116F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2514-3694-4092-9EAA-5BA0C1A780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922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D904-582D-42A0-BC63-750DD2F8116F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2514-3694-4092-9EAA-5BA0C1A780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8391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D904-582D-42A0-BC63-750DD2F8116F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2514-3694-4092-9EAA-5BA0C1A780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1793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D904-582D-42A0-BC63-750DD2F8116F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2514-3694-4092-9EAA-5BA0C1A780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4089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D904-582D-42A0-BC63-750DD2F8116F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72514-3694-4092-9EAA-5BA0C1A780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1786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9D904-582D-42A0-BC63-750DD2F8116F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72514-3694-4092-9EAA-5BA0C1A780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255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file:///C:\Users\RPI\Documents\Audacity\T&#225;gas%20mez&#337;n%20ezernyi%20n&#233;p.mp3" TargetMode="External"/><Relationship Id="rId1" Type="http://schemas.microsoft.com/office/2007/relationships/media" Target="file:///C:\Users\RPI\Documents\Audacity\T&#225;gas%20mez&#337;n%20ezernyi%20n&#233;p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hyperlink" Target="https://learningapps.org/watch?v=pjqg7otcc2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eexim1vj2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614045" y="2274117"/>
            <a:ext cx="2949575" cy="2884488"/>
          </a:xfrm>
          <a:prstGeom prst="ellipse">
            <a:avLst/>
          </a:prstGeom>
          <a:solidFill>
            <a:srgbClr val="F7D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DIGITÁLIS HITTANÓRA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271600" y="1302748"/>
            <a:ext cx="7627937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Szülők!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hittanórán szükség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lesz az alábbiakra: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kapcsolat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A/4-es papírlap</a:t>
            </a:r>
            <a:endParaRPr lang="hu-H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Ceruza, színes ceruzák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Olló</a:t>
            </a:r>
            <a:endParaRPr lang="hu-H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Kérem, hogy indítsák el a diavetítést!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127144"/>
            <a:ext cx="12192000" cy="769937"/>
          </a:xfrm>
          <a:prstGeom prst="rect">
            <a:avLst/>
          </a:prstGeom>
          <a:gradFill>
            <a:gsLst>
              <a:gs pos="83000">
                <a:srgbClr val="CAEBFB"/>
              </a:gs>
              <a:gs pos="9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hu-HU" altLang="hu-HU" sz="4400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Hogyan lehetek nagylelkű?</a:t>
            </a:r>
          </a:p>
        </p:txBody>
      </p:sp>
    </p:spTree>
    <p:extLst>
      <p:ext uri="{BB962C8B-B14F-4D97-AF65-F5344CB8AC3E}">
        <p14:creationId xmlns:p14="http://schemas.microsoft.com/office/powerpoint/2010/main" val="116519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márfül 1"/>
          <p:cNvSpPr/>
          <p:nvPr/>
        </p:nvSpPr>
        <p:spPr>
          <a:xfrm>
            <a:off x="2606130" y="625253"/>
            <a:ext cx="8171542" cy="5558971"/>
          </a:xfrm>
          <a:prstGeom prst="foldedCorner">
            <a:avLst/>
          </a:prstGeom>
          <a:solidFill>
            <a:schemeClr val="accent6">
              <a:lumMod val="75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Két kezemmel vígan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bátran, (felemeljük mindkét kezünket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segíthetek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családban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Kezemmel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arcomat beszappanozom, (mintha mosakodnánk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utána vízzel lemosom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labdát kezemmel elkapom, (mintha labdát fognánk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testvérem felé gurítom. (gurító mozdulatot teszünk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Kezemet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magasra nyújtom, (felnyújtózunk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ruhámat szekrénybe akasztom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Két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kezem még másra is kész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Például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ha vár a seprés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seprű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nyelét megragadom, (seprő mozdulatok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padlót feltisztítom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Játékokat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két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kezemmel</a:t>
            </a:r>
          </a:p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padlóról én szedem fel. (hajlongva szedegetünk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mielőtt az ágyba megyek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Istenemmel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beszélgetek. (imára kulcsoljuk a kezünket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Tőle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kérem, hogy két kezem mindig segítőkész legyen.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64795" cy="2160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1599" l="586" r="89993"/>
                    </a14:imgEffect>
                  </a14:imgLayer>
                </a14:imgProps>
              </a:ext>
            </a:extLst>
          </a:blip>
          <a:srcRect b="49022"/>
          <a:stretch/>
        </p:blipFill>
        <p:spPr>
          <a:xfrm rot="16200000">
            <a:off x="101926" y="5273290"/>
            <a:ext cx="1516545" cy="11840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2" b="100000" l="4945" r="99766"/>
                    </a14:imgEffect>
                  </a14:imgLayer>
                </a14:imgProps>
              </a:ext>
            </a:extLst>
          </a:blip>
          <a:srcRect t="47903"/>
          <a:stretch/>
        </p:blipFill>
        <p:spPr>
          <a:xfrm rot="16200000">
            <a:off x="10766518" y="210704"/>
            <a:ext cx="1472866" cy="1175165"/>
          </a:xfrm>
          <a:prstGeom prst="rect">
            <a:avLst/>
          </a:prstGeom>
        </p:spPr>
      </p:pic>
      <p:sp>
        <p:nvSpPr>
          <p:cNvPr id="6" name="Szamárfül 5"/>
          <p:cNvSpPr/>
          <p:nvPr/>
        </p:nvSpPr>
        <p:spPr>
          <a:xfrm>
            <a:off x="249757" y="2228390"/>
            <a:ext cx="2005137" cy="780566"/>
          </a:xfrm>
          <a:prstGeom prst="foldedCorne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 smtClean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Elmutogathatod a verset!</a:t>
            </a:r>
            <a:endParaRPr lang="hu-HU" b="1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538" y="3404738"/>
            <a:ext cx="811487" cy="8114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9" name="Szamárfül 8"/>
          <p:cNvSpPr/>
          <p:nvPr/>
        </p:nvSpPr>
        <p:spPr>
          <a:xfrm>
            <a:off x="279390" y="4284615"/>
            <a:ext cx="2013789" cy="754029"/>
          </a:xfrm>
          <a:prstGeom prst="foldedCorne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 smtClean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b="1" dirty="0" smtClean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b="1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Itt pedig meg is hallgathatod!</a:t>
            </a:r>
          </a:p>
          <a:p>
            <a:pPr algn="ctr"/>
            <a:endParaRPr lang="hu-HU" b="1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b="1" dirty="0" smtClean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b="1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10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83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2617788"/>
            <a:ext cx="3582987" cy="2035175"/>
          </a:xfrm>
          <a:prstGeom prst="roundRect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Olvasd el Isten üzenetét és add tovább az Igét valakinek!</a:t>
            </a:r>
          </a:p>
        </p:txBody>
      </p:sp>
      <p:sp>
        <p:nvSpPr>
          <p:cNvPr id="4" name="Hétágú csillag 3"/>
          <p:cNvSpPr/>
          <p:nvPr/>
        </p:nvSpPr>
        <p:spPr>
          <a:xfrm>
            <a:off x="4033838" y="173181"/>
            <a:ext cx="8158162" cy="6384925"/>
          </a:xfrm>
          <a:prstGeom prst="star7">
            <a:avLst/>
          </a:prstGeom>
          <a:solidFill>
            <a:schemeClr val="accent5">
              <a:lumMod val="20000"/>
              <a:lumOff val="80000"/>
            </a:schemeClr>
          </a:soli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32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3200" dirty="0">
              <a:solidFill>
                <a:schemeClr val="tx1"/>
              </a:solidFill>
            </a:endParaRPr>
          </a:p>
          <a:p>
            <a:pPr algn="ctr"/>
            <a:r>
              <a:rPr lang="hu-H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ajándékozó bővelkedik, és aki mást felüdít, maga is felüdül</a:t>
            </a:r>
            <a:r>
              <a:rPr lang="hu-H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(Példabeszédek 11,25)</a:t>
            </a:r>
          </a:p>
        </p:txBody>
      </p:sp>
    </p:spTree>
    <p:extLst>
      <p:ext uri="{BB962C8B-B14F-4D97-AF65-F5344CB8AC3E}">
        <p14:creationId xmlns:p14="http://schemas.microsoft.com/office/powerpoint/2010/main" val="132619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66832"/>
            <a:ext cx="2487612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srgbClr val="000000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1501631"/>
            <a:ext cx="45053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832636" y="1624890"/>
            <a:ext cx="3807792" cy="3807792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018463" y="2517775"/>
            <a:ext cx="3436937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Hittanos!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464300" y="5611813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dirty="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122077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000" dirty="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4000" dirty="0">
                <a:solidFill>
                  <a:srgbClr val="AE2E51"/>
                </a:solidFill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dirty="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Kedves Szülők!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dirty="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Köszönjük a segítségüket!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dirty="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854700" y="1754188"/>
            <a:ext cx="5580063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sz="3200" dirty="0" smtClean="0">
                <a:solidFill>
                  <a:schemeClr val="accent6"/>
                </a:solidFill>
              </a:rPr>
              <a:t>„</a:t>
            </a:r>
            <a:r>
              <a:rPr lang="hu-HU" sz="2800" dirty="0" smtClean="0">
                <a:solidFill>
                  <a:schemeClr val="accent6"/>
                </a:solidFill>
              </a:rPr>
              <a:t>Békességet </a:t>
            </a:r>
            <a:r>
              <a:rPr lang="hu-HU" sz="2800" dirty="0">
                <a:solidFill>
                  <a:schemeClr val="accent6"/>
                </a:solidFill>
              </a:rPr>
              <a:t>hagyok nektek: az én békességemet adom nektek; de nem úgy adom nektek, ahogyan a világ adja. Ne nyugtalankodjék a ti szívetek, ne is csüggedjen</a:t>
            </a:r>
            <a:r>
              <a:rPr lang="hu-HU" sz="2800" dirty="0" smtClean="0">
                <a:solidFill>
                  <a:schemeClr val="accent6"/>
                </a:solidFill>
              </a:rPr>
              <a:t>.” 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sz="2800" dirty="0" smtClean="0">
                <a:solidFill>
                  <a:schemeClr val="accent6"/>
                </a:solidFill>
              </a:rPr>
              <a:t>(János evangéliuma </a:t>
            </a:r>
            <a:r>
              <a:rPr lang="hu-HU" sz="2800" dirty="0">
                <a:solidFill>
                  <a:schemeClr val="accent6"/>
                </a:solidFill>
              </a:rPr>
              <a:t>14,27)</a:t>
            </a:r>
            <a:r>
              <a:rPr lang="hu-HU" altLang="hu-HU" sz="3200" dirty="0" smtClean="0">
                <a:solidFill>
                  <a:srgbClr val="00B050"/>
                </a:solidFill>
              </a:rPr>
              <a:t> </a:t>
            </a:r>
            <a:endParaRPr lang="hu-HU" altLang="hu-HU" sz="32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4" y="4801056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299161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847725" y="2633663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3600" dirty="0" smtClean="0">
                <a:solidFill>
                  <a:srgbClr val="7030A0"/>
                </a:solidFill>
                <a:cs typeface="Arial" panose="020B0604020202020204" pitchFamily="34" charset="0"/>
              </a:rPr>
              <a:t>Áldás, békesség!</a:t>
            </a:r>
            <a:r>
              <a:rPr lang="hu-HU" altLang="hu-HU" sz="3600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hu-HU" altLang="hu-HU" sz="36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3200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29220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78" y="826588"/>
            <a:ext cx="2255522" cy="560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zis 3"/>
          <p:cNvSpPr/>
          <p:nvPr/>
        </p:nvSpPr>
        <p:spPr>
          <a:xfrm>
            <a:off x="2944408" y="1103719"/>
            <a:ext cx="4058264" cy="1611812"/>
          </a:xfrm>
          <a:prstGeom prst="ellipse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Emlékszel rá? </a:t>
            </a: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252" y="551109"/>
            <a:ext cx="2925623" cy="201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zis 6"/>
          <p:cNvSpPr/>
          <p:nvPr/>
        </p:nvSpPr>
        <p:spPr>
          <a:xfrm>
            <a:off x="7126514" y="4660588"/>
            <a:ext cx="4573361" cy="1873212"/>
          </a:xfrm>
          <a:prstGeom prst="ellipse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Akinek volt 2 hala és 5 kenyere…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lipszis 7"/>
          <p:cNvSpPr/>
          <p:nvPr/>
        </p:nvSpPr>
        <p:spPr>
          <a:xfrm>
            <a:off x="4608652" y="2976931"/>
            <a:ext cx="4332148" cy="1683657"/>
          </a:xfrm>
          <a:prstGeom prst="ellipse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gyermekre? </a:t>
            </a:r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2716781" y="135790"/>
            <a:ext cx="6961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400" dirty="0">
                <a:solidFill>
                  <a:srgbClr val="0070C0"/>
                </a:solidFill>
              </a:rPr>
              <a:t>(Diavetítés módban, kattintásra jelennek meg a képek)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22003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ágas mezőn ezernyi né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664258"/>
            <a:ext cx="115887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330450" y="-1"/>
            <a:ext cx="9861550" cy="20755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800" dirty="0" smtClean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Idézzük fel a múlt órán tanult történetünket! Az ének szövege biztosan segít. Énekeljük el újra!</a:t>
            </a:r>
            <a:r>
              <a:rPr lang="hu-HU" sz="2800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smtClean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figyeljünk közben arra, mit tett pontosan a kisfiú a nála lévő halakkal és kenyerekkel!</a:t>
            </a:r>
            <a:endParaRPr lang="hu-HU" sz="2800" dirty="0">
              <a:solidFill>
                <a:srgbClr val="AE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hangszóróra kattintva meghallgathatjuk, </a:t>
            </a:r>
          </a:p>
          <a:p>
            <a:pPr algn="ctr">
              <a:defRPr/>
            </a:pPr>
            <a:r>
              <a:rPr lang="hu-H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2075543"/>
            <a:ext cx="9861550" cy="479631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55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zis 2"/>
          <p:cNvSpPr/>
          <p:nvPr/>
        </p:nvSpPr>
        <p:spPr>
          <a:xfrm>
            <a:off x="489942" y="221985"/>
            <a:ext cx="5185144" cy="2187386"/>
          </a:xfrm>
          <a:prstGeom prst="ellipse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Odaadta ugye? Ez volt mindene, és azt Jézusnak adta. </a:t>
            </a: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983541" y="2587791"/>
            <a:ext cx="3957403" cy="1733493"/>
          </a:xfrm>
          <a:prstGeom prst="ellipse">
            <a:avLst/>
          </a:prstGeom>
          <a:solidFill>
            <a:schemeClr val="accent2">
              <a:lumMod val="60000"/>
              <a:lumOff val="40000"/>
              <a:alpha val="67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Tudod, hogy hívjuk az ilyen embert?</a:t>
            </a: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alagnyíl balra 4"/>
          <p:cNvSpPr/>
          <p:nvPr/>
        </p:nvSpPr>
        <p:spPr>
          <a:xfrm>
            <a:off x="5051685" y="3342805"/>
            <a:ext cx="899410" cy="1858781"/>
          </a:xfrm>
          <a:prstGeom prst="curvedLef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489942" y="4675542"/>
            <a:ext cx="5011448" cy="2011549"/>
          </a:xfrm>
          <a:prstGeom prst="ellipse">
            <a:avLst/>
          </a:prstGeom>
          <a:solidFill>
            <a:schemeClr val="accent2">
              <a:lumMod val="60000"/>
              <a:lumOff val="40000"/>
              <a:alpha val="67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NAGYLELKŰ</a:t>
            </a: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214" y="470263"/>
            <a:ext cx="5914805" cy="633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0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93285" cy="2160000"/>
          </a:xfrm>
          <a:prstGeom prst="rect">
            <a:avLst/>
          </a:prstGeom>
        </p:spPr>
      </p:pic>
      <p:sp>
        <p:nvSpPr>
          <p:cNvPr id="4" name="Szamárfül 3"/>
          <p:cNvSpPr/>
          <p:nvPr/>
        </p:nvSpPr>
        <p:spPr>
          <a:xfrm>
            <a:off x="2601766" y="576525"/>
            <a:ext cx="3852472" cy="128225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Szerinted milyen embert nevezünk nagylelkűnek?</a:t>
            </a:r>
          </a:p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dirty="0"/>
          </a:p>
        </p:txBody>
      </p:sp>
      <p:sp>
        <p:nvSpPr>
          <p:cNvPr id="5" name="Szamárfül 4"/>
          <p:cNvSpPr/>
          <p:nvPr/>
        </p:nvSpPr>
        <p:spPr>
          <a:xfrm>
            <a:off x="464696" y="2338467"/>
            <a:ext cx="5989542" cy="133412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Nagylelkű az, aki szívesen ad másoknak is abból, amije van. Nem csak magára gondol, hanem másokra is.</a:t>
            </a:r>
          </a:p>
          <a:p>
            <a:pPr algn="ctr"/>
            <a:endParaRPr lang="hu-HU" dirty="0"/>
          </a:p>
        </p:txBody>
      </p:sp>
      <p:sp>
        <p:nvSpPr>
          <p:cNvPr id="7" name="Ellipszis 6"/>
          <p:cNvSpPr/>
          <p:nvPr/>
        </p:nvSpPr>
        <p:spPr>
          <a:xfrm>
            <a:off x="807258" y="4064595"/>
            <a:ext cx="5350436" cy="2534562"/>
          </a:xfrm>
          <a:prstGeom prst="ellipse">
            <a:avLst/>
          </a:prstGeom>
          <a:solidFill>
            <a:schemeClr val="accent6">
              <a:lumMod val="75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is észrevette ezt a történetben, és megáldotta ezt a jócselekedetet</a:t>
            </a:r>
            <a:r>
              <a:rPr lang="hu-H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175" y="576525"/>
            <a:ext cx="5314948" cy="602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4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2371034" y="246742"/>
            <a:ext cx="4304494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Feladat: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Nézd meg a képeket, és 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válaszd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ki azokat, amelyeken szerinted nagylelkűen viselkedik valaki!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277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435429" y="4339771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Majd 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klikkelsz, megoldhatod a párkereső feladatot!  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11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étágú csillag 5"/>
          <p:cNvSpPr/>
          <p:nvPr/>
        </p:nvSpPr>
        <p:spPr>
          <a:xfrm>
            <a:off x="2475975" y="120468"/>
            <a:ext cx="4093028" cy="3918858"/>
          </a:xfrm>
          <a:prstGeom prst="star7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is segíthetsz!</a:t>
            </a:r>
          </a:p>
          <a:p>
            <a:pPr algn="ctr"/>
            <a:endParaRPr lang="hu-HU" dirty="0"/>
          </a:p>
        </p:txBody>
      </p:sp>
      <p:sp>
        <p:nvSpPr>
          <p:cNvPr id="10" name="Hétágú csillag 9"/>
          <p:cNvSpPr/>
          <p:nvPr/>
        </p:nvSpPr>
        <p:spPr>
          <a:xfrm>
            <a:off x="7394328" y="222068"/>
            <a:ext cx="4085771" cy="3715658"/>
          </a:xfrm>
          <a:prstGeom prst="star7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is lehetsz nagylelkű!</a:t>
            </a:r>
          </a:p>
          <a:p>
            <a:pPr algn="ctr"/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2" name="Szamárfül 1"/>
          <p:cNvSpPr/>
          <p:nvPr/>
        </p:nvSpPr>
        <p:spPr>
          <a:xfrm>
            <a:off x="2475975" y="4528457"/>
            <a:ext cx="7916091" cy="1946366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 következő feladatban </a:t>
            </a:r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eldöntheted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hogyan lehetsz te is nagylelkű! Ha 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 klikkelsz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hamarosan elindul a feladat. 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" y="5241925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55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21537" cy="17272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4911"/>
            <a:ext cx="1721537" cy="171107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3696"/>
            <a:ext cx="1724059" cy="1725275"/>
          </a:xfrm>
          <a:prstGeom prst="rect">
            <a:avLst/>
          </a:prstGeom>
        </p:spPr>
      </p:pic>
      <p:sp>
        <p:nvSpPr>
          <p:cNvPr id="7" name="Szamárfül 6"/>
          <p:cNvSpPr/>
          <p:nvPr/>
        </p:nvSpPr>
        <p:spPr>
          <a:xfrm>
            <a:off x="2569029" y="203199"/>
            <a:ext cx="8244114" cy="2002971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észreveszi a kicsi, alig látható dolgokat. Azt is, amikor te vagy nagylelkű. Amikor segíteni tudsz.</a:t>
            </a:r>
          </a:p>
          <a:p>
            <a:r>
              <a:rPr lang="hu-H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Feladat:</a:t>
            </a:r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Rajzold körbe a két tenyeredet (ki is színezheted), és írd, vagy rajzold bele, hogyan tudnál ezen a héten nagylelkű lenni a szüleidhez. Anyához (az egyik kezedbe) és apához (a másik kezedbe). Majd vágd körbe, és add oda nekik! Biztosan örülni fognak. </a:t>
            </a:r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hu-H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228" y="2366084"/>
            <a:ext cx="8294915" cy="436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5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1327</TotalTime>
  <Words>587</Words>
  <Application>Microsoft Office PowerPoint</Application>
  <PresentationFormat>Szélesvásznú</PresentationFormat>
  <Paragraphs>96</Paragraphs>
  <Slides>13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Times New Roman</vt:lpstr>
      <vt:lpstr>Wingdings</vt:lpstr>
      <vt:lpstr>Wingdings 3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55</cp:revision>
  <dcterms:created xsi:type="dcterms:W3CDTF">2020-04-03T08:10:22Z</dcterms:created>
  <dcterms:modified xsi:type="dcterms:W3CDTF">2020-04-07T13:01:01Z</dcterms:modified>
</cp:coreProperties>
</file>