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70" r:id="rId2"/>
    <p:sldId id="371" r:id="rId3"/>
    <p:sldId id="474" r:id="rId4"/>
    <p:sldId id="485" r:id="rId5"/>
    <p:sldId id="484" r:id="rId6"/>
    <p:sldId id="476" r:id="rId7"/>
    <p:sldId id="475" r:id="rId8"/>
    <p:sldId id="479" r:id="rId9"/>
    <p:sldId id="480" r:id="rId10"/>
    <p:sldId id="481" r:id="rId11"/>
    <p:sldId id="478" r:id="rId12"/>
    <p:sldId id="486" r:id="rId13"/>
    <p:sldId id="453" r:id="rId14"/>
    <p:sldId id="454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00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8E42"/>
    <a:srgbClr val="8C570A"/>
    <a:srgbClr val="B7720D"/>
    <a:srgbClr val="D3840F"/>
    <a:srgbClr val="3598AD"/>
    <a:srgbClr val="C3D0C4"/>
    <a:srgbClr val="D2E2C7"/>
    <a:srgbClr val="AE772B"/>
    <a:srgbClr val="D39A4D"/>
    <a:srgbClr val="D67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0" autoAdjust="0"/>
    <p:restoredTop sz="94434" autoAdjust="0"/>
  </p:normalViewPr>
  <p:slideViewPr>
    <p:cSldViewPr snapToGrid="0">
      <p:cViewPr varScale="1">
        <p:scale>
          <a:sx n="112" d="100"/>
          <a:sy n="112" d="100"/>
        </p:scale>
        <p:origin x="522" y="96"/>
      </p:cViewPr>
      <p:guideLst>
        <p:guide pos="100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2021. 01. 18.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youtube.com/watch?v=pcnx1VfycEc&amp;feature=youtu.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hyperlink" Target="https://learningapps.org/view136345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fpedi.hu/hatteranyagok/digihittan2020/allatok_barkaban_sablon_ZN_2021.01.15.pdf" TargetMode="Externa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853128" y="1416055"/>
            <a:ext cx="8338871" cy="5450781"/>
          </a:xfrm>
          <a:prstGeom prst="rect">
            <a:avLst/>
          </a:prstGeom>
          <a:solidFill>
            <a:srgbClr val="0070C0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yomtatott sablon (link a diasorban)</a:t>
            </a:r>
            <a:endParaRPr lang="hu-HU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bg1"/>
                </a:solidFill>
              </a:rPr>
              <a:t>o</a:t>
            </a:r>
            <a:r>
              <a:rPr lang="hu-HU" sz="2400" dirty="0" smtClean="0">
                <a:solidFill>
                  <a:schemeClr val="bg1"/>
                </a:solidFill>
              </a:rPr>
              <a:t>lló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bg1"/>
                </a:solidFill>
              </a:rPr>
              <a:t>r</a:t>
            </a:r>
            <a:r>
              <a:rPr lang="hu-HU" sz="2400" dirty="0" smtClean="0">
                <a:solidFill>
                  <a:schemeClr val="bg1"/>
                </a:solidFill>
              </a:rPr>
              <a:t>agasztó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chemeClr val="bg1"/>
                </a:solidFill>
              </a:rPr>
              <a:t>színes papírok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schemeClr val="bg1"/>
                </a:solidFill>
              </a:rPr>
              <a:t>színes </a:t>
            </a:r>
            <a:r>
              <a:rPr lang="hu-HU" sz="2400" dirty="0">
                <a:solidFill>
                  <a:schemeClr val="bg1"/>
                </a:solidFill>
              </a:rPr>
              <a:t>ceruzák vagy </a:t>
            </a:r>
            <a:r>
              <a:rPr lang="hu-HU" sz="2400" dirty="0" smtClean="0">
                <a:solidFill>
                  <a:schemeClr val="bg1"/>
                </a:solidFill>
              </a:rPr>
              <a:t>filcek</a:t>
            </a:r>
            <a:endParaRPr lang="hu-HU" sz="2400" dirty="0">
              <a:solidFill>
                <a:schemeClr val="bg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209248"/>
            <a:ext cx="3415553" cy="2641822"/>
          </a:xfrm>
          <a:prstGeom prst="rect">
            <a:avLst/>
          </a:prstGeom>
          <a:solidFill>
            <a:srgbClr val="0070C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70C0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0070C0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0070C0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 smtClean="0">
                <a:solidFill>
                  <a:prstClr val="white"/>
                </a:solidFill>
                <a:cs typeface="Arial" panose="020B0604020202020204" pitchFamily="34" charset="0"/>
              </a:rPr>
              <a:t>A BÁRKÁBAN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7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2"/>
          <a:srcRect b="14300"/>
          <a:stretch/>
        </p:blipFill>
        <p:spPr>
          <a:xfrm>
            <a:off x="838200" y="3497734"/>
            <a:ext cx="5200209" cy="2486701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3"/>
          <a:srcRect l="3702"/>
          <a:stretch/>
        </p:blipFill>
        <p:spPr>
          <a:xfrm>
            <a:off x="5024562" y="809625"/>
            <a:ext cx="6886648" cy="2622881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4"/>
          <a:srcRect l="9811" r="10526"/>
          <a:stretch/>
        </p:blipFill>
        <p:spPr>
          <a:xfrm>
            <a:off x="838200" y="800116"/>
            <a:ext cx="4115054" cy="2632389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400" y="3497734"/>
            <a:ext cx="5789810" cy="2486701"/>
          </a:xfrm>
          <a:prstGeom prst="rect">
            <a:avLst/>
          </a:prstGeom>
        </p:spPr>
      </p:pic>
      <p:sp>
        <p:nvSpPr>
          <p:cNvPr id="39" name="Téglalap 38"/>
          <p:cNvSpPr/>
          <p:nvPr/>
        </p:nvSpPr>
        <p:spPr>
          <a:xfrm>
            <a:off x="3847529" y="2346655"/>
            <a:ext cx="4524375" cy="2171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 Így állíthatod össze a farkas, tehén, medve és nyúl részeit.</a:t>
            </a:r>
          </a:p>
          <a:p>
            <a:pPr algn="ctr"/>
            <a:r>
              <a:rPr lang="hu-HU" sz="2800" dirty="0" smtClean="0"/>
              <a:t>Kattints!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76979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b="1522"/>
          <a:stretch/>
        </p:blipFill>
        <p:spPr>
          <a:xfrm>
            <a:off x="247650" y="419101"/>
            <a:ext cx="7419986" cy="4210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Lekerekített téglalap 4"/>
          <p:cNvSpPr/>
          <p:nvPr/>
        </p:nvSpPr>
        <p:spPr>
          <a:xfrm>
            <a:off x="7834983" y="506043"/>
            <a:ext cx="4038600" cy="3875486"/>
          </a:xfrm>
          <a:prstGeom prst="roundRect">
            <a:avLst/>
          </a:prstGeom>
          <a:solidFill>
            <a:srgbClr val="AE772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/>
          </a:p>
          <a:p>
            <a:pPr algn="ctr"/>
            <a:r>
              <a:rPr lang="hu-HU" sz="2800" dirty="0" smtClean="0"/>
              <a:t>Ha készítettél a múlt alkalommal bárkát, akkor tedd, vagy ragaszd a kész harmonikaállatokat </a:t>
            </a:r>
          </a:p>
          <a:p>
            <a:pPr algn="ctr"/>
            <a:r>
              <a:rPr lang="hu-HU" sz="2800" dirty="0" smtClean="0"/>
              <a:t>a bárkába!</a:t>
            </a:r>
          </a:p>
          <a:p>
            <a:pPr algn="ctr"/>
            <a:endParaRPr lang="hu-HU" sz="2800" dirty="0" smtClean="0"/>
          </a:p>
        </p:txBody>
      </p:sp>
      <p:sp>
        <p:nvSpPr>
          <p:cNvPr id="7" name="Lekerekített téglalap 6"/>
          <p:cNvSpPr/>
          <p:nvPr/>
        </p:nvSpPr>
        <p:spPr>
          <a:xfrm>
            <a:off x="1136197" y="5210175"/>
            <a:ext cx="9919606" cy="1162050"/>
          </a:xfrm>
          <a:prstGeom prst="roundRect">
            <a:avLst/>
          </a:prstGeom>
          <a:solidFill>
            <a:srgbClr val="D39A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Melyik a kedvenc állatod? Készítsd el harmonika formában! </a:t>
            </a:r>
          </a:p>
        </p:txBody>
      </p:sp>
    </p:spTree>
    <p:extLst>
      <p:ext uri="{BB962C8B-B14F-4D97-AF65-F5344CB8AC3E}">
        <p14:creationId xmlns:p14="http://schemas.microsoft.com/office/powerpoint/2010/main" val="24197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8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292457" y="539411"/>
            <a:ext cx="3762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Isten gondoskodó szeretete menedéket nyújtott </a:t>
            </a:r>
            <a:r>
              <a:rPr lang="hu-HU" sz="2400" b="1" dirty="0" err="1" smtClean="0">
                <a:solidFill>
                  <a:schemeClr val="bg1"/>
                </a:solidFill>
              </a:rPr>
              <a:t>Nóénak</a:t>
            </a:r>
            <a:r>
              <a:rPr lang="hu-HU" sz="2400" b="1" dirty="0" smtClean="0">
                <a:solidFill>
                  <a:schemeClr val="bg1"/>
                </a:solidFill>
              </a:rPr>
              <a:t>, a családjának és az állatoknak. </a:t>
            </a:r>
            <a:r>
              <a:rPr lang="hu-HU" sz="2400" dirty="0" smtClean="0">
                <a:solidFill>
                  <a:schemeClr val="bg1"/>
                </a:solidFill>
              </a:rPr>
              <a:t>Erről szól az énekünk 1. versszaka. Kattints a hangszóróra!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6" name="Nagy hálát adjunk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5098" y="5073190"/>
            <a:ext cx="1701574" cy="170157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161828" cy="439782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5314" y="3461383"/>
            <a:ext cx="8316686" cy="339008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2090" y="0"/>
            <a:ext cx="137991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4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prstClr val="black"/>
                </a:solidFill>
                <a:cs typeface="Arial" panose="020B0604020202020204" pitchFamily="34" charset="0"/>
              </a:rPr>
              <a:t>digitális </a:t>
            </a:r>
            <a:r>
              <a:rPr lang="hu-HU" sz="2400" smtClean="0">
                <a:solidFill>
                  <a:prstClr val="black"/>
                </a:solidFill>
                <a:cs typeface="Arial" panose="020B0604020202020204" pitchFamily="34" charset="0"/>
              </a:rPr>
              <a:t>tanévben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5097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E6C8"/>
          </a:solidFill>
          <a:ln>
            <a:noFill/>
          </a:ln>
          <a:effectLst>
            <a:innerShdw blurRad="800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0070C0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Kép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9" y="0"/>
            <a:ext cx="12233279" cy="6964017"/>
          </a:xfrm>
          <a:prstGeom prst="rect">
            <a:avLst/>
          </a:prstGeom>
        </p:spPr>
      </p:pic>
      <p:pic>
        <p:nvPicPr>
          <p:cNvPr id="205" name="Kép 204"/>
          <p:cNvPicPr>
            <a:picLocks noChangeAspect="1"/>
          </p:cNvPicPr>
          <p:nvPr/>
        </p:nvPicPr>
        <p:blipFill rotWithShape="1">
          <a:blip r:embed="rId3"/>
          <a:srcRect l="12695" r="61586" b="52390"/>
          <a:stretch/>
        </p:blipFill>
        <p:spPr>
          <a:xfrm flipH="1">
            <a:off x="-45720" y="3886200"/>
            <a:ext cx="4360680" cy="4087467"/>
          </a:xfrm>
          <a:prstGeom prst="rect">
            <a:avLst/>
          </a:prstGeom>
        </p:spPr>
      </p:pic>
      <p:sp>
        <p:nvSpPr>
          <p:cNvPr id="207" name="Szövegdoboz 206"/>
          <p:cNvSpPr txBox="1"/>
          <p:nvPr/>
        </p:nvSpPr>
        <p:spPr>
          <a:xfrm>
            <a:off x="4401959" y="2047345"/>
            <a:ext cx="7106869" cy="4069991"/>
          </a:xfrm>
          <a:prstGeom prst="roundRect">
            <a:avLst/>
          </a:prstGeom>
          <a:solidFill>
            <a:srgbClr val="3598AD"/>
          </a:solidFill>
        </p:spPr>
        <p:txBody>
          <a:bodyPr wrap="square" rtlCol="0">
            <a:no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Ő </a:t>
            </a:r>
            <a:r>
              <a:rPr lang="hu-HU" sz="2400" dirty="0" err="1" smtClean="0">
                <a:solidFill>
                  <a:schemeClr val="bg1"/>
                </a:solidFill>
              </a:rPr>
              <a:t>Nóé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A bárkájából tekint le.</a:t>
            </a:r>
          </a:p>
          <a:p>
            <a:r>
              <a:rPr lang="hu-HU" sz="2400" b="1" dirty="0">
                <a:solidFill>
                  <a:schemeClr val="bg1"/>
                </a:solidFill>
              </a:rPr>
              <a:t>Isten útján </a:t>
            </a:r>
            <a:r>
              <a:rPr lang="hu-HU" sz="2400" dirty="0">
                <a:solidFill>
                  <a:schemeClr val="bg1"/>
                </a:solidFill>
              </a:rPr>
              <a:t>járva különös kalandot élt át.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Hogy mi is történt vele?</a:t>
            </a:r>
          </a:p>
          <a:p>
            <a:r>
              <a:rPr lang="hu-HU" sz="2400" dirty="0">
                <a:solidFill>
                  <a:schemeClr val="bg1"/>
                </a:solidFill>
              </a:rPr>
              <a:t>H</a:t>
            </a:r>
            <a:r>
              <a:rPr lang="hu-HU" sz="2400" dirty="0" smtClean="0">
                <a:solidFill>
                  <a:schemeClr val="bg1"/>
                </a:solidFill>
              </a:rPr>
              <a:t>ogyan gondoskodott Isten róla, a családjáról és a sok-sok állatról? Nézd meg az animációs filmet!</a:t>
            </a:r>
          </a:p>
          <a:p>
            <a:r>
              <a:rPr lang="hu-HU" sz="3600" dirty="0" smtClean="0">
                <a:solidFill>
                  <a:schemeClr val="bg1"/>
                </a:solidFill>
                <a:hlinkClick r:id="rId4"/>
              </a:rPr>
              <a:t>Kattints ide!</a:t>
            </a:r>
            <a:endParaRPr lang="hu-HU" sz="3600" dirty="0" smtClean="0">
              <a:solidFill>
                <a:schemeClr val="bg1"/>
              </a:solidFill>
            </a:endParaRPr>
          </a:p>
          <a:p>
            <a:endParaRPr lang="hu-HU" sz="2400" dirty="0" smtClean="0">
              <a:solidFill>
                <a:schemeClr val="bg1"/>
              </a:solidFill>
            </a:endParaRPr>
          </a:p>
          <a:p>
            <a:endParaRPr lang="hu-HU" sz="2400" dirty="0">
              <a:solidFill>
                <a:schemeClr val="bg1"/>
              </a:solidFill>
            </a:endParaRPr>
          </a:p>
          <a:p>
            <a:endParaRPr lang="hu-HU" sz="2400" dirty="0" smtClean="0">
              <a:solidFill>
                <a:schemeClr val="bg1"/>
              </a:solidFill>
            </a:endParaRPr>
          </a:p>
          <a:p>
            <a:endParaRPr lang="hu-HU" sz="2400" dirty="0" smtClean="0">
              <a:solidFill>
                <a:schemeClr val="bg1"/>
              </a:solidFill>
            </a:endParaRPr>
          </a:p>
          <a:p>
            <a:endParaRPr lang="hu-HU" sz="2400" dirty="0" smtClean="0">
              <a:solidFill>
                <a:schemeClr val="bg1"/>
              </a:solidFill>
            </a:endParaRPr>
          </a:p>
          <a:p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208" name="Kép 2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5952744" y="1200664"/>
            <a:ext cx="3749040" cy="662912"/>
          </a:xfrm>
          <a:prstGeom prst="roundRect">
            <a:avLst/>
          </a:prstGeom>
          <a:solidFill>
            <a:srgbClr val="359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Ki van a képen?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04122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00052 0.0923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0091 -0.1495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0" b="100000" l="0" r="99873">
                        <a14:backgroundMark x1="60633" y1="61978" x2="77722" y2="61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33088"/>
            <a:ext cx="12295722" cy="7081714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237740" y="742816"/>
            <a:ext cx="10462916" cy="2163253"/>
          </a:xfrm>
          <a:prstGeom prst="roundRect">
            <a:avLst/>
          </a:prstGeom>
          <a:solidFill>
            <a:srgbClr val="359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Idézd fel az animációs kisfilm történetét!</a:t>
            </a:r>
          </a:p>
          <a:p>
            <a:pPr algn="ctr"/>
            <a:r>
              <a:rPr lang="hu-HU" sz="3200" dirty="0" smtClean="0">
                <a:hlinkClick r:id="rId4"/>
              </a:rPr>
              <a:t>Kattints ide</a:t>
            </a:r>
            <a:r>
              <a:rPr lang="hu-HU" sz="3200" dirty="0" smtClean="0"/>
              <a:t>, rakd helyes sorrendbe a történet képeit!</a:t>
            </a:r>
          </a:p>
          <a:p>
            <a:pPr algn="ctr"/>
            <a:r>
              <a:rPr lang="hu-HU" sz="2400" dirty="0" smtClean="0"/>
              <a:t>Ezt a feladatot 3-4 fős kiscsoportban</a:t>
            </a:r>
            <a:r>
              <a:rPr lang="hu-HU" sz="2400" smtClean="0"/>
              <a:t>, vagy párban </a:t>
            </a:r>
            <a:r>
              <a:rPr lang="hu-HU" sz="2400" dirty="0" smtClean="0"/>
              <a:t>is elvégezhetitek!</a:t>
            </a:r>
            <a:endParaRPr lang="hu-HU" sz="24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7" b="8980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24302" y="3446634"/>
            <a:ext cx="1463053" cy="69817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6858" y="1124352"/>
            <a:ext cx="1373428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7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023 L 2.91667E-6 -2.22222E-6 C -0.03529 0.01597 -0.14532 0.0794 -0.21185 0.0963 C -0.21836 0.09375 -0.32722 0.10926 -0.39948 0.10139 C -0.47188 0.09329 -0.60456 0.06019 -0.6461 0.04884 C -0.69505 0.03542 -0.76263 0.0456 -0.83399 0.07894 " pathEditMode="relative" rAng="0" ptsTypes="AAAAAA">
                                      <p:cBhvr>
                                        <p:cTn id="6" dur="6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06" y="5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3091" cy="6913174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566057" y="1612292"/>
            <a:ext cx="6030686" cy="2151538"/>
          </a:xfrm>
          <a:prstGeom prst="roundRect">
            <a:avLst>
              <a:gd name="adj" fmla="val 10537"/>
            </a:avLst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Hány napig tartott az esőzés? </a:t>
            </a:r>
          </a:p>
          <a:p>
            <a:pPr algn="ctr"/>
            <a:r>
              <a:rPr lang="hu-HU" sz="3200" dirty="0" smtClean="0"/>
              <a:t>Kattints a helyes válaszra!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9122229" y="909390"/>
            <a:ext cx="1946041" cy="861888"/>
          </a:xfrm>
          <a:prstGeom prst="roundRect">
            <a:avLst>
              <a:gd name="adj" fmla="val 10537"/>
            </a:avLst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 ez a helyes válasz!</a:t>
            </a:r>
            <a:endParaRPr lang="hu-HU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9122229" y="5120771"/>
            <a:ext cx="1946041" cy="861888"/>
          </a:xfrm>
          <a:prstGeom prst="roundRect">
            <a:avLst>
              <a:gd name="adj" fmla="val 10537"/>
            </a:avLst>
          </a:prstGeom>
          <a:solidFill>
            <a:srgbClr val="92D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</a:t>
            </a:r>
            <a:r>
              <a:rPr lang="hu-HU" dirty="0" smtClean="0"/>
              <a:t>z a helyes válasz!</a:t>
            </a:r>
            <a:endParaRPr lang="hu-HU" dirty="0"/>
          </a:p>
        </p:txBody>
      </p:sp>
      <p:sp>
        <p:nvSpPr>
          <p:cNvPr id="16" name="Lekerekített téglalap 15"/>
          <p:cNvSpPr/>
          <p:nvPr/>
        </p:nvSpPr>
        <p:spPr>
          <a:xfrm>
            <a:off x="9122228" y="3032105"/>
            <a:ext cx="1946041" cy="861888"/>
          </a:xfrm>
          <a:prstGeom prst="roundRect">
            <a:avLst>
              <a:gd name="adj" fmla="val 10537"/>
            </a:avLst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 ez a helyes válasz!</a:t>
            </a:r>
            <a:endParaRPr lang="hu-HU" dirty="0"/>
          </a:p>
        </p:txBody>
      </p:sp>
      <p:sp>
        <p:nvSpPr>
          <p:cNvPr id="6" name="10"/>
          <p:cNvSpPr/>
          <p:nvPr/>
        </p:nvSpPr>
        <p:spPr>
          <a:xfrm>
            <a:off x="9002483" y="565346"/>
            <a:ext cx="2198915" cy="1481878"/>
          </a:xfrm>
          <a:prstGeom prst="roundRect">
            <a:avLst>
              <a:gd name="adj" fmla="val 10537"/>
            </a:avLst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10 napig</a:t>
            </a:r>
            <a:endParaRPr lang="hu-HU" sz="3200" dirty="0"/>
          </a:p>
        </p:txBody>
      </p:sp>
      <p:sp>
        <p:nvSpPr>
          <p:cNvPr id="11" name="25"/>
          <p:cNvSpPr/>
          <p:nvPr/>
        </p:nvSpPr>
        <p:spPr>
          <a:xfrm>
            <a:off x="9002483" y="2688061"/>
            <a:ext cx="2198915" cy="1481878"/>
          </a:xfrm>
          <a:prstGeom prst="roundRect">
            <a:avLst>
              <a:gd name="adj" fmla="val 10537"/>
            </a:avLst>
          </a:prstGeom>
          <a:solidFill>
            <a:srgbClr val="B7720D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25 napig</a:t>
            </a:r>
            <a:endParaRPr lang="hu-HU" sz="3200" dirty="0"/>
          </a:p>
        </p:txBody>
      </p:sp>
      <p:sp>
        <p:nvSpPr>
          <p:cNvPr id="12" name="40"/>
          <p:cNvSpPr/>
          <p:nvPr/>
        </p:nvSpPr>
        <p:spPr>
          <a:xfrm>
            <a:off x="9002483" y="4810776"/>
            <a:ext cx="2198915" cy="1481878"/>
          </a:xfrm>
          <a:prstGeom prst="roundRect">
            <a:avLst>
              <a:gd name="adj" fmla="val 10537"/>
            </a:avLst>
          </a:prstGeom>
          <a:solidFill>
            <a:srgbClr val="8C570A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40 napig</a:t>
            </a:r>
            <a:endParaRPr lang="hu-HU" sz="3200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9183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1796142" y="468086"/>
            <a:ext cx="3199837" cy="2700000"/>
          </a:xfrm>
          <a:prstGeom prst="roundRect">
            <a:avLst/>
          </a:prstGeom>
          <a:solidFill>
            <a:srgbClr val="C35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/>
              <a:t>Mondóka a vízözönről</a:t>
            </a:r>
            <a:endParaRPr lang="hu-HU" sz="4000" dirty="0"/>
          </a:p>
        </p:txBody>
      </p:sp>
      <p:sp>
        <p:nvSpPr>
          <p:cNvPr id="6" name="Lekerekített téglalap 5"/>
          <p:cNvSpPr/>
          <p:nvPr/>
        </p:nvSpPr>
        <p:spPr>
          <a:xfrm>
            <a:off x="2914648" y="3641272"/>
            <a:ext cx="6362703" cy="2916000"/>
          </a:xfrm>
          <a:prstGeom prst="roundRect">
            <a:avLst/>
          </a:prstGeom>
          <a:solidFill>
            <a:srgbClr val="455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Tedd a két tenyeredet  az asztalra!</a:t>
            </a:r>
          </a:p>
          <a:p>
            <a:pPr algn="ctr"/>
            <a:r>
              <a:rPr lang="hu-HU" sz="2800" dirty="0" smtClean="0"/>
              <a:t>8 ujjaddal az asztalon kopogva utánozzuk az esős vihar hangját!</a:t>
            </a:r>
            <a:endParaRPr lang="hu-HU" sz="28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5619467" y="468086"/>
            <a:ext cx="6362703" cy="2700000"/>
          </a:xfrm>
          <a:prstGeom prst="roundRect">
            <a:avLst/>
          </a:prstGeom>
          <a:solidFill>
            <a:srgbClr val="455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Mozgassuk meg az ujjainkat, </a:t>
            </a:r>
          </a:p>
          <a:p>
            <a:pPr algn="ctr"/>
            <a:r>
              <a:rPr lang="hu-HU" sz="2400" dirty="0"/>
              <a:t>é</a:t>
            </a:r>
            <a:r>
              <a:rPr lang="hu-HU" sz="2400" dirty="0" smtClean="0"/>
              <a:t>s idézzük fel esőzést!</a:t>
            </a:r>
          </a:p>
          <a:p>
            <a:pPr algn="ctr"/>
            <a:r>
              <a:rPr lang="hu-HU" sz="2400" dirty="0" smtClean="0"/>
              <a:t>Két tenyérre és egy asztalra </a:t>
            </a:r>
          </a:p>
          <a:p>
            <a:pPr algn="ctr"/>
            <a:r>
              <a:rPr lang="hu-HU" sz="2400" dirty="0" smtClean="0"/>
              <a:t>van szükséged!</a:t>
            </a:r>
            <a:endParaRPr lang="hu-HU" sz="24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03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8" y="-35171"/>
            <a:ext cx="12243091" cy="691317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0"/>
            <a:ext cx="12235543" cy="691317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1684706" y="69728"/>
            <a:ext cx="2149034" cy="468558"/>
          </a:xfrm>
          <a:prstGeom prst="roundRect">
            <a:avLst/>
          </a:prstGeom>
          <a:solidFill>
            <a:srgbClr val="B4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Ezt </a:t>
            </a:r>
            <a:r>
              <a:rPr lang="hu-HU" sz="2800" dirty="0" smtClean="0"/>
              <a:t>mondd!</a:t>
            </a:r>
            <a:endParaRPr lang="hu-HU" sz="2800" dirty="0"/>
          </a:p>
        </p:txBody>
      </p:sp>
      <p:sp>
        <p:nvSpPr>
          <p:cNvPr id="8" name="Lekerekített téglalap 7"/>
          <p:cNvSpPr/>
          <p:nvPr/>
        </p:nvSpPr>
        <p:spPr>
          <a:xfrm>
            <a:off x="422137" y="738663"/>
            <a:ext cx="4680000" cy="648000"/>
          </a:xfrm>
          <a:prstGeom prst="roundRect">
            <a:avLst/>
          </a:prstGeom>
          <a:solidFill>
            <a:srgbClr val="557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Esik az eső, esik az eső, eltelik 10 nap.</a:t>
            </a:r>
            <a:endParaRPr lang="hu-HU" sz="2000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420680" y="1497319"/>
            <a:ext cx="4680000" cy="648000"/>
          </a:xfrm>
          <a:prstGeom prst="roundRect">
            <a:avLst/>
          </a:prstGeom>
          <a:solidFill>
            <a:srgbClr val="557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Villámlik!</a:t>
            </a:r>
            <a:endParaRPr lang="hu-HU" sz="2000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422137" y="2255975"/>
            <a:ext cx="4680000" cy="648000"/>
          </a:xfrm>
          <a:prstGeom prst="roundRect">
            <a:avLst/>
          </a:prstGeom>
          <a:solidFill>
            <a:srgbClr val="557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Esik az eső, esik az eső, eltelik 20 nap.</a:t>
            </a:r>
            <a:endParaRPr lang="hu-HU" sz="2000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420680" y="3014631"/>
            <a:ext cx="4680000" cy="648000"/>
          </a:xfrm>
          <a:prstGeom prst="roundRect">
            <a:avLst/>
          </a:prstGeom>
          <a:solidFill>
            <a:srgbClr val="557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Villámlik!</a:t>
            </a:r>
            <a:endParaRPr lang="hu-HU" sz="2000" dirty="0"/>
          </a:p>
        </p:txBody>
      </p:sp>
      <p:sp>
        <p:nvSpPr>
          <p:cNvPr id="20" name="Lekerekített téglalap 19"/>
          <p:cNvSpPr/>
          <p:nvPr/>
        </p:nvSpPr>
        <p:spPr>
          <a:xfrm>
            <a:off x="422137" y="3773287"/>
            <a:ext cx="4680000" cy="648000"/>
          </a:xfrm>
          <a:prstGeom prst="roundRect">
            <a:avLst/>
          </a:prstGeom>
          <a:solidFill>
            <a:srgbClr val="557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Esik az eső, esik az eső, eltelik 30 nap.</a:t>
            </a:r>
            <a:endParaRPr lang="hu-HU" sz="2000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420680" y="4531943"/>
            <a:ext cx="4680000" cy="648000"/>
          </a:xfrm>
          <a:prstGeom prst="roundRect">
            <a:avLst/>
          </a:prstGeom>
          <a:solidFill>
            <a:srgbClr val="557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Villámlik!</a:t>
            </a:r>
            <a:endParaRPr lang="hu-HU" sz="2000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420680" y="5290599"/>
            <a:ext cx="4680000" cy="648000"/>
          </a:xfrm>
          <a:prstGeom prst="roundRect">
            <a:avLst/>
          </a:prstGeom>
          <a:solidFill>
            <a:srgbClr val="557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Esik az eső, esik az eső, eltelik 40 nap.</a:t>
            </a:r>
            <a:endParaRPr lang="hu-HU" sz="2000" dirty="0"/>
          </a:p>
        </p:txBody>
      </p:sp>
      <p:sp>
        <p:nvSpPr>
          <p:cNvPr id="23" name="Lekerekített téglalap 22"/>
          <p:cNvSpPr/>
          <p:nvPr/>
        </p:nvSpPr>
        <p:spPr>
          <a:xfrm>
            <a:off x="419223" y="6049256"/>
            <a:ext cx="4680000" cy="648000"/>
          </a:xfrm>
          <a:prstGeom prst="roundRect">
            <a:avLst/>
          </a:prstGeom>
          <a:solidFill>
            <a:srgbClr val="557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Kisüt a Nap!</a:t>
            </a:r>
            <a:endParaRPr lang="hu-HU" sz="2000" dirty="0"/>
          </a:p>
        </p:txBody>
      </p:sp>
      <p:sp>
        <p:nvSpPr>
          <p:cNvPr id="24" name="Lekerekített téglalap 23"/>
          <p:cNvSpPr/>
          <p:nvPr/>
        </p:nvSpPr>
        <p:spPr>
          <a:xfrm>
            <a:off x="6905439" y="2999502"/>
            <a:ext cx="4680000" cy="648000"/>
          </a:xfrm>
          <a:prstGeom prst="roundRect">
            <a:avLst/>
          </a:prstGeom>
          <a:solidFill>
            <a:srgbClr val="B4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Két tenyérrel csapj az asztalra!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6905439" y="1492276"/>
            <a:ext cx="4680000" cy="648000"/>
          </a:xfrm>
          <a:prstGeom prst="roundRect">
            <a:avLst/>
          </a:prstGeom>
          <a:solidFill>
            <a:srgbClr val="B4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Két tenyérrel csapj az asztalra!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6905439" y="738663"/>
            <a:ext cx="4680000" cy="648000"/>
          </a:xfrm>
          <a:prstGeom prst="roundRect">
            <a:avLst/>
          </a:prstGeom>
          <a:solidFill>
            <a:srgbClr val="B4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Ujjaid hegyével kopogj az asztalon!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6905439" y="2245889"/>
            <a:ext cx="4680000" cy="648000"/>
          </a:xfrm>
          <a:prstGeom prst="roundRect">
            <a:avLst/>
          </a:prstGeom>
          <a:solidFill>
            <a:srgbClr val="B4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Ujjaid hegyével kopogj az asztalon!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6905439" y="3753115"/>
            <a:ext cx="4680000" cy="648000"/>
          </a:xfrm>
          <a:prstGeom prst="roundRect">
            <a:avLst/>
          </a:prstGeom>
          <a:solidFill>
            <a:srgbClr val="B4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Ujjaid hegyével kopogj az asztalon!</a:t>
            </a:r>
          </a:p>
        </p:txBody>
      </p:sp>
      <p:sp>
        <p:nvSpPr>
          <p:cNvPr id="29" name="Lekerekített téglalap 28"/>
          <p:cNvSpPr/>
          <p:nvPr/>
        </p:nvSpPr>
        <p:spPr>
          <a:xfrm>
            <a:off x="6905438" y="4506728"/>
            <a:ext cx="4680000" cy="648000"/>
          </a:xfrm>
          <a:prstGeom prst="roundRect">
            <a:avLst/>
          </a:prstGeom>
          <a:solidFill>
            <a:srgbClr val="B4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Két tenyérrel csapj az asztalra!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6904711" y="5260341"/>
            <a:ext cx="4680000" cy="648000"/>
          </a:xfrm>
          <a:prstGeom prst="roundRect">
            <a:avLst/>
          </a:prstGeom>
          <a:solidFill>
            <a:srgbClr val="B4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Ujjaid hegyével kopogj az asztalon!</a:t>
            </a:r>
          </a:p>
        </p:txBody>
      </p:sp>
      <p:sp>
        <p:nvSpPr>
          <p:cNvPr id="31" name="Lekerekített téglalap 30"/>
          <p:cNvSpPr/>
          <p:nvPr/>
        </p:nvSpPr>
        <p:spPr>
          <a:xfrm>
            <a:off x="6904711" y="6013951"/>
            <a:ext cx="4680000" cy="648000"/>
          </a:xfrm>
          <a:prstGeom prst="roundRect">
            <a:avLst/>
          </a:prstGeom>
          <a:solidFill>
            <a:srgbClr val="B4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Két </a:t>
            </a:r>
            <a:r>
              <a:rPr lang="hu-HU" sz="2000" dirty="0" smtClean="0"/>
              <a:t>tenyereddel, ujjaiddal rajzolj napot és sugarakat a levegőbe!</a:t>
            </a:r>
            <a:endParaRPr lang="hu-HU" sz="2000" dirty="0"/>
          </a:p>
        </p:txBody>
      </p:sp>
      <p:sp>
        <p:nvSpPr>
          <p:cNvPr id="35" name="Lekerekített téglalap 34"/>
          <p:cNvSpPr/>
          <p:nvPr/>
        </p:nvSpPr>
        <p:spPr>
          <a:xfrm>
            <a:off x="8170194" y="69728"/>
            <a:ext cx="2149034" cy="468558"/>
          </a:xfrm>
          <a:prstGeom prst="roundRect">
            <a:avLst/>
          </a:prstGeom>
          <a:solidFill>
            <a:srgbClr val="B4C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Ezt </a:t>
            </a:r>
            <a:r>
              <a:rPr lang="hu-HU" sz="2800" dirty="0" smtClean="0"/>
              <a:t>tedd!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154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10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745">
              <a:srgbClr val="004A82"/>
            </a:gs>
            <a:gs pos="2128">
              <a:srgbClr val="6B777F"/>
            </a:gs>
            <a:gs pos="63000">
              <a:srgbClr val="004A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5233"/>
            <a:ext cx="1376363" cy="1368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6412"/>
            <a:ext cx="1367036" cy="136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41" b="94004" l="0" r="79041"/>
                    </a14:imgEffect>
                  </a14:imgLayer>
                </a14:imgProps>
              </a:ext>
            </a:extLst>
          </a:blip>
          <a:srcRect l="808" t="13383" r="22951" b="10250"/>
          <a:stretch/>
        </p:blipFill>
        <p:spPr>
          <a:xfrm>
            <a:off x="-195943" y="389542"/>
            <a:ext cx="8937171" cy="630094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324600" y="279447"/>
            <a:ext cx="5418360" cy="1532334"/>
          </a:xfrm>
          <a:prstGeom prst="round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Készítsünk állatokat a bárkába!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Készíthetsz egy vagy többféle állatot is!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345870" y="4445621"/>
            <a:ext cx="1458686" cy="1009220"/>
          </a:xfrm>
          <a:prstGeom prst="roundRect">
            <a:avLst/>
          </a:prstGeom>
          <a:solidFill>
            <a:srgbClr val="D67E29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rókát 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075213" y="3069954"/>
            <a:ext cx="1676400" cy="1058776"/>
          </a:xfrm>
          <a:prstGeom prst="roundRect">
            <a:avLst/>
          </a:prstGeom>
          <a:solidFill>
            <a:srgbClr val="FEFAD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3200" dirty="0" smtClean="0">
                <a:solidFill>
                  <a:srgbClr val="D67E29"/>
                </a:solidFill>
              </a:rPr>
              <a:t>nyulat</a:t>
            </a:r>
            <a:endParaRPr lang="hu-HU" sz="3200" dirty="0">
              <a:solidFill>
                <a:srgbClr val="D67E29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83518" y="3097077"/>
            <a:ext cx="1883231" cy="1076252"/>
          </a:xfrm>
          <a:prstGeom prst="roundRect">
            <a:avLst/>
          </a:prstGeom>
          <a:solidFill>
            <a:srgbClr val="98432F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3200" dirty="0" smtClean="0">
                <a:solidFill>
                  <a:srgbClr val="EFE1D9"/>
                </a:solidFill>
              </a:rPr>
              <a:t>tehenet</a:t>
            </a:r>
            <a:endParaRPr lang="hu-HU" sz="3200" dirty="0">
              <a:solidFill>
                <a:srgbClr val="EFE1D9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63287" y="1811780"/>
            <a:ext cx="1807028" cy="809759"/>
          </a:xfrm>
          <a:prstGeom prst="roundRect">
            <a:avLst/>
          </a:prstGeom>
          <a:solidFill>
            <a:srgbClr val="4C1514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3200" dirty="0" smtClean="0">
                <a:solidFill>
                  <a:srgbClr val="EFE1D9"/>
                </a:solidFill>
              </a:rPr>
              <a:t>medvét</a:t>
            </a:r>
            <a:endParaRPr lang="hu-HU" sz="3200" dirty="0">
              <a:solidFill>
                <a:srgbClr val="EFE1D9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138299" y="2274774"/>
            <a:ext cx="3604661" cy="2485787"/>
          </a:xfrm>
          <a:prstGeom prst="round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Milyen állatokat tudsz készíteni? Például farkast, vagy más 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állatot.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913413" y="5152479"/>
            <a:ext cx="7916637" cy="1532334"/>
          </a:xfrm>
          <a:prstGeom prst="roundRect">
            <a:avLst/>
          </a:prstGeom>
          <a:solidFill>
            <a:srgbClr val="F47E4F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hlinkClick r:id="rId6"/>
              </a:rPr>
              <a:t>Kattints ide</a:t>
            </a:r>
            <a:r>
              <a:rPr lang="hu-HU" sz="2800" dirty="0" smtClean="0">
                <a:solidFill>
                  <a:schemeClr val="bg1"/>
                </a:solidFill>
              </a:rPr>
              <a:t>, és </a:t>
            </a:r>
            <a:r>
              <a:rPr lang="hu-HU" sz="2800" dirty="0" smtClean="0">
                <a:solidFill>
                  <a:schemeClr val="bg1"/>
                </a:solidFill>
              </a:rPr>
              <a:t>itt megtalálod a sablont! 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A </a:t>
            </a:r>
            <a:r>
              <a:rPr lang="hu-HU" sz="2800" dirty="0" smtClean="0">
                <a:solidFill>
                  <a:schemeClr val="bg1"/>
                </a:solidFill>
              </a:rPr>
              <a:t>következő </a:t>
            </a:r>
            <a:r>
              <a:rPr lang="hu-HU" sz="2800" dirty="0" smtClean="0">
                <a:solidFill>
                  <a:schemeClr val="bg1"/>
                </a:solidFill>
              </a:rPr>
              <a:t>diákon megnézheted, hogy hogyan kell összeállítani a sablon alapján az állatokat.</a:t>
            </a:r>
          </a:p>
        </p:txBody>
      </p:sp>
    </p:spTree>
    <p:extLst>
      <p:ext uri="{BB962C8B-B14F-4D97-AF65-F5344CB8AC3E}">
        <p14:creationId xmlns:p14="http://schemas.microsoft.com/office/powerpoint/2010/main" val="10701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2000" accel="49000" decel="5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835" y="0"/>
            <a:ext cx="7579165" cy="6858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22" y="3929668"/>
            <a:ext cx="3760496" cy="2423431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232424" y="300574"/>
            <a:ext cx="4034776" cy="2962513"/>
          </a:xfrm>
          <a:prstGeom prst="roundRect">
            <a:avLst/>
          </a:prstGeom>
          <a:solidFill>
            <a:srgbClr val="F47E4F"/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Szükséges eszközök: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o</a:t>
            </a:r>
            <a:r>
              <a:rPr lang="hu-HU" sz="2400" dirty="0" smtClean="0">
                <a:solidFill>
                  <a:schemeClr val="bg1"/>
                </a:solidFill>
              </a:rPr>
              <a:t>lló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ragasztó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s</a:t>
            </a:r>
            <a:r>
              <a:rPr lang="hu-HU" sz="2400" dirty="0" smtClean="0">
                <a:solidFill>
                  <a:schemeClr val="bg1"/>
                </a:solidFill>
              </a:rPr>
              <a:t>zínes papírok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színes ceruzák vagy filcek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sablon</a:t>
            </a:r>
          </a:p>
        </p:txBody>
      </p:sp>
    </p:spTree>
    <p:extLst>
      <p:ext uri="{BB962C8B-B14F-4D97-AF65-F5344CB8AC3E}">
        <p14:creationId xmlns:p14="http://schemas.microsoft.com/office/powerpoint/2010/main" val="17103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árga–naranc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19104</TotalTime>
  <Words>535</Words>
  <Application>Microsoft Office PowerPoint</Application>
  <PresentationFormat>Szélesvásznú</PresentationFormat>
  <Paragraphs>101</Paragraphs>
  <Slides>14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Zimányi Noémi</cp:lastModifiedBy>
  <cp:revision>1756</cp:revision>
  <dcterms:created xsi:type="dcterms:W3CDTF">2020-04-05T07:55:46Z</dcterms:created>
  <dcterms:modified xsi:type="dcterms:W3CDTF">2021-01-18T08:30:01Z</dcterms:modified>
</cp:coreProperties>
</file>