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  <p:sldMasterId id="2147483731" r:id="rId3"/>
  </p:sldMasterIdLst>
  <p:notesMasterIdLst>
    <p:notesMasterId r:id="rId16"/>
  </p:notesMasterIdLst>
  <p:sldIdLst>
    <p:sldId id="265" r:id="rId4"/>
    <p:sldId id="269" r:id="rId5"/>
    <p:sldId id="268" r:id="rId6"/>
    <p:sldId id="271" r:id="rId7"/>
    <p:sldId id="273" r:id="rId8"/>
    <p:sldId id="276" r:id="rId9"/>
    <p:sldId id="274" r:id="rId10"/>
    <p:sldId id="277" r:id="rId11"/>
    <p:sldId id="279" r:id="rId12"/>
    <p:sldId id="272" r:id="rId13"/>
    <p:sldId id="280" r:id="rId14"/>
    <p:sldId id="275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962"/>
    <a:srgbClr val="ECE4E2"/>
    <a:srgbClr val="D1CFCD"/>
    <a:srgbClr val="4DA1B9"/>
    <a:srgbClr val="63A0D5"/>
    <a:srgbClr val="01000A"/>
    <a:srgbClr val="DBFAA4"/>
    <a:srgbClr val="D0D0CE"/>
    <a:srgbClr val="D2C7D7"/>
    <a:srgbClr val="A4D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6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DE1F9-5CE6-444D-9F17-E382F5E79B4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310DBB-730C-40AC-9B5A-6DD302B5231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sz="1700" dirty="0"/>
            <a:t>A bölcsesség, tudás hasznosabb a tudatlanságnál.</a:t>
          </a:r>
        </a:p>
      </dgm:t>
    </dgm:pt>
    <dgm:pt modelId="{9D01130D-DF6B-4B28-99A0-84CC8E96A715}" type="parTrans" cxnId="{4E7863A9-2595-4C69-A8A1-F8ACB307210B}">
      <dgm:prSet/>
      <dgm:spPr/>
      <dgm:t>
        <a:bodyPr/>
        <a:lstStyle/>
        <a:p>
          <a:endParaRPr lang="hu-HU"/>
        </a:p>
      </dgm:t>
    </dgm:pt>
    <dgm:pt modelId="{AB9B2E36-9A93-489B-B6F6-D51426106F45}" type="sibTrans" cxnId="{4E7863A9-2595-4C69-A8A1-F8ACB307210B}">
      <dgm:prSet/>
      <dgm:spPr/>
      <dgm:t>
        <a:bodyPr/>
        <a:lstStyle/>
        <a:p>
          <a:endParaRPr lang="hu-HU"/>
        </a:p>
      </dgm:t>
    </dgm:pt>
    <dgm:pt modelId="{6990F0B8-1FB5-4908-8F7E-E65EB65FE8AD}">
      <dgm:prSet/>
      <dgm:spPr>
        <a:solidFill>
          <a:srgbClr val="92D050"/>
        </a:solidFill>
      </dgm:spPr>
      <dgm:t>
        <a:bodyPr/>
        <a:lstStyle/>
        <a:p>
          <a:r>
            <a:rPr lang="hu-HU" dirty="0"/>
            <a:t>Szorgalmas és kitartó munkával lehet vagyont szerezni.</a:t>
          </a:r>
        </a:p>
      </dgm:t>
    </dgm:pt>
    <dgm:pt modelId="{643589D6-EF2F-4675-82F9-F00A14696B65}" type="parTrans" cxnId="{D4F0DDA7-83BF-4FA9-B3BA-7EC2F1C485B4}">
      <dgm:prSet/>
      <dgm:spPr/>
      <dgm:t>
        <a:bodyPr/>
        <a:lstStyle/>
        <a:p>
          <a:endParaRPr lang="hu-HU"/>
        </a:p>
      </dgm:t>
    </dgm:pt>
    <dgm:pt modelId="{8FE94FB5-2061-4B73-B661-0FFAF5C2D34B}" type="sibTrans" cxnId="{D4F0DDA7-83BF-4FA9-B3BA-7EC2F1C485B4}">
      <dgm:prSet/>
      <dgm:spPr/>
      <dgm:t>
        <a:bodyPr/>
        <a:lstStyle/>
        <a:p>
          <a:endParaRPr lang="hu-HU"/>
        </a:p>
      </dgm:t>
    </dgm:pt>
    <dgm:pt modelId="{C64B8C97-F15B-4F65-827F-545AEB3F7BCE}">
      <dgm:prSet custT="1"/>
      <dgm:spPr>
        <a:solidFill>
          <a:srgbClr val="DBFAA4"/>
        </a:solidFill>
      </dgm:spPr>
      <dgm:t>
        <a:bodyPr/>
        <a:lstStyle/>
        <a:p>
          <a:r>
            <a:rPr lang="hu-HU" sz="2000" dirty="0">
              <a:solidFill>
                <a:schemeClr val="accent1">
                  <a:lumMod val="50000"/>
                </a:schemeClr>
              </a:solidFill>
            </a:rPr>
            <a:t>Az ember által birtokolt javak mind Isten ajándékai.</a:t>
          </a:r>
        </a:p>
      </dgm:t>
    </dgm:pt>
    <dgm:pt modelId="{E2085E33-0E1A-4552-84B6-8DB5C675B7E3}" type="parTrans" cxnId="{2A88A32C-9F8B-4AEF-9BB5-540BDA333E1D}">
      <dgm:prSet/>
      <dgm:spPr/>
      <dgm:t>
        <a:bodyPr/>
        <a:lstStyle/>
        <a:p>
          <a:endParaRPr lang="hu-HU"/>
        </a:p>
      </dgm:t>
    </dgm:pt>
    <dgm:pt modelId="{B617E1EA-6C8C-42B7-816D-6DC2ACDBA7F7}" type="sibTrans" cxnId="{2A88A32C-9F8B-4AEF-9BB5-540BDA333E1D}">
      <dgm:prSet/>
      <dgm:spPr/>
      <dgm:t>
        <a:bodyPr/>
        <a:lstStyle/>
        <a:p>
          <a:endParaRPr lang="hu-HU"/>
        </a:p>
      </dgm:t>
    </dgm:pt>
    <dgm:pt modelId="{3B455476-96AD-4B1D-B484-1B58B27AAD5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1700" dirty="0">
              <a:solidFill>
                <a:srgbClr val="002060"/>
              </a:solidFill>
            </a:rPr>
            <a:t>Az anyagiakkal lehet hálásan, örömmel élni.</a:t>
          </a:r>
        </a:p>
      </dgm:t>
    </dgm:pt>
    <dgm:pt modelId="{6C418459-8678-4DD2-9805-342EBE8BDACD}" type="parTrans" cxnId="{25F447EC-A9C9-4B33-9B25-71725192D4F2}">
      <dgm:prSet/>
      <dgm:spPr/>
      <dgm:t>
        <a:bodyPr/>
        <a:lstStyle/>
        <a:p>
          <a:endParaRPr lang="hu-HU"/>
        </a:p>
      </dgm:t>
    </dgm:pt>
    <dgm:pt modelId="{7CF224DF-EF5A-401B-8263-0E9135F5D162}" type="sibTrans" cxnId="{25F447EC-A9C9-4B33-9B25-71725192D4F2}">
      <dgm:prSet/>
      <dgm:spPr/>
      <dgm:t>
        <a:bodyPr/>
        <a:lstStyle/>
        <a:p>
          <a:endParaRPr lang="hu-HU"/>
        </a:p>
      </dgm:t>
    </dgm:pt>
    <dgm:pt modelId="{A82146EB-B49A-446F-8E8F-F42DF44E6FEA}">
      <dgm:prSet/>
      <dgm:spPr>
        <a:solidFill>
          <a:srgbClr val="D2C7D7"/>
        </a:solidFill>
      </dgm:spPr>
      <dgm:t>
        <a:bodyPr/>
        <a:lstStyle/>
        <a:p>
          <a:r>
            <a:rPr lang="hu-HU" dirty="0"/>
            <a:t>Isten akarata, hogy az ember élvezze az életet.</a:t>
          </a:r>
        </a:p>
      </dgm:t>
    </dgm:pt>
    <dgm:pt modelId="{34301F39-E439-403F-8A46-B46207D86259}" type="parTrans" cxnId="{097445B2-3BF2-4502-B274-EEF64605DC14}">
      <dgm:prSet/>
      <dgm:spPr/>
      <dgm:t>
        <a:bodyPr/>
        <a:lstStyle/>
        <a:p>
          <a:endParaRPr lang="hu-HU"/>
        </a:p>
      </dgm:t>
    </dgm:pt>
    <dgm:pt modelId="{8D13664C-165F-42BC-90D9-B3BE8403B8A1}" type="sibTrans" cxnId="{097445B2-3BF2-4502-B274-EEF64605DC14}">
      <dgm:prSet/>
      <dgm:spPr/>
      <dgm:t>
        <a:bodyPr/>
        <a:lstStyle/>
        <a:p>
          <a:endParaRPr lang="hu-HU"/>
        </a:p>
      </dgm:t>
    </dgm:pt>
    <dgm:pt modelId="{629191F2-DF9A-442F-AF02-7BFAAE425F03}" type="pres">
      <dgm:prSet presAssocID="{729DE1F9-5CE6-444D-9F17-E382F5E79B40}" presName="cycle" presStyleCnt="0">
        <dgm:presLayoutVars>
          <dgm:dir/>
          <dgm:resizeHandles val="exact"/>
        </dgm:presLayoutVars>
      </dgm:prSet>
      <dgm:spPr/>
    </dgm:pt>
    <dgm:pt modelId="{24558677-79B4-4C7B-A974-75A4E00E6780}" type="pres">
      <dgm:prSet presAssocID="{3A310DBB-730C-40AC-9B5A-6DD302B52310}" presName="node" presStyleLbl="node1" presStyleIdx="0" presStyleCnt="5" custScaleX="104220" custScaleY="91575" custRadScaleRad="100007">
        <dgm:presLayoutVars>
          <dgm:bulletEnabled val="1"/>
        </dgm:presLayoutVars>
      </dgm:prSet>
      <dgm:spPr/>
    </dgm:pt>
    <dgm:pt modelId="{1BF3F9C7-DF8E-4C28-B8B1-82F84CF861D3}" type="pres">
      <dgm:prSet presAssocID="{AB9B2E36-9A93-489B-B6F6-D51426106F45}" presName="sibTrans" presStyleLbl="sibTrans2D1" presStyleIdx="0" presStyleCnt="5"/>
      <dgm:spPr/>
    </dgm:pt>
    <dgm:pt modelId="{4931B91E-1666-46F8-BB19-995D49053326}" type="pres">
      <dgm:prSet presAssocID="{AB9B2E36-9A93-489B-B6F6-D51426106F45}" presName="connectorText" presStyleLbl="sibTrans2D1" presStyleIdx="0" presStyleCnt="5"/>
      <dgm:spPr/>
    </dgm:pt>
    <dgm:pt modelId="{111D0DC6-973C-4548-A087-23B49EA7A056}" type="pres">
      <dgm:prSet presAssocID="{6990F0B8-1FB5-4908-8F7E-E65EB65FE8AD}" presName="node" presStyleLbl="node1" presStyleIdx="1" presStyleCnt="5">
        <dgm:presLayoutVars>
          <dgm:bulletEnabled val="1"/>
        </dgm:presLayoutVars>
      </dgm:prSet>
      <dgm:spPr/>
    </dgm:pt>
    <dgm:pt modelId="{8D01E4DA-A7CB-4D9C-9E27-2C7CB679AD0E}" type="pres">
      <dgm:prSet presAssocID="{8FE94FB5-2061-4B73-B661-0FFAF5C2D34B}" presName="sibTrans" presStyleLbl="sibTrans2D1" presStyleIdx="1" presStyleCnt="5"/>
      <dgm:spPr/>
    </dgm:pt>
    <dgm:pt modelId="{30239669-E98D-4B5E-BD57-3DD7DBB504EB}" type="pres">
      <dgm:prSet presAssocID="{8FE94FB5-2061-4B73-B661-0FFAF5C2D34B}" presName="connectorText" presStyleLbl="sibTrans2D1" presStyleIdx="1" presStyleCnt="5"/>
      <dgm:spPr/>
    </dgm:pt>
    <dgm:pt modelId="{71B7F199-09C8-4BF1-B11B-0725CCC9ABAB}" type="pres">
      <dgm:prSet presAssocID="{A82146EB-B49A-446F-8E8F-F42DF44E6FEA}" presName="node" presStyleLbl="node1" presStyleIdx="2" presStyleCnt="5">
        <dgm:presLayoutVars>
          <dgm:bulletEnabled val="1"/>
        </dgm:presLayoutVars>
      </dgm:prSet>
      <dgm:spPr/>
    </dgm:pt>
    <dgm:pt modelId="{1D6B50BB-A7CF-4B80-98DE-B4553EADAC40}" type="pres">
      <dgm:prSet presAssocID="{8D13664C-165F-42BC-90D9-B3BE8403B8A1}" presName="sibTrans" presStyleLbl="sibTrans2D1" presStyleIdx="2" presStyleCnt="5"/>
      <dgm:spPr/>
    </dgm:pt>
    <dgm:pt modelId="{22B374E3-24A8-42AC-BE21-B8D7C403CDBE}" type="pres">
      <dgm:prSet presAssocID="{8D13664C-165F-42BC-90D9-B3BE8403B8A1}" presName="connectorText" presStyleLbl="sibTrans2D1" presStyleIdx="2" presStyleCnt="5"/>
      <dgm:spPr/>
    </dgm:pt>
    <dgm:pt modelId="{1CE6E0B3-D857-4051-819F-3241E2BE0895}" type="pres">
      <dgm:prSet presAssocID="{3B455476-96AD-4B1D-B484-1B58B27AAD55}" presName="node" presStyleLbl="node1" presStyleIdx="3" presStyleCnt="5">
        <dgm:presLayoutVars>
          <dgm:bulletEnabled val="1"/>
        </dgm:presLayoutVars>
      </dgm:prSet>
      <dgm:spPr/>
    </dgm:pt>
    <dgm:pt modelId="{9D62AE4A-2341-44D8-8B5C-B36AA13F4D74}" type="pres">
      <dgm:prSet presAssocID="{7CF224DF-EF5A-401B-8263-0E9135F5D162}" presName="sibTrans" presStyleLbl="sibTrans2D1" presStyleIdx="3" presStyleCnt="5"/>
      <dgm:spPr/>
    </dgm:pt>
    <dgm:pt modelId="{F072B5E5-C3F9-42C0-8BAE-59FD1CFAB270}" type="pres">
      <dgm:prSet presAssocID="{7CF224DF-EF5A-401B-8263-0E9135F5D162}" presName="connectorText" presStyleLbl="sibTrans2D1" presStyleIdx="3" presStyleCnt="5"/>
      <dgm:spPr/>
    </dgm:pt>
    <dgm:pt modelId="{8B60369C-91E5-4C6F-BA23-F4CD099F3183}" type="pres">
      <dgm:prSet presAssocID="{C64B8C97-F15B-4F65-827F-545AEB3F7BCE}" presName="node" presStyleLbl="node1" presStyleIdx="4" presStyleCnt="5">
        <dgm:presLayoutVars>
          <dgm:bulletEnabled val="1"/>
        </dgm:presLayoutVars>
      </dgm:prSet>
      <dgm:spPr/>
    </dgm:pt>
    <dgm:pt modelId="{07D1F6DC-6D7F-476D-A725-A87312AA90F0}" type="pres">
      <dgm:prSet presAssocID="{B617E1EA-6C8C-42B7-816D-6DC2ACDBA7F7}" presName="sibTrans" presStyleLbl="sibTrans2D1" presStyleIdx="4" presStyleCnt="5"/>
      <dgm:spPr/>
    </dgm:pt>
    <dgm:pt modelId="{06B893FC-FEA7-4D92-9D77-38637183FED8}" type="pres">
      <dgm:prSet presAssocID="{B617E1EA-6C8C-42B7-816D-6DC2ACDBA7F7}" presName="connectorText" presStyleLbl="sibTrans2D1" presStyleIdx="4" presStyleCnt="5"/>
      <dgm:spPr/>
    </dgm:pt>
  </dgm:ptLst>
  <dgm:cxnLst>
    <dgm:cxn modelId="{27D62A09-BCF2-4CC4-90C3-7F46B31EBF89}" type="presOf" srcId="{AB9B2E36-9A93-489B-B6F6-D51426106F45}" destId="{4931B91E-1666-46F8-BB19-995D49053326}" srcOrd="1" destOrd="0" presId="urn:microsoft.com/office/officeart/2005/8/layout/cycle2"/>
    <dgm:cxn modelId="{24F2F90D-1165-499A-B1CA-44D6D6A43037}" type="presOf" srcId="{AB9B2E36-9A93-489B-B6F6-D51426106F45}" destId="{1BF3F9C7-DF8E-4C28-B8B1-82F84CF861D3}" srcOrd="0" destOrd="0" presId="urn:microsoft.com/office/officeart/2005/8/layout/cycle2"/>
    <dgm:cxn modelId="{E31D2221-C46B-4F8A-9A9F-4B77F821D9EA}" type="presOf" srcId="{8D13664C-165F-42BC-90D9-B3BE8403B8A1}" destId="{1D6B50BB-A7CF-4B80-98DE-B4553EADAC40}" srcOrd="0" destOrd="0" presId="urn:microsoft.com/office/officeart/2005/8/layout/cycle2"/>
    <dgm:cxn modelId="{2A88A32C-9F8B-4AEF-9BB5-540BDA333E1D}" srcId="{729DE1F9-5CE6-444D-9F17-E382F5E79B40}" destId="{C64B8C97-F15B-4F65-827F-545AEB3F7BCE}" srcOrd="4" destOrd="0" parTransId="{E2085E33-0E1A-4552-84B6-8DB5C675B7E3}" sibTransId="{B617E1EA-6C8C-42B7-816D-6DC2ACDBA7F7}"/>
    <dgm:cxn modelId="{5FAB0641-30F2-4B69-8A40-FE576DBEBFD2}" type="presOf" srcId="{C64B8C97-F15B-4F65-827F-545AEB3F7BCE}" destId="{8B60369C-91E5-4C6F-BA23-F4CD099F3183}" srcOrd="0" destOrd="0" presId="urn:microsoft.com/office/officeart/2005/8/layout/cycle2"/>
    <dgm:cxn modelId="{DD301C6B-F427-40DB-8384-D610D077D529}" type="presOf" srcId="{7CF224DF-EF5A-401B-8263-0E9135F5D162}" destId="{F072B5E5-C3F9-42C0-8BAE-59FD1CFAB270}" srcOrd="1" destOrd="0" presId="urn:microsoft.com/office/officeart/2005/8/layout/cycle2"/>
    <dgm:cxn modelId="{94C96050-E302-4C23-ABF5-BAE855242A6B}" type="presOf" srcId="{A82146EB-B49A-446F-8E8F-F42DF44E6FEA}" destId="{71B7F199-09C8-4BF1-B11B-0725CCC9ABAB}" srcOrd="0" destOrd="0" presId="urn:microsoft.com/office/officeart/2005/8/layout/cycle2"/>
    <dgm:cxn modelId="{98156D7A-6F88-4677-BD1C-D95CBFC1FF9E}" type="presOf" srcId="{8FE94FB5-2061-4B73-B661-0FFAF5C2D34B}" destId="{8D01E4DA-A7CB-4D9C-9E27-2C7CB679AD0E}" srcOrd="0" destOrd="0" presId="urn:microsoft.com/office/officeart/2005/8/layout/cycle2"/>
    <dgm:cxn modelId="{082FBC7D-0D0D-49A3-AA04-84CA3A757D3D}" type="presOf" srcId="{3B455476-96AD-4B1D-B484-1B58B27AAD55}" destId="{1CE6E0B3-D857-4051-819F-3241E2BE0895}" srcOrd="0" destOrd="0" presId="urn:microsoft.com/office/officeart/2005/8/layout/cycle2"/>
    <dgm:cxn modelId="{5C35E093-07DC-47E0-86C3-7DA586FD0A65}" type="presOf" srcId="{8FE94FB5-2061-4B73-B661-0FFAF5C2D34B}" destId="{30239669-E98D-4B5E-BD57-3DD7DBB504EB}" srcOrd="1" destOrd="0" presId="urn:microsoft.com/office/officeart/2005/8/layout/cycle2"/>
    <dgm:cxn modelId="{0302EA97-9890-42BD-9196-8A4CE8B6DE6B}" type="presOf" srcId="{B617E1EA-6C8C-42B7-816D-6DC2ACDBA7F7}" destId="{07D1F6DC-6D7F-476D-A725-A87312AA90F0}" srcOrd="0" destOrd="0" presId="urn:microsoft.com/office/officeart/2005/8/layout/cycle2"/>
    <dgm:cxn modelId="{6A9FE599-B651-4F42-B531-197C7C8504FF}" type="presOf" srcId="{729DE1F9-5CE6-444D-9F17-E382F5E79B40}" destId="{629191F2-DF9A-442F-AF02-7BFAAE425F03}" srcOrd="0" destOrd="0" presId="urn:microsoft.com/office/officeart/2005/8/layout/cycle2"/>
    <dgm:cxn modelId="{D4F0DDA7-83BF-4FA9-B3BA-7EC2F1C485B4}" srcId="{729DE1F9-5CE6-444D-9F17-E382F5E79B40}" destId="{6990F0B8-1FB5-4908-8F7E-E65EB65FE8AD}" srcOrd="1" destOrd="0" parTransId="{643589D6-EF2F-4675-82F9-F00A14696B65}" sibTransId="{8FE94FB5-2061-4B73-B661-0FFAF5C2D34B}"/>
    <dgm:cxn modelId="{D3CE5BA8-AC63-446C-A63C-5C6818D0195C}" type="presOf" srcId="{B617E1EA-6C8C-42B7-816D-6DC2ACDBA7F7}" destId="{06B893FC-FEA7-4D92-9D77-38637183FED8}" srcOrd="1" destOrd="0" presId="urn:microsoft.com/office/officeart/2005/8/layout/cycle2"/>
    <dgm:cxn modelId="{4E7863A9-2595-4C69-A8A1-F8ACB307210B}" srcId="{729DE1F9-5CE6-444D-9F17-E382F5E79B40}" destId="{3A310DBB-730C-40AC-9B5A-6DD302B52310}" srcOrd="0" destOrd="0" parTransId="{9D01130D-DF6B-4B28-99A0-84CC8E96A715}" sibTransId="{AB9B2E36-9A93-489B-B6F6-D51426106F45}"/>
    <dgm:cxn modelId="{097445B2-3BF2-4502-B274-EEF64605DC14}" srcId="{729DE1F9-5CE6-444D-9F17-E382F5E79B40}" destId="{A82146EB-B49A-446F-8E8F-F42DF44E6FEA}" srcOrd="2" destOrd="0" parTransId="{34301F39-E439-403F-8A46-B46207D86259}" sibTransId="{8D13664C-165F-42BC-90D9-B3BE8403B8A1}"/>
    <dgm:cxn modelId="{4662BBB7-02DC-4B9C-AFAF-FECE30A4ACCE}" type="presOf" srcId="{3A310DBB-730C-40AC-9B5A-6DD302B52310}" destId="{24558677-79B4-4C7B-A974-75A4E00E6780}" srcOrd="0" destOrd="0" presId="urn:microsoft.com/office/officeart/2005/8/layout/cycle2"/>
    <dgm:cxn modelId="{043D96C9-0369-4574-BDE3-EE181E1CEF91}" type="presOf" srcId="{6990F0B8-1FB5-4908-8F7E-E65EB65FE8AD}" destId="{111D0DC6-973C-4548-A087-23B49EA7A056}" srcOrd="0" destOrd="0" presId="urn:microsoft.com/office/officeart/2005/8/layout/cycle2"/>
    <dgm:cxn modelId="{25F447EC-A9C9-4B33-9B25-71725192D4F2}" srcId="{729DE1F9-5CE6-444D-9F17-E382F5E79B40}" destId="{3B455476-96AD-4B1D-B484-1B58B27AAD55}" srcOrd="3" destOrd="0" parTransId="{6C418459-8678-4DD2-9805-342EBE8BDACD}" sibTransId="{7CF224DF-EF5A-401B-8263-0E9135F5D162}"/>
    <dgm:cxn modelId="{673E6AF1-B5E7-42F5-824B-375B82365B01}" type="presOf" srcId="{7CF224DF-EF5A-401B-8263-0E9135F5D162}" destId="{9D62AE4A-2341-44D8-8B5C-B36AA13F4D74}" srcOrd="0" destOrd="0" presId="urn:microsoft.com/office/officeart/2005/8/layout/cycle2"/>
    <dgm:cxn modelId="{8ACE34FA-E17A-4620-ACF1-8C0010E54A98}" type="presOf" srcId="{8D13664C-165F-42BC-90D9-B3BE8403B8A1}" destId="{22B374E3-24A8-42AC-BE21-B8D7C403CDBE}" srcOrd="1" destOrd="0" presId="urn:microsoft.com/office/officeart/2005/8/layout/cycle2"/>
    <dgm:cxn modelId="{346E8BAD-A529-417C-8111-787C8CFD8990}" type="presParOf" srcId="{629191F2-DF9A-442F-AF02-7BFAAE425F03}" destId="{24558677-79B4-4C7B-A974-75A4E00E6780}" srcOrd="0" destOrd="0" presId="urn:microsoft.com/office/officeart/2005/8/layout/cycle2"/>
    <dgm:cxn modelId="{C7370884-F9C9-4367-98CB-D64FA9A8D005}" type="presParOf" srcId="{629191F2-DF9A-442F-AF02-7BFAAE425F03}" destId="{1BF3F9C7-DF8E-4C28-B8B1-82F84CF861D3}" srcOrd="1" destOrd="0" presId="urn:microsoft.com/office/officeart/2005/8/layout/cycle2"/>
    <dgm:cxn modelId="{8C7C8B59-0F25-47A7-BC24-42CC8A028106}" type="presParOf" srcId="{1BF3F9C7-DF8E-4C28-B8B1-82F84CF861D3}" destId="{4931B91E-1666-46F8-BB19-995D49053326}" srcOrd="0" destOrd="0" presId="urn:microsoft.com/office/officeart/2005/8/layout/cycle2"/>
    <dgm:cxn modelId="{22B6DB3C-0F37-49ED-ACB7-E76BE5CFF9A1}" type="presParOf" srcId="{629191F2-DF9A-442F-AF02-7BFAAE425F03}" destId="{111D0DC6-973C-4548-A087-23B49EA7A056}" srcOrd="2" destOrd="0" presId="urn:microsoft.com/office/officeart/2005/8/layout/cycle2"/>
    <dgm:cxn modelId="{30B4765D-F9CB-4090-93BF-E6857E0284FF}" type="presParOf" srcId="{629191F2-DF9A-442F-AF02-7BFAAE425F03}" destId="{8D01E4DA-A7CB-4D9C-9E27-2C7CB679AD0E}" srcOrd="3" destOrd="0" presId="urn:microsoft.com/office/officeart/2005/8/layout/cycle2"/>
    <dgm:cxn modelId="{5FE52BDF-BF56-41BD-A72A-C44696488188}" type="presParOf" srcId="{8D01E4DA-A7CB-4D9C-9E27-2C7CB679AD0E}" destId="{30239669-E98D-4B5E-BD57-3DD7DBB504EB}" srcOrd="0" destOrd="0" presId="urn:microsoft.com/office/officeart/2005/8/layout/cycle2"/>
    <dgm:cxn modelId="{DE2F7D5F-E195-42F4-822E-3F205A3C0050}" type="presParOf" srcId="{629191F2-DF9A-442F-AF02-7BFAAE425F03}" destId="{71B7F199-09C8-4BF1-B11B-0725CCC9ABAB}" srcOrd="4" destOrd="0" presId="urn:microsoft.com/office/officeart/2005/8/layout/cycle2"/>
    <dgm:cxn modelId="{A89361A0-7818-4EEA-8594-EB0D68571694}" type="presParOf" srcId="{629191F2-DF9A-442F-AF02-7BFAAE425F03}" destId="{1D6B50BB-A7CF-4B80-98DE-B4553EADAC40}" srcOrd="5" destOrd="0" presId="urn:microsoft.com/office/officeart/2005/8/layout/cycle2"/>
    <dgm:cxn modelId="{F25C6E29-8971-4CBF-A621-DF45D3976EFA}" type="presParOf" srcId="{1D6B50BB-A7CF-4B80-98DE-B4553EADAC40}" destId="{22B374E3-24A8-42AC-BE21-B8D7C403CDBE}" srcOrd="0" destOrd="0" presId="urn:microsoft.com/office/officeart/2005/8/layout/cycle2"/>
    <dgm:cxn modelId="{3544A62A-9ED0-4247-A75A-F4BF072C4214}" type="presParOf" srcId="{629191F2-DF9A-442F-AF02-7BFAAE425F03}" destId="{1CE6E0B3-D857-4051-819F-3241E2BE0895}" srcOrd="6" destOrd="0" presId="urn:microsoft.com/office/officeart/2005/8/layout/cycle2"/>
    <dgm:cxn modelId="{CCC00112-16D7-42A3-87E0-6853201F592D}" type="presParOf" srcId="{629191F2-DF9A-442F-AF02-7BFAAE425F03}" destId="{9D62AE4A-2341-44D8-8B5C-B36AA13F4D74}" srcOrd="7" destOrd="0" presId="urn:microsoft.com/office/officeart/2005/8/layout/cycle2"/>
    <dgm:cxn modelId="{C5C76BA9-4515-4858-8A12-362B7FB4744A}" type="presParOf" srcId="{9D62AE4A-2341-44D8-8B5C-B36AA13F4D74}" destId="{F072B5E5-C3F9-42C0-8BAE-59FD1CFAB270}" srcOrd="0" destOrd="0" presId="urn:microsoft.com/office/officeart/2005/8/layout/cycle2"/>
    <dgm:cxn modelId="{74726CC0-ADEC-4410-B5D4-1B8ED57F0B7F}" type="presParOf" srcId="{629191F2-DF9A-442F-AF02-7BFAAE425F03}" destId="{8B60369C-91E5-4C6F-BA23-F4CD099F3183}" srcOrd="8" destOrd="0" presId="urn:microsoft.com/office/officeart/2005/8/layout/cycle2"/>
    <dgm:cxn modelId="{07E6E352-0F58-468D-A8AA-9CC159A25584}" type="presParOf" srcId="{629191F2-DF9A-442F-AF02-7BFAAE425F03}" destId="{07D1F6DC-6D7F-476D-A725-A87312AA90F0}" srcOrd="9" destOrd="0" presId="urn:microsoft.com/office/officeart/2005/8/layout/cycle2"/>
    <dgm:cxn modelId="{1D96C6D1-71D1-4465-80A8-4CC5F9BF99DE}" type="presParOf" srcId="{07D1F6DC-6D7F-476D-A725-A87312AA90F0}" destId="{06B893FC-FEA7-4D92-9D77-38637183F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58677-79B4-4C7B-A974-75A4E00E6780}">
      <dsp:nvSpPr>
        <dsp:cNvPr id="0" name=""/>
        <dsp:cNvSpPr/>
      </dsp:nvSpPr>
      <dsp:spPr>
        <a:xfrm>
          <a:off x="3384377" y="81968"/>
          <a:ext cx="2016221" cy="177159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 bölcsesség, tudás hasznosabb a tudatlanságnál.</a:t>
          </a:r>
        </a:p>
      </dsp:txBody>
      <dsp:txXfrm>
        <a:off x="3679646" y="341412"/>
        <a:ext cx="1425683" cy="1252705"/>
      </dsp:txXfrm>
    </dsp:sp>
    <dsp:sp modelId="{1BF3F9C7-DF8E-4C28-B8B1-82F84CF861D3}">
      <dsp:nvSpPr>
        <dsp:cNvPr id="0" name=""/>
        <dsp:cNvSpPr/>
      </dsp:nvSpPr>
      <dsp:spPr>
        <a:xfrm rot="2160166">
          <a:off x="5294073" y="1484943"/>
          <a:ext cx="518932" cy="65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>
        <a:off x="5308941" y="1569771"/>
        <a:ext cx="363252" cy="391753"/>
      </dsp:txXfrm>
    </dsp:sp>
    <dsp:sp modelId="{111D0DC6-973C-4548-A087-23B49EA7A056}">
      <dsp:nvSpPr>
        <dsp:cNvPr id="0" name=""/>
        <dsp:cNvSpPr/>
      </dsp:nvSpPr>
      <dsp:spPr>
        <a:xfrm>
          <a:off x="5776706" y="1709118"/>
          <a:ext cx="1934582" cy="193458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Szorgalmas és kitartó munkával lehet vagyont szerezni.</a:t>
          </a:r>
        </a:p>
      </dsp:txBody>
      <dsp:txXfrm>
        <a:off x="6060019" y="1992431"/>
        <a:ext cx="1367956" cy="1367956"/>
      </dsp:txXfrm>
    </dsp:sp>
    <dsp:sp modelId="{8D01E4DA-A7CB-4D9C-9E27-2C7CB679AD0E}">
      <dsp:nvSpPr>
        <dsp:cNvPr id="0" name=""/>
        <dsp:cNvSpPr/>
      </dsp:nvSpPr>
      <dsp:spPr>
        <a:xfrm rot="6480000">
          <a:off x="6041813" y="3718263"/>
          <a:ext cx="515182" cy="65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 rot="10800000">
        <a:off x="6142971" y="3775352"/>
        <a:ext cx="360627" cy="391753"/>
      </dsp:txXfrm>
    </dsp:sp>
    <dsp:sp modelId="{71B7F199-09C8-4BF1-B11B-0725CCC9ABAB}">
      <dsp:nvSpPr>
        <dsp:cNvPr id="0" name=""/>
        <dsp:cNvSpPr/>
      </dsp:nvSpPr>
      <dsp:spPr>
        <a:xfrm>
          <a:off x="4878509" y="4473482"/>
          <a:ext cx="1934582" cy="1934582"/>
        </a:xfrm>
        <a:prstGeom prst="ellipse">
          <a:avLst/>
        </a:prstGeom>
        <a:solidFill>
          <a:srgbClr val="D2C7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Isten akarata, hogy az ember élvezze az életet.</a:t>
          </a:r>
        </a:p>
      </dsp:txBody>
      <dsp:txXfrm>
        <a:off x="5161822" y="4756795"/>
        <a:ext cx="1367956" cy="1367956"/>
      </dsp:txXfrm>
    </dsp:sp>
    <dsp:sp modelId="{1D6B50BB-A7CF-4B80-98DE-B4553EADAC40}">
      <dsp:nvSpPr>
        <dsp:cNvPr id="0" name=""/>
        <dsp:cNvSpPr/>
      </dsp:nvSpPr>
      <dsp:spPr>
        <a:xfrm rot="10800000">
          <a:off x="4149477" y="5114313"/>
          <a:ext cx="515182" cy="65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 rot="10800000">
        <a:off x="4304032" y="5244897"/>
        <a:ext cx="360627" cy="391753"/>
      </dsp:txXfrm>
    </dsp:sp>
    <dsp:sp modelId="{1CE6E0B3-D857-4051-819F-3241E2BE0895}">
      <dsp:nvSpPr>
        <dsp:cNvPr id="0" name=""/>
        <dsp:cNvSpPr/>
      </dsp:nvSpPr>
      <dsp:spPr>
        <a:xfrm>
          <a:off x="1971884" y="4473482"/>
          <a:ext cx="1934582" cy="193458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srgbClr val="002060"/>
              </a:solidFill>
            </a:rPr>
            <a:t>Az anyagiakkal lehet hálásan, örömmel élni.</a:t>
          </a:r>
        </a:p>
      </dsp:txBody>
      <dsp:txXfrm>
        <a:off x="2255197" y="4756795"/>
        <a:ext cx="1367956" cy="1367956"/>
      </dsp:txXfrm>
    </dsp:sp>
    <dsp:sp modelId="{9D62AE4A-2341-44D8-8B5C-B36AA13F4D74}">
      <dsp:nvSpPr>
        <dsp:cNvPr id="0" name=""/>
        <dsp:cNvSpPr/>
      </dsp:nvSpPr>
      <dsp:spPr>
        <a:xfrm rot="15120000">
          <a:off x="2236991" y="3745997"/>
          <a:ext cx="515182" cy="65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 rot="10800000">
        <a:off x="2338149" y="3950076"/>
        <a:ext cx="360627" cy="391753"/>
      </dsp:txXfrm>
    </dsp:sp>
    <dsp:sp modelId="{8B60369C-91E5-4C6F-BA23-F4CD099F3183}">
      <dsp:nvSpPr>
        <dsp:cNvPr id="0" name=""/>
        <dsp:cNvSpPr/>
      </dsp:nvSpPr>
      <dsp:spPr>
        <a:xfrm>
          <a:off x="1073687" y="1709118"/>
          <a:ext cx="1934582" cy="1934582"/>
        </a:xfrm>
        <a:prstGeom prst="ellipse">
          <a:avLst/>
        </a:prstGeom>
        <a:solidFill>
          <a:srgbClr val="DBFA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accent1">
                  <a:lumMod val="50000"/>
                </a:schemeClr>
              </a:solidFill>
            </a:rPr>
            <a:t>Az ember által birtokolt javak mind Isten ajándékai.</a:t>
          </a:r>
        </a:p>
      </dsp:txBody>
      <dsp:txXfrm>
        <a:off x="1357000" y="1992431"/>
        <a:ext cx="1367956" cy="1367956"/>
      </dsp:txXfrm>
    </dsp:sp>
    <dsp:sp modelId="{07D1F6DC-6D7F-476D-A725-A87312AA90F0}">
      <dsp:nvSpPr>
        <dsp:cNvPr id="0" name=""/>
        <dsp:cNvSpPr/>
      </dsp:nvSpPr>
      <dsp:spPr>
        <a:xfrm rot="19439834">
          <a:off x="2948206" y="1502209"/>
          <a:ext cx="518932" cy="65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/>
        </a:p>
      </dsp:txBody>
      <dsp:txXfrm>
        <a:off x="2963074" y="1678549"/>
        <a:ext cx="363252" cy="391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21DF-9D8F-4B3F-8050-A1B892628A5E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E3BA2-9D6B-494E-88BD-56DA1BDE06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743C1-7662-4B8E-81B0-676FCD6503CB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www.magister.edu.yu</a:t>
            </a:r>
          </a:p>
        </p:txBody>
      </p:sp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www.magister.edu.yu</a:t>
            </a: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71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FE2B-7A68-4BB8-9D56-F872119EF2C3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C8C7-E747-4A26-82C4-5EAA1EE990C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5298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6846-8766-44D4-AE1E-52FA1F3397B3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600C1-9538-484E-ADB2-A7CF8215F13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6778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6B06-6CBC-4D72-BA0C-7E60174670C4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D5F4-BC8E-4A7F-B24F-5074CCA84C3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6731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1E64F-566B-442B-A627-603B97EB07C4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4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827BA-D912-4BA8-B191-5A3A133B656E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F212-EAB4-45C9-BB05-502263DAD318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F5D0-CBB7-4763-A2ED-F6589AFD6426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8405-F173-4745-B616-FE1D14F1CE54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9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E50BE-B3F8-4E20-A818-4C95CFFC4464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8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7AD7E-397E-4C53-8BD8-CB49D52D4DDA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2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CE888-3C16-4E49-A9A4-FC9B03225A89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F077-A3EE-476D-91F9-F036C0919EBE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C270C-0B2C-4238-9372-FF08B0F32E4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46315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D7B5-86C9-4A47-B454-B870C55EDC79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8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EECBD-8543-4D36-A58D-ED0071C5CE95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6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22FF-6EA2-4E55-8E41-736CC0D72102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4151B-9339-4A5F-98BF-DA35FB9DB192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13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50B61-9CC4-474A-83B2-E929DD894B7E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81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07A1B-BB16-4047-9069-EDF2846E042C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7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BE5E3-F28F-4622-B1FA-EEB678E0B7B2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30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505EF-2A75-4D4C-ADA9-795120BF1393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73005-3002-4958-8464-E9E4E7EBEDCC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92984-FB93-4429-B567-F28811B3A390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EA5A-E1FC-45B4-AEF6-60F186E6075E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A5037-8AA5-4AFE-9961-A1413F75578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49302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93430-D6A3-4F44-93F2-12CB0C121993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2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883FA-4A9F-499D-8959-263B3914CB78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7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35A16-C26D-4275-9781-046C42F64761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67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B00-E6B5-46E2-8EA1-69C04D3EC1C4}" type="slidenum">
              <a:rPr lang="en-US" altLang="hu-H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4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AB1E-AC1A-4E77-9A37-325303F43337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BEF2-1604-4F07-A568-99E003FD13D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228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92C1-FCD5-41AF-B0C4-0505B7E0EFC6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0434D-A8F4-4EF9-B306-CD78F9FCE37F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225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0C9C-32B8-4E2D-AD61-92FA2D7F33B8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445B-74F7-47F9-A314-6DDCF27C44C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6455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D8F2-A64C-4469-9DD1-CCCC80B72122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83430-E595-4A1B-AA4A-850A41866D9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8893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FA92-75A0-4DB0-B5A3-56002F9ADB8A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5C5F5-C76B-4937-A0AE-BCDE11EDD6A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28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0CEC-1097-43ED-AF2A-5BFA35EF617F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CA9B-AF10-4C13-89F9-A56C9A294B9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1756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D68013-2B9D-453F-94EC-0D542CF54BB1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A742F0F-0142-4CB5-A879-9158650DCAB1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D68013-2B9D-453F-94EC-0D542CF54BB1}" type="datetimeFigureOut">
              <a:rPr lang="en-US" smtClean="0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2F0F-0142-4CB5-A879-9158650DCAB1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359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D68013-2B9D-453F-94EC-0D542CF54BB1}" type="datetimeFigureOut">
              <a:rPr lang="en-US" smtClean="0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2F0F-0142-4CB5-A879-9158650DCAB1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309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iZ-I-ThbzQ" TargetMode="External"/><Relationship Id="rId2" Type="http://schemas.openxmlformats.org/officeDocument/2006/relationships/hyperlink" Target="https://www.pexels.com/hu-hu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iZ-I-ThbzQ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19536" y="1340769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VI. Kinél van a bölcsek köve?</a:t>
            </a:r>
          </a:p>
        </p:txBody>
      </p:sp>
      <p:sp>
        <p:nvSpPr>
          <p:cNvPr id="3" name="Téglalap 2"/>
          <p:cNvSpPr/>
          <p:nvPr/>
        </p:nvSpPr>
        <p:spPr>
          <a:xfrm>
            <a:off x="2711624" y="5877272"/>
            <a:ext cx="2236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Prédikátor könyve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DDF1230-EAA4-4A5D-9639-7A87DFA474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0"/>
            <a:ext cx="10344472" cy="6858000"/>
          </a:xfrm>
          <a:prstGeom prst="rect">
            <a:avLst/>
          </a:prstGeom>
          <a:effectLst>
            <a:outerShdw blurRad="457200" dist="50800" dir="5400000" algn="ctr" rotWithShape="0">
              <a:srgbClr val="000000">
                <a:alpha val="37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2650" y="188640"/>
            <a:ext cx="7886700" cy="1152128"/>
          </a:xfrm>
          <a:solidFill>
            <a:schemeClr val="bg2">
              <a:alpha val="5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Gondolkozzunk!</a:t>
            </a:r>
            <a:br>
              <a:rPr lang="hu-HU" dirty="0"/>
            </a:br>
            <a:r>
              <a:rPr lang="hu-HU" dirty="0"/>
              <a:t>Tedd személyessé!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60535" y="1640266"/>
            <a:ext cx="5519641" cy="2004758"/>
          </a:xfrm>
          <a:solidFill>
            <a:schemeClr val="bg1">
              <a:lumMod val="50000"/>
              <a:alpha val="41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Mit jelent számotokra ez az Ige: 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„A bölcsesség kezdete az Úrnak félelme, és a Szentnek a megismerése ad értelmet.” </a:t>
            </a:r>
          </a:p>
          <a:p>
            <a:pPr marL="0" indent="0">
              <a:buNone/>
            </a:pPr>
            <a:r>
              <a:rPr lang="hu-HU" sz="2000" dirty="0" err="1">
                <a:solidFill>
                  <a:schemeClr val="bg1">
                    <a:lumMod val="95000"/>
                  </a:schemeClr>
                </a:solidFill>
              </a:rPr>
              <a:t>Péld</a:t>
            </a:r>
            <a:r>
              <a:rPr lang="hu-HU" sz="2000" dirty="0">
                <a:solidFill>
                  <a:schemeClr val="bg1">
                    <a:lumMod val="95000"/>
                  </a:schemeClr>
                </a:solidFill>
              </a:rPr>
              <a:t> 9,10 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CB0D5F2-186E-43AF-94A9-025B74D9CF70}"/>
              </a:ext>
            </a:extLst>
          </p:cNvPr>
          <p:cNvSpPr txBox="1"/>
          <p:nvPr/>
        </p:nvSpPr>
        <p:spPr>
          <a:xfrm>
            <a:off x="2279576" y="3801963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>
                <a:solidFill>
                  <a:schemeClr val="bg1">
                    <a:lumMod val="95000"/>
                  </a:schemeClr>
                </a:solidFill>
              </a:rPr>
              <a:t>Milyen konkrét cselekedetben és viselkedésben jelenhet meg a bölcsesség manapság?</a:t>
            </a:r>
          </a:p>
          <a:p>
            <a:pPr marL="342900" indent="-342900">
              <a:buAutoNum type="arabicPeriod"/>
            </a:pPr>
            <a:r>
              <a:rPr lang="hu-HU" sz="2400" dirty="0">
                <a:solidFill>
                  <a:schemeClr val="bg1">
                    <a:lumMod val="95000"/>
                  </a:schemeClr>
                </a:solidFill>
              </a:rPr>
              <a:t>Te hogyan tudod bizonyítani a bölcsességedet? 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ECD247A-3978-48A6-9FF9-9FCB3A8A39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10210800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4F5AB5-E339-4178-8903-0E4C148B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476672"/>
            <a:ext cx="8229600" cy="6264696"/>
          </a:xfrm>
          <a:solidFill>
            <a:schemeClr val="accent5">
              <a:alpha val="9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dirty="0"/>
              <a:t>Játszatok el egy-egy rövid jelenetet, amiben bemutatjátok a bölcs és az ostoba ember döntését a Prédikátor könyve alapján!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u="sng" dirty="0"/>
              <a:t>Lehetséges jelenetek:</a:t>
            </a:r>
          </a:p>
          <a:p>
            <a:pPr marL="0" indent="0">
              <a:buNone/>
            </a:pPr>
            <a:r>
              <a:rPr lang="hu-HU" dirty="0"/>
              <a:t>a) egy osztálykirándulás megtervezése</a:t>
            </a:r>
          </a:p>
          <a:p>
            <a:pPr marL="0" indent="0">
              <a:buNone/>
            </a:pPr>
            <a:r>
              <a:rPr lang="hu-HU" dirty="0"/>
              <a:t>b) egy iskolai ünnepség megszervezése</a:t>
            </a:r>
          </a:p>
          <a:p>
            <a:pPr marL="0" indent="0">
              <a:buNone/>
            </a:pPr>
            <a:r>
              <a:rPr lang="hu-HU" dirty="0"/>
              <a:t>c) pénzt találtok az öltözőben</a:t>
            </a:r>
          </a:p>
          <a:p>
            <a:pPr marL="0" indent="0">
              <a:buNone/>
            </a:pPr>
            <a:r>
              <a:rPr lang="hu-HU" dirty="0"/>
              <a:t>d) saját ötlet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jelenetek bemutatása után beszéljétek meg a tapasztalatokat!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91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72F910-3BE6-4651-BED1-1754DD52B0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/>
              <a:t>Képek, videók elérhetősége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16C9CA-C40F-4EB5-A9C4-4E0BFF8683A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A PPT-ben található képek a </a:t>
            </a:r>
            <a:r>
              <a:rPr lang="hu-HU" dirty="0">
                <a:hlinkClick r:id="rId2"/>
              </a:rPr>
              <a:t>https://www.pexels.com/hu-hu/</a:t>
            </a:r>
            <a:r>
              <a:rPr lang="hu-HU" dirty="0"/>
              <a:t> internetes oldalon találhatók.</a:t>
            </a:r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A prédikátor könyvét bemutató videó linkje: </a:t>
            </a:r>
            <a:r>
              <a:rPr lang="hu-HU" dirty="0">
                <a:hlinkClick r:id="rId3"/>
              </a:rPr>
              <a:t>https://www.youtube.com/watch?v=7iZ-I-ThbzQ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8426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 cstate="email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Említsetek olyan általános és konkrétabb célokat, amelyek ma fontosak az embereknek! </a:t>
            </a:r>
          </a:p>
          <a:p>
            <a:pPr marL="0" indent="0" algn="ctr">
              <a:buNone/>
            </a:pPr>
            <a:endParaRPr lang="hu-HU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u-HU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u-HU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u-HU" dirty="0">
              <a:latin typeface="Garamond" panose="02020404030301010803" pitchFamily="18" charset="0"/>
            </a:endParaRPr>
          </a:p>
          <a:p>
            <a:pPr marL="514350" indent="-514350" algn="ctr">
              <a:buAutoNum type="arabicPeriod"/>
            </a:pPr>
            <a:endParaRPr lang="hu-HU" dirty="0">
              <a:latin typeface="Garamond" panose="02020404030301010803" pitchFamily="18" charset="0"/>
            </a:endParaRPr>
          </a:p>
          <a:p>
            <a:pPr marL="514350" indent="-514350" algn="ctr">
              <a:buAutoNum type="arabicPeriod"/>
            </a:pPr>
            <a:endParaRPr lang="hu-HU" dirty="0">
              <a:latin typeface="Garamond" panose="02020404030301010803" pitchFamily="18" charset="0"/>
            </a:endParaRPr>
          </a:p>
          <a:p>
            <a:pPr marL="514350" indent="-514350" algn="ctr">
              <a:buAutoNum type="arabicPeriod"/>
            </a:pPr>
            <a:endParaRPr lang="hu-HU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Mit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sugallnak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mai reklámok, hirdetések? </a:t>
            </a:r>
          </a:p>
          <a:p>
            <a:pPr marL="0" indent="0" algn="ctr">
              <a:buNone/>
            </a:pPr>
            <a:endParaRPr lang="hu-H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Az említett és vágyott célok vajon összhangban vannak-e a Szentírás szellemiségével?</a:t>
            </a:r>
          </a:p>
          <a:p>
            <a:pPr marL="0" indent="0" algn="ctr">
              <a:buNone/>
            </a:pPr>
            <a:endParaRPr lang="hu-HU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577">
            <a:off x="886056" y="2221955"/>
            <a:ext cx="2092433" cy="20924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147" y="1719445"/>
            <a:ext cx="1628223" cy="254002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2749">
            <a:off x="6778463" y="2359779"/>
            <a:ext cx="2378182" cy="145465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6605">
            <a:off x="3829690" y="2185020"/>
            <a:ext cx="2327767" cy="17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620688"/>
            <a:ext cx="73152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dirty="0"/>
              <a:t>Beszélgessetek a bölcsesség és az okosság viszonyáról!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67608" y="1916833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Kisebb csoportokban határozzátok meg a bölcsesség és az okosság fogalmát!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2. Készítsetek egy táblázatot az itt látható minta alapján!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69655"/>
              </p:ext>
            </p:extLst>
          </p:nvPr>
        </p:nvGraphicFramePr>
        <p:xfrm>
          <a:off x="1847529" y="3212976"/>
          <a:ext cx="8496945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238948368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323193706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val="2201215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Okosság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Bölcsesség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8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Meghatározás, szinonimák</a:t>
                      </a:r>
                      <a:r>
                        <a:rPr lang="hu-HU" baseline="0" dirty="0"/>
                        <a:t> </a:t>
                      </a:r>
                      <a:r>
                        <a:rPr lang="hu-HU" dirty="0"/>
                        <a:t> 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42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Hasonlóságok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6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Különbségek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Gyakorlati példák</a:t>
                      </a:r>
                      <a:r>
                        <a:rPr lang="hu-HU" baseline="0" dirty="0"/>
                        <a:t> 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5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7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13112"/>
              </p:ext>
            </p:extLst>
          </p:nvPr>
        </p:nvGraphicFramePr>
        <p:xfrm>
          <a:off x="0" y="0"/>
          <a:ext cx="21400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Image" r:id="rId4" imgW="2069841" imgH="7022222" progId="Photoshop.Image.7">
                  <p:embed/>
                </p:oleObj>
              </mc:Choice>
              <mc:Fallback>
                <p:oleObj name="Image" r:id="rId4" imgW="2069841" imgH="7022222" progId="Photoshop.Image.7">
                  <p:embed/>
                  <p:pic>
                    <p:nvPicPr>
                      <p:cNvPr id="30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76" b="215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4002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79576" y="548681"/>
            <a:ext cx="77724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hu-HU" altLang="hu-HU" sz="4400" dirty="0"/>
              <a:t>Tartsatok közösen vitafórumot!</a:t>
            </a:r>
          </a:p>
        </p:txBody>
      </p:sp>
      <p:sp>
        <p:nvSpPr>
          <p:cNvPr id="4" name="Hatszög 3"/>
          <p:cNvSpPr/>
          <p:nvPr/>
        </p:nvSpPr>
        <p:spPr>
          <a:xfrm>
            <a:off x="1524000" y="2459164"/>
            <a:ext cx="2627784" cy="399417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Az egyik csoport hangoztassa azt, hogy ma minden lehetőséget ki kell használni és az cél, hogy az ember jól érezze magát! </a:t>
            </a:r>
          </a:p>
        </p:txBody>
      </p:sp>
      <p:sp>
        <p:nvSpPr>
          <p:cNvPr id="5" name="Téglalap 4"/>
          <p:cNvSpPr/>
          <p:nvPr/>
        </p:nvSpPr>
        <p:spPr>
          <a:xfrm>
            <a:off x="4655840" y="1629830"/>
            <a:ext cx="281359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/>
              <a:t>Alkossatok két csoportot! </a:t>
            </a:r>
          </a:p>
        </p:txBody>
      </p:sp>
      <p:sp>
        <p:nvSpPr>
          <p:cNvPr id="6" name="Hatszög 5"/>
          <p:cNvSpPr/>
          <p:nvPr/>
        </p:nvSpPr>
        <p:spPr>
          <a:xfrm>
            <a:off x="7826832" y="2219796"/>
            <a:ext cx="2733665" cy="423354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másik csoport a szigorúbb józanságot, megfontoltságot </a:t>
            </a:r>
          </a:p>
          <a:p>
            <a:pPr algn="ctr"/>
            <a:r>
              <a:rPr lang="hu-HU" dirty="0"/>
              <a:t>képviselje! </a:t>
            </a:r>
          </a:p>
        </p:txBody>
      </p:sp>
      <p:sp>
        <p:nvSpPr>
          <p:cNvPr id="8" name="Balra-jobbra nyíl 7"/>
          <p:cNvSpPr/>
          <p:nvPr/>
        </p:nvSpPr>
        <p:spPr>
          <a:xfrm>
            <a:off x="4168924" y="2177906"/>
            <a:ext cx="3744416" cy="351794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Próbáljátok a véleményeket ütköztetni és érvekkel is alátámasztani a saját álláspontokat!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298439" y="5695849"/>
            <a:ext cx="3528392" cy="10717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Fogalmazzátok meg közösen, mi lehet az „arany középút” és a megfelelő stratégia, bölcs életmód!</a:t>
            </a:r>
          </a:p>
        </p:txBody>
      </p:sp>
    </p:spTree>
    <p:extLst>
      <p:ext uri="{BB962C8B-B14F-4D97-AF65-F5344CB8AC3E}">
        <p14:creationId xmlns:p14="http://schemas.microsoft.com/office/powerpoint/2010/main" val="16722453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CA42C8-BA32-4625-88C5-87B9120C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4865"/>
            <a:ext cx="9179843" cy="140769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hu-HU" dirty="0"/>
              <a:t>Keressünk közösen jellemzőket!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28DE62-91D2-4080-A1E5-9E587D08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286000"/>
            <a:ext cx="10793767" cy="4167336"/>
          </a:xfrm>
          <a:solidFill>
            <a:srgbClr val="BD8962"/>
          </a:solidFill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Milyen jellemzői vannak a bölcs embernek?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Mondjon mindenki a csoportból egy jellemzőt majd írjuk fel a táblára a szavakat!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(Például: Előrelátó, higgadt, megfontolt, tevékeny, jó döntéseket hoz, áldás a környezete számára stb.)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CFA193A-3B3C-4995-970B-4AFB9FAD1D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51" y="334865"/>
            <a:ext cx="1541917" cy="23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17DED5C-C1F0-4015-ABCF-F188B56833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0"/>
            <a:ext cx="10056440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43E819-2ED6-4E69-B0B2-7AB33FDA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355" y="4044990"/>
            <a:ext cx="3096344" cy="24406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hu-HU" dirty="0"/>
              <a:t>Minden ember életében újra és újra visszatérnek ezek a kérdések: </a:t>
            </a:r>
          </a:p>
          <a:p>
            <a:r>
              <a:rPr lang="hu-HU" dirty="0"/>
              <a:t>Mi az életem értelme? </a:t>
            </a:r>
          </a:p>
          <a:p>
            <a:r>
              <a:rPr lang="hu-HU" dirty="0"/>
              <a:t>Miért vagyok a földön? </a:t>
            </a:r>
          </a:p>
          <a:p>
            <a:r>
              <a:rPr lang="hu-HU" dirty="0"/>
              <a:t>Jó irányba haladnak-e a dolgaim?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ACF399A-ACC9-4397-A13A-6C7F584F0D78}"/>
              </a:ext>
            </a:extLst>
          </p:cNvPr>
          <p:cNvSpPr/>
          <p:nvPr/>
        </p:nvSpPr>
        <p:spPr>
          <a:xfrm rot="154292">
            <a:off x="6555298" y="4609749"/>
            <a:ext cx="545666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Szeretnénk megtalálni 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önmagunkat, 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helyünket, 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célunkat.</a:t>
            </a:r>
            <a:r>
              <a:rPr lang="hu-HU" dirty="0"/>
              <a:t> 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Mit válaszolnál ezekre a kérdésekre? 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DA84D3D6-1908-41A1-BB3E-F3C7C6CA3B00}"/>
              </a:ext>
            </a:extLst>
          </p:cNvPr>
          <p:cNvCxnSpPr>
            <a:cxnSpLocks/>
          </p:cNvCxnSpPr>
          <p:nvPr/>
        </p:nvCxnSpPr>
        <p:spPr>
          <a:xfrm flipH="1" flipV="1">
            <a:off x="4799857" y="5265297"/>
            <a:ext cx="1819475" cy="75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7D0BE02A-E0C8-4D19-BDE8-A2A162352EA3}"/>
              </a:ext>
            </a:extLst>
          </p:cNvPr>
          <p:cNvCxnSpPr>
            <a:cxnSpLocks/>
          </p:cNvCxnSpPr>
          <p:nvPr/>
        </p:nvCxnSpPr>
        <p:spPr>
          <a:xfrm flipH="1" flipV="1">
            <a:off x="4830687" y="5589240"/>
            <a:ext cx="1821508" cy="43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FECE8D60-E269-489B-9702-E4F6951B1881}"/>
              </a:ext>
            </a:extLst>
          </p:cNvPr>
          <p:cNvCxnSpPr>
            <a:cxnSpLocks/>
          </p:cNvCxnSpPr>
          <p:nvPr/>
        </p:nvCxnSpPr>
        <p:spPr>
          <a:xfrm flipH="1">
            <a:off x="3893540" y="6024730"/>
            <a:ext cx="2791865" cy="18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14F4CD02-6784-43C9-999A-5CE62F99DB05}"/>
              </a:ext>
            </a:extLst>
          </p:cNvPr>
          <p:cNvSpPr txBox="1"/>
          <p:nvPr/>
        </p:nvSpPr>
        <p:spPr>
          <a:xfrm>
            <a:off x="8184232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8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43329A-F1D1-4CC0-B061-2541F21D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6064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 az előző dián feltett kérdésekre is válaszokat ad.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F5D329-F12F-4DF9-B365-54BB68EC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1772817"/>
            <a:ext cx="73152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Nézzétek meg közösen ezt a kisfilmet!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hlinkClick r:id="rId2"/>
              </a:rPr>
              <a:t>Ide kattints! 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(Ha kattintásra nem indul el a kisfilm, akkor az utolsó dián lévő linket másold be a böngésző címsorába!) 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577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D0392BB-3106-46A6-835E-9470FE003B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9C65A3F-6E54-4D6E-B658-8E1C1BEF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74340"/>
            <a:ext cx="8640960" cy="115212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92D050"/>
                </a:solidFill>
              </a:rPr>
              <a:t>Mire fókuszál tehát a héber bölcsességirodalom?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623D78-1915-4BE2-A8A9-0C4C3982B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640" y="1844824"/>
            <a:ext cx="6696744" cy="4824536"/>
          </a:xfrm>
          <a:solidFill>
            <a:schemeClr val="bg2">
              <a:lumMod val="90000"/>
              <a:alpha val="97000"/>
            </a:schemeClr>
          </a:solidFill>
        </p:spPr>
        <p:txBody>
          <a:bodyPr>
            <a:noAutofit/>
          </a:bodyPr>
          <a:lstStyle/>
          <a:p>
            <a:r>
              <a:rPr lang="hu-HU" sz="2000" dirty="0"/>
              <a:t>Az ószövetségi bölcsességirodalom üzenete, hogy az élet célja Isten felől érthető meg legteljesebben. </a:t>
            </a:r>
          </a:p>
          <a:p>
            <a:r>
              <a:rPr lang="hu-HU" sz="2000" dirty="0"/>
              <a:t>Az ember élete véges, Isten pedig örökkévaló, mint ahogy a rendelkezései is azok. </a:t>
            </a:r>
          </a:p>
          <a:p>
            <a:r>
              <a:rPr lang="hu-HU" sz="2000" dirty="0"/>
              <a:t>Ezért az ember </a:t>
            </a:r>
            <a:r>
              <a:rPr lang="hu-HU" sz="2000" b="1" dirty="0"/>
              <a:t>Istent és a parancsolatait </a:t>
            </a:r>
            <a:r>
              <a:rPr lang="hu-HU" sz="2000" dirty="0"/>
              <a:t>alapul véve találhatja meg önmagát, a bölcsességet, és értheti meg jövőjét.</a:t>
            </a:r>
          </a:p>
          <a:p>
            <a:r>
              <a:rPr lang="hu-HU" sz="2000" dirty="0"/>
              <a:t>A bölcsességirodalom kedvelt műfaj volt az ókorban.</a:t>
            </a:r>
          </a:p>
          <a:p>
            <a:r>
              <a:rPr lang="hu-HU" sz="2000" dirty="0"/>
              <a:t>A héber bölcsességirodalom, s benne a Prédikátor könyve, azonban egy ponton jelentősen eltér más korabeli alkotásoktól. </a:t>
            </a:r>
          </a:p>
          <a:p>
            <a:r>
              <a:rPr lang="hu-HU" sz="2000" dirty="0"/>
              <a:t>A bölcsességet, az emberi élet értelmét nem önmagában, hanem mindig Istennel vizsgálja.</a:t>
            </a:r>
          </a:p>
        </p:txBody>
      </p:sp>
    </p:spTree>
    <p:extLst>
      <p:ext uri="{BB962C8B-B14F-4D97-AF65-F5344CB8AC3E}">
        <p14:creationId xmlns:p14="http://schemas.microsoft.com/office/powerpoint/2010/main" val="403629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0BE6BBC2-A62A-4308-8260-77492C407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25555"/>
              </p:ext>
            </p:extLst>
          </p:nvPr>
        </p:nvGraphicFramePr>
        <p:xfrm>
          <a:off x="1703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Ötszög 5">
            <a:extLst>
              <a:ext uri="{FF2B5EF4-FFF2-40B4-BE49-F238E27FC236}">
                <a16:creationId xmlns:a16="http://schemas.microsoft.com/office/drawing/2014/main" id="{51B20BF4-B746-4F47-87DB-4D34F273E7DC}"/>
              </a:ext>
            </a:extLst>
          </p:cNvPr>
          <p:cNvSpPr/>
          <p:nvPr/>
        </p:nvSpPr>
        <p:spPr>
          <a:xfrm>
            <a:off x="4799856" y="2276872"/>
            <a:ext cx="2592288" cy="2556284"/>
          </a:xfrm>
          <a:prstGeom prst="pentagon">
            <a:avLst/>
          </a:prstGeom>
          <a:solidFill>
            <a:srgbClr val="A4D9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 Prédikátor könyve szerint:</a:t>
            </a:r>
          </a:p>
        </p:txBody>
      </p:sp>
    </p:spTree>
    <p:extLst>
      <p:ext uri="{BB962C8B-B14F-4D97-AF65-F5344CB8AC3E}">
        <p14:creationId xmlns:p14="http://schemas.microsoft.com/office/powerpoint/2010/main" val="18635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315</TotalTime>
  <Words>602</Words>
  <Application>Microsoft Office PowerPoint</Application>
  <PresentationFormat>Szélesvásznú</PresentationFormat>
  <Paragraphs>87</Paragraphs>
  <Slides>12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Wingdings</vt:lpstr>
      <vt:lpstr>Office-téma</vt:lpstr>
      <vt:lpstr>Default Design</vt:lpstr>
      <vt:lpstr>1_Office-téma</vt:lpstr>
      <vt:lpstr>Image</vt:lpstr>
      <vt:lpstr>PowerPoint-bemutató</vt:lpstr>
      <vt:lpstr>PowerPoint-bemutató</vt:lpstr>
      <vt:lpstr>PowerPoint-bemutató</vt:lpstr>
      <vt:lpstr>Tartsatok közösen vitafórumot!</vt:lpstr>
      <vt:lpstr>Keressünk közösen jellemzőket!</vt:lpstr>
      <vt:lpstr>PowerPoint-bemutató</vt:lpstr>
      <vt:lpstr>A Szentírás az előző dián feltett kérdésekre is válaszokat ad.</vt:lpstr>
      <vt:lpstr>Mire fókuszál tehát a héber bölcsességirodalom? </vt:lpstr>
      <vt:lpstr>PowerPoint-bemutató</vt:lpstr>
      <vt:lpstr>Gondolkozzunk! Tedd személyessé!</vt:lpstr>
      <vt:lpstr>PowerPoint-bemutató</vt:lpstr>
      <vt:lpstr>Képek, videók elérhetősége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Csőri-Czinkos Gergő</dc:creator>
  <cp:lastModifiedBy>Csőri-Czinkos Gergő Tamás</cp:lastModifiedBy>
  <cp:revision>62</cp:revision>
  <dcterms:created xsi:type="dcterms:W3CDTF">2023-06-21T07:59:14Z</dcterms:created>
  <dcterms:modified xsi:type="dcterms:W3CDTF">2023-08-21T11:25:35Z</dcterms:modified>
</cp:coreProperties>
</file>