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P1qJdQXHrpycdIBSyzVN+w==" hashData="r4qZmVYzWaJHiKn/DHiU86gpCplag8eM62vgnCUVVGZEdrYowrvNlblPsW7dKaFrsaHd4CIGQZV1gKCaMvlFmA=="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135CA425-099D-4F47-B7F5-4FED72432644}" type="datetime1">
              <a:rPr lang="hu-HU" smtClean="0"/>
              <a:pPr lvl="0"/>
              <a:t>2017.08.31.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DB14E7F-A028-4669-992C-21A6118DF3E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51233243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6308920A-EE8B-45BF-A46E-24A3DD07E630}" type="datetime1">
              <a:rPr lang="hu-HU" smtClean="0"/>
              <a:pPr lvl="0"/>
              <a:t>2017.08.31.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59016FD-9BA3-49E8-A8CE-FDC1BB6A519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18509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6308920A-EE8B-45BF-A46E-24A3DD07E630}" type="datetime1">
              <a:rPr lang="hu-HU" smtClean="0"/>
              <a:pPr lvl="0"/>
              <a:t>2017.08.31.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59016FD-9BA3-49E8-A8CE-FDC1BB6A519D}" type="slidenum">
              <a:rPr lang="hu-HU" smtClean="0"/>
              <a:t>‹#›</a:t>
            </a:fld>
            <a:endParaRPr lang="hu-H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826903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6308920A-EE8B-45BF-A46E-24A3DD07E630}" type="datetime1">
              <a:rPr lang="hu-HU" smtClean="0"/>
              <a:pPr lvl="0"/>
              <a:t>2017.08.31.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59016FD-9BA3-49E8-A8CE-FDC1BB6A519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745993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6308920A-EE8B-45BF-A46E-24A3DD07E630}" type="datetime1">
              <a:rPr lang="hu-HU" smtClean="0"/>
              <a:pPr lvl="0"/>
              <a:t>2017.08.31.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59016FD-9BA3-49E8-A8CE-FDC1BB6A519D}" type="slidenum">
              <a:rPr lang="hu-HU" smtClean="0"/>
              <a:t>‹#›</a:t>
            </a:fld>
            <a:endParaRPr lang="hu-H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301432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6308920A-EE8B-45BF-A46E-24A3DD07E630}" type="datetime1">
              <a:rPr lang="hu-HU" smtClean="0"/>
              <a:pPr lvl="0"/>
              <a:t>2017.08.31.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59016FD-9BA3-49E8-A8CE-FDC1BB6A519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123540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E4AE2256-ADE0-47EF-8B27-B09664A4B4C2}" type="datetime1">
              <a:rPr lang="hu-HU" smtClean="0"/>
              <a:pPr lvl="0"/>
              <a:t>2017.08.31.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0BAAF5D-0E4C-4856-B8CF-BF8F92FA5EF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734399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5CC2E357-1298-4081-8687-A72C150AAD15}" type="datetime1">
              <a:rPr lang="hu-HU" smtClean="0"/>
              <a:pPr lvl="0"/>
              <a:t>2017.08.31.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4999D13-D9EA-488C-A07D-3BE9C83B769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866343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8DD7BCE3-BC34-4A94-9008-914820D81ED9}" type="datetime1">
              <a:rPr lang="hu-HU" smtClean="0"/>
              <a:pPr lvl="0"/>
              <a:t>2017.08.31.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2FE7493-AE98-46DF-9D5B-175334890C3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01000666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C071F0B3-503F-4997-A6F6-989843364C8B}" type="datetime1">
              <a:rPr lang="hu-HU" smtClean="0"/>
              <a:pPr lvl="0"/>
              <a:t>2017.08.31.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DAFCDB1-2A58-46D0-8BF1-7BDA77CD9CD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03368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EE93F96C-BA99-412D-9E64-C347AF63B0D7}" type="datetime1">
              <a:rPr lang="hu-HU" smtClean="0"/>
              <a:pPr lvl="0"/>
              <a:t>2017.08.31.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0AFE74F-9963-47A0-B651-5859F7E7DCE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785564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236E0838-7CA8-491B-9227-39FAD1F296A4}" type="datetime1">
              <a:rPr lang="hu-HU" smtClean="0"/>
              <a:pPr lvl="0"/>
              <a:t>2017.08.31.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7AEFF90-8B4A-46A4-82DB-62C4BE1F357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822582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8819661-DC01-4F40-9B0D-9CFAD1AF0B18}" type="datetime1">
              <a:rPr lang="hu-HU" smtClean="0"/>
              <a:pPr lvl="0"/>
              <a:t>2017.08.31.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C6DA85B-4864-428D-90DF-5636436D912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82413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9E2BE257-7250-4FDE-8BB4-FFC5E361197A}" type="datetime1">
              <a:rPr lang="hu-HU" smtClean="0"/>
              <a:pPr lvl="0"/>
              <a:t>2017.08.31.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62575BC-D15A-425F-859A-1F235B8448B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07479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E41AFB40-8E6B-445E-BF13-EA048B471EEF}" type="datetime1">
              <a:rPr lang="hu-HU" smtClean="0"/>
              <a:pPr lvl="0"/>
              <a:t>2017.08.31.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EBDEBA8-831B-445A-BC1A-2529B62D62F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743306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A2E51DF3-A734-4A85-8D5F-F9CB55B0C244}" type="datetime1">
              <a:rPr lang="hu-HU" smtClean="0"/>
              <a:pPr lvl="0"/>
              <a:t>2017.08.31.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4B77A29-BF37-40DE-8EB3-2245ED51C6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20327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fld id="{6308920A-EE8B-45BF-A46E-24A3DD07E630}" type="datetime1">
              <a:rPr lang="hu-HU" smtClean="0"/>
              <a:pPr lvl="0"/>
              <a:t>2017.08.31.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lvl="0"/>
            <a:fld id="{459016FD-9BA3-49E8-A8CE-FDC1BB6A519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50745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 algn="l"/>
            <a:r>
              <a:rPr lang="hu-HU" dirty="0"/>
              <a:t>Társadalmi etika: politika és jog</a:t>
            </a:r>
          </a:p>
        </p:txBody>
      </p:sp>
      <p:sp>
        <p:nvSpPr>
          <p:cNvPr id="3" name="Alcím 2"/>
          <p:cNvSpPr txBox="1"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3136" y="5772176"/>
            <a:ext cx="1430864" cy="1080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 noGrp="1"/>
          </p:cNvSpPr>
          <p:nvPr>
            <p:ph type="title"/>
          </p:nvPr>
        </p:nvSpPr>
        <p:spPr>
          <a:xfrm>
            <a:off x="457200" y="274640"/>
            <a:ext cx="8147249" cy="922117"/>
          </a:xfrm>
        </p:spPr>
        <p:txBody>
          <a:bodyPr>
            <a:normAutofit fontScale="90000"/>
          </a:bodyPr>
          <a:lstStyle/>
          <a:p>
            <a:pPr lvl="0"/>
            <a:r>
              <a:rPr lang="hu-HU" sz="3600"/>
              <a:t>Többséghez, kisebbséghez való tartozás</a:t>
            </a:r>
          </a:p>
        </p:txBody>
      </p:sp>
      <p:sp>
        <p:nvSpPr>
          <p:cNvPr id="3" name="Tartalom helye 2"/>
          <p:cNvSpPr txBox="1">
            <a:spLocks noGrp="1"/>
          </p:cNvSpPr>
          <p:nvPr>
            <p:ph idx="1"/>
          </p:nvPr>
        </p:nvSpPr>
        <p:spPr>
          <a:xfrm>
            <a:off x="395532" y="1268757"/>
            <a:ext cx="8280916" cy="4857402"/>
          </a:xfrm>
        </p:spPr>
        <p:txBody>
          <a:bodyPr/>
          <a:lstStyle/>
          <a:p>
            <a:pPr marL="0" lvl="0" indent="0">
              <a:buNone/>
            </a:pPr>
            <a:r>
              <a:rPr lang="hu-HU" sz="2800" b="1" dirty="0"/>
              <a:t>Kisebbség</a:t>
            </a:r>
            <a:r>
              <a:rPr lang="hu-HU" sz="2800" dirty="0"/>
              <a:t>ben lenni vagy </a:t>
            </a:r>
            <a:r>
              <a:rPr lang="hu-HU" sz="2800" i="1" dirty="0"/>
              <a:t>saját döntés eredménye</a:t>
            </a:r>
            <a:r>
              <a:rPr lang="hu-HU" sz="2800" dirty="0"/>
              <a:t> (politikai, vallási kisebbséghez tartozás felvállalása), </a:t>
            </a:r>
            <a:r>
              <a:rPr lang="hu-HU" sz="2800" i="1" dirty="0"/>
              <a:t>vagy készen kapott </a:t>
            </a:r>
            <a:r>
              <a:rPr lang="hu-HU" sz="2800" dirty="0"/>
              <a:t>(etnikumhoz tartozás, fogyatékkal élés)</a:t>
            </a:r>
          </a:p>
          <a:p>
            <a:pPr marL="0" lvl="0" indent="0">
              <a:buNone/>
            </a:pPr>
            <a:r>
              <a:rPr lang="hu-HU" sz="2800" dirty="0"/>
              <a:t>A </a:t>
            </a:r>
            <a:r>
              <a:rPr lang="hu-HU" sz="2800" b="1" dirty="0"/>
              <a:t>többség</a:t>
            </a:r>
            <a:r>
              <a:rPr lang="hu-HU" sz="2800" dirty="0"/>
              <a:t>hez tartozni mindig kényelmesebb.</a:t>
            </a:r>
          </a:p>
          <a:p>
            <a:pPr marL="0" lvl="0" indent="0">
              <a:buNone/>
            </a:pPr>
            <a:endParaRPr lang="hu-HU" dirty="0"/>
          </a:p>
        </p:txBody>
      </p:sp>
      <p:pic>
        <p:nvPicPr>
          <p:cNvPr id="4" name="Picture 2" descr="C:\Users\NMárta\Desktop\napjaink etikai kérdései, ppt-hez képek\shutterstock_2851423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123728" y="3933056"/>
            <a:ext cx="3888437" cy="25920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 noGrp="1"/>
          </p:cNvSpPr>
          <p:nvPr>
            <p:ph type="title"/>
          </p:nvPr>
        </p:nvSpPr>
        <p:spPr>
          <a:xfrm>
            <a:off x="457200" y="274640"/>
            <a:ext cx="8003231" cy="922117"/>
          </a:xfrm>
        </p:spPr>
        <p:txBody>
          <a:bodyPr/>
          <a:lstStyle/>
          <a:p>
            <a:pPr lvl="0"/>
            <a:r>
              <a:rPr lang="hu-HU"/>
              <a:t>Meggyőzés, manipuláció</a:t>
            </a:r>
          </a:p>
        </p:txBody>
      </p:sp>
      <p:sp>
        <p:nvSpPr>
          <p:cNvPr id="3" name="Tartalom helye 2"/>
          <p:cNvSpPr txBox="1">
            <a:spLocks noGrp="1"/>
          </p:cNvSpPr>
          <p:nvPr>
            <p:ph idx="1"/>
          </p:nvPr>
        </p:nvSpPr>
        <p:spPr>
          <a:xfrm>
            <a:off x="457200" y="1988840"/>
            <a:ext cx="8219258" cy="4137319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hu-HU" sz="2800" b="1" dirty="0"/>
              <a:t>Meggyőzés</a:t>
            </a:r>
            <a:r>
              <a:rPr lang="hu-HU" sz="2800" dirty="0"/>
              <a:t>: Az emberek véleményének szándékos befolyásolására való törekvés.</a:t>
            </a:r>
          </a:p>
          <a:p>
            <a:pPr marL="0" lvl="0" indent="0">
              <a:buNone/>
            </a:pPr>
            <a:r>
              <a:rPr lang="hu-HU" sz="2800" b="1" dirty="0"/>
              <a:t>Manipuláció</a:t>
            </a:r>
            <a:r>
              <a:rPr lang="hu-HU" sz="2800" dirty="0"/>
              <a:t>: Az információk egy részének elhallgatása a minden áron való befolyásolás céljából.</a:t>
            </a:r>
          </a:p>
        </p:txBody>
      </p:sp>
      <p:pic>
        <p:nvPicPr>
          <p:cNvPr id="4" name="Picture 4" descr="C:\Users\NMárta\Desktop\napjaink etikai kérdései, ppt-hez képek\shutterstock_12758523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261073" y="-90894"/>
            <a:ext cx="2890839" cy="209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51520" y="4581128"/>
            <a:ext cx="3915826" cy="2159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623268" y="4758630"/>
            <a:ext cx="1798633" cy="18049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hu-HU"/>
              <a:t>Sztereotípiák</a:t>
            </a:r>
          </a:p>
        </p:txBody>
      </p:sp>
      <p:sp>
        <p:nvSpPr>
          <p:cNvPr id="3" name="Tartalom helye 2"/>
          <p:cNvSpPr txBox="1">
            <a:spLocks noGrp="1"/>
          </p:cNvSpPr>
          <p:nvPr>
            <p:ph idx="1"/>
          </p:nvPr>
        </p:nvSpPr>
        <p:spPr>
          <a:xfrm>
            <a:off x="609599" y="1412776"/>
            <a:ext cx="6347714" cy="4628587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hu-HU" sz="2800" dirty="0"/>
              <a:t>A különböző népekről, társadalmi csoportokról kialakított sematikus kép.</a:t>
            </a:r>
          </a:p>
        </p:txBody>
      </p:sp>
      <p:pic>
        <p:nvPicPr>
          <p:cNvPr id="4" name="Picture 2" descr="C:\Users\NMárta\Desktop\napjaink etikai kérdései, ppt-hez képek\shutterstock_212032129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635892" y="2827855"/>
            <a:ext cx="1916125" cy="2880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 descr="C:\Users\NMárta\Desktop\Társadalmi etika\shutterstock_156963716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83568" y="2827855"/>
            <a:ext cx="2312206" cy="2880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3" descr="C:\Users\NMárta\Desktop\Társadalmi etika\shutterstock_196876898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868143" y="2827855"/>
            <a:ext cx="2880003" cy="28800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hu-HU"/>
              <a:t>A szolidaritás esélye</a:t>
            </a:r>
          </a:p>
        </p:txBody>
      </p:sp>
      <p:sp>
        <p:nvSpPr>
          <p:cNvPr id="3" name="Tartalom helye 2"/>
          <p:cNvSpPr txBox="1">
            <a:spLocks noGrp="1"/>
          </p:cNvSpPr>
          <p:nvPr>
            <p:ph idx="1"/>
          </p:nvPr>
        </p:nvSpPr>
        <p:spPr>
          <a:xfrm>
            <a:off x="609598" y="1628800"/>
            <a:ext cx="6554689" cy="4412563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hu-HU" sz="2800" dirty="0"/>
              <a:t>Kölcsönös segítségnyújtás, </a:t>
            </a:r>
            <a:r>
              <a:rPr lang="hu-HU" sz="2800" dirty="0" smtClean="0"/>
              <a:t>felelősségvállalás </a:t>
            </a:r>
            <a:r>
              <a:rPr lang="hu-HU" sz="2800" dirty="0"/>
              <a:t>(felebaráti szeretet</a:t>
            </a:r>
            <a:r>
              <a:rPr lang="hu-HU" sz="2800" dirty="0" smtClean="0"/>
              <a:t>).</a:t>
            </a:r>
            <a:endParaRPr lang="hu-HU" sz="2800" dirty="0"/>
          </a:p>
        </p:txBody>
      </p:sp>
      <p:pic>
        <p:nvPicPr>
          <p:cNvPr id="4" name="Picture 2" descr="C:\Users\NMárta\Desktop\napjaink etikai kérdései, ppt-hez képek\shutterstock_194022155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7504" y="3089530"/>
            <a:ext cx="4355012" cy="2880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3" descr="C:\Users\NMárta\Desktop\napjaink etikai kérdései, ppt-hez képek\shutterstock_22721007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638577" y="3091165"/>
            <a:ext cx="4320823" cy="28800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 noGrp="1"/>
          </p:cNvSpPr>
          <p:nvPr>
            <p:ph type="title"/>
          </p:nvPr>
        </p:nvSpPr>
        <p:spPr>
          <a:xfrm>
            <a:off x="457200" y="274640"/>
            <a:ext cx="8147249" cy="994126"/>
          </a:xfrm>
        </p:spPr>
        <p:txBody>
          <a:bodyPr/>
          <a:lstStyle/>
          <a:p>
            <a:pPr lvl="0"/>
            <a:r>
              <a:rPr lang="hu-HU"/>
              <a:t>Rasszizmus</a:t>
            </a:r>
          </a:p>
        </p:txBody>
      </p:sp>
      <p:sp>
        <p:nvSpPr>
          <p:cNvPr id="3" name="Tartalom helye 2"/>
          <p:cNvSpPr txBox="1">
            <a:spLocks noGrp="1"/>
          </p:cNvSpPr>
          <p:nvPr>
            <p:ph idx="1"/>
          </p:nvPr>
        </p:nvSpPr>
        <p:spPr>
          <a:xfrm>
            <a:off x="179512" y="1412775"/>
            <a:ext cx="8496946" cy="4713384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hu-HU" sz="2800" dirty="0"/>
              <a:t>Etnikai-nemzeti csoportokkal kapcsolatos </a:t>
            </a:r>
            <a:endParaRPr lang="hu-HU" sz="2800" dirty="0" smtClean="0"/>
          </a:p>
          <a:p>
            <a:pPr marL="0" lvl="0" indent="0">
              <a:buNone/>
            </a:pPr>
            <a:r>
              <a:rPr lang="hu-HU" sz="2800" dirty="0" smtClean="0"/>
              <a:t>negatív </a:t>
            </a:r>
            <a:r>
              <a:rPr lang="hu-HU" sz="2800" dirty="0"/>
              <a:t>értékítéletet tartalmazó sztereotípiák.</a:t>
            </a:r>
          </a:p>
        </p:txBody>
      </p:sp>
      <p:pic>
        <p:nvPicPr>
          <p:cNvPr id="4" name="Picture 2" descr="C:\Users\NMárta\Desktop\napjaink etikai kérdései, ppt-hez képek\shutterstock_102504455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47664" y="2852936"/>
            <a:ext cx="4536504" cy="36576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hu-HU" dirty="0" smtClean="0"/>
              <a:t>Politika </a:t>
            </a:r>
            <a:r>
              <a:rPr lang="hu-HU" dirty="0"/>
              <a:t>mint befolyásolás</a:t>
            </a:r>
          </a:p>
        </p:txBody>
      </p:sp>
      <p:sp>
        <p:nvSpPr>
          <p:cNvPr id="3" name="Tartalom helye 5"/>
          <p:cNvSpPr txBox="1">
            <a:spLocks noGrp="1"/>
          </p:cNvSpPr>
          <p:nvPr>
            <p:ph idx="1"/>
          </p:nvPr>
        </p:nvSpPr>
        <p:spPr>
          <a:xfrm>
            <a:off x="457200" y="2204865"/>
            <a:ext cx="5338934" cy="2736305"/>
          </a:xfrm>
        </p:spPr>
        <p:txBody>
          <a:bodyPr/>
          <a:lstStyle/>
          <a:p>
            <a:endParaRPr lang="hu-HU"/>
          </a:p>
        </p:txBody>
      </p:sp>
      <p:pic>
        <p:nvPicPr>
          <p:cNvPr id="4" name="Picture 2" descr="C:\Users\NMárta\Desktop\napjaink etikai kérdései, ppt-hez képek\shutterstock_82082848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30578" y="1652842"/>
            <a:ext cx="2700003" cy="1799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3" descr="C:\Users\NMárta\Desktop\napjaink etikai kérdései, ppt-hez képek\shutterstock_173110637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9144000" y="-4190996"/>
            <a:ext cx="3240002" cy="1799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4" descr="C:\Users\NMárta\Desktop\napjaink etikai kérdései, ppt-hez képek\shutterstock_173110637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860674" y="1652842"/>
            <a:ext cx="3240002" cy="1799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 descr="C:\Users\NMárta\Desktop\Társadalmi etika\shutterstock_221690926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128401" y="3775633"/>
            <a:ext cx="2880003" cy="28800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hu-HU"/>
              <a:t>Jogállamban élünk</a:t>
            </a:r>
          </a:p>
        </p:txBody>
      </p:sp>
      <p:sp>
        <p:nvSpPr>
          <p:cNvPr id="3" name="Tartalom helye 2"/>
          <p:cNvSpPr txBox="1">
            <a:spLocks noGrp="1"/>
          </p:cNvSpPr>
          <p:nvPr>
            <p:ph idx="1"/>
          </p:nvPr>
        </p:nvSpPr>
        <p:spPr>
          <a:xfrm>
            <a:off x="609599" y="1556792"/>
            <a:ext cx="6347714" cy="4484571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hu-HU" sz="2800" dirty="0"/>
              <a:t>A jog tekintélyének forrása az igazságszolgáltatásba vetett társadalmi bizalom.</a:t>
            </a:r>
          </a:p>
        </p:txBody>
      </p:sp>
      <p:pic>
        <p:nvPicPr>
          <p:cNvPr id="4" name="Picture 2" descr="C:\Users\NMárta\Desktop\napjaink etikai kérdései, ppt-hez képek\shutterstock_15716320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34185" y="3356990"/>
            <a:ext cx="4320402" cy="2880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3" descr="C:\Users\NMárta\Desktop\napjaink etikai kérdései, ppt-hez képek\shutterstock_107959886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788027" y="3356990"/>
            <a:ext cx="4150735" cy="28800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 noGrp="1"/>
          </p:cNvSpPr>
          <p:nvPr>
            <p:ph type="title"/>
          </p:nvPr>
        </p:nvSpPr>
        <p:spPr>
          <a:xfrm>
            <a:off x="457200" y="274640"/>
            <a:ext cx="8075240" cy="922108"/>
          </a:xfrm>
        </p:spPr>
        <p:txBody>
          <a:bodyPr/>
          <a:lstStyle/>
          <a:p>
            <a:pPr lvl="0"/>
            <a:r>
              <a:rPr lang="hu-HU"/>
              <a:t>Egyén a társadalomban</a:t>
            </a:r>
          </a:p>
        </p:txBody>
      </p:sp>
      <p:sp>
        <p:nvSpPr>
          <p:cNvPr id="3" name="Tartalom helye 2"/>
          <p:cNvSpPr txBox="1">
            <a:spLocks noGrp="1"/>
          </p:cNvSpPr>
          <p:nvPr>
            <p:ph idx="1"/>
          </p:nvPr>
        </p:nvSpPr>
        <p:spPr>
          <a:xfrm>
            <a:off x="457200" y="1340766"/>
            <a:ext cx="8147249" cy="4785393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hu-HU" sz="2800" dirty="0"/>
              <a:t>A közösségi élet kereteit mindenkire érvényes szabályozó rendszerek biztosítják a társadalomban. </a:t>
            </a:r>
            <a:endParaRPr lang="hu-HU" sz="2800" dirty="0" smtClean="0"/>
          </a:p>
          <a:p>
            <a:pPr marL="0" lvl="0" indent="0">
              <a:buNone/>
            </a:pPr>
            <a:r>
              <a:rPr lang="hu-HU" sz="2800" dirty="0" smtClean="0"/>
              <a:t>Több </a:t>
            </a:r>
            <a:r>
              <a:rPr lang="hu-HU" sz="2800" dirty="0"/>
              <a:t>más mellett ilyen rendszer a politika és a jog is.</a:t>
            </a:r>
          </a:p>
        </p:txBody>
      </p:sp>
      <p:pic>
        <p:nvPicPr>
          <p:cNvPr id="4" name="Picture 5" descr="C:\Users\NMárta\Desktop\Társadalmi etika\shutterstock_209962759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36407" y="3733462"/>
            <a:ext cx="3619112" cy="2880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6" descr="C:\Users\NMárta\Desktop\Társadalmi etika\shutterstock_23135927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355976" y="3733462"/>
            <a:ext cx="2880003" cy="28800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zetta">
  <a:themeElements>
    <a:clrScheme name="Fazet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zet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187</TotalTime>
  <Words>141</Words>
  <Application>Microsoft Office PowerPoint</Application>
  <PresentationFormat>Diavetítés a képernyőre (4:3 oldalarány)</PresentationFormat>
  <Paragraphs>20</Paragraphs>
  <Slides>9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9</vt:i4>
      </vt:variant>
    </vt:vector>
  </HeadingPairs>
  <TitlesOfParts>
    <vt:vector size="13" baseType="lpstr">
      <vt:lpstr>Arial</vt:lpstr>
      <vt:lpstr>Trebuchet MS</vt:lpstr>
      <vt:lpstr>Wingdings 3</vt:lpstr>
      <vt:lpstr>Fazetta</vt:lpstr>
      <vt:lpstr>Társadalmi etika: politika és jog</vt:lpstr>
      <vt:lpstr>Többséghez, kisebbséghez való tartozás</vt:lpstr>
      <vt:lpstr>Meggyőzés, manipuláció</vt:lpstr>
      <vt:lpstr>Sztereotípiák</vt:lpstr>
      <vt:lpstr>A szolidaritás esélye</vt:lpstr>
      <vt:lpstr>Rasszizmus</vt:lpstr>
      <vt:lpstr>Politika mint befolyásolás</vt:lpstr>
      <vt:lpstr>Jogállamban élünk</vt:lpstr>
      <vt:lpstr>Egyén a társadalomban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Társadalmi etika: politika és jog</dc:title>
  <dc:creator>hs</dc:creator>
  <cp:lastModifiedBy>Márti</cp:lastModifiedBy>
  <cp:revision>10</cp:revision>
  <dcterms:created xsi:type="dcterms:W3CDTF">2015-01-04T08:11:21Z</dcterms:created>
  <dcterms:modified xsi:type="dcterms:W3CDTF">2017-08-31T08:37:52Z</dcterms:modified>
</cp:coreProperties>
</file>