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5" r:id="rId3"/>
    <p:sldId id="266" r:id="rId4"/>
    <p:sldId id="268" r:id="rId5"/>
    <p:sldId id="267" r:id="rId6"/>
    <p:sldId id="261" r:id="rId7"/>
    <p:sldId id="262" r:id="rId8"/>
    <p:sldId id="263" r:id="rId9"/>
    <p:sldId id="264" r:id="rId10"/>
  </p:sldIdLst>
  <p:sldSz cx="9144000" cy="6858000" type="screen4x3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AUT7S/EkgySxWkD7ELw6g==" hashData="XAqsilsskyinj/T1MLyElxLI2N4fr0pGLYH7vkg//3WH8KbTt+KgMChkBhxXUYdip7pg1j2y3cKPO4wWxV+W3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hu-H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hu-H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hu-H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1F702CA-A724-477F-A8F2-D0DEF4E21502}" type="slidenum">
              <a:t>‹#›</a:t>
            </a:fld>
            <a:endParaRPr lang="hu-H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30551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hu-HU"/>
          </a:p>
        </p:txBody>
      </p:sp>
      <p:sp>
        <p:nvSpPr>
          <p:cNvPr id="4" name="Élőfej hely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hu-H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5" name="Dátum hely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hu-H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hu-H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hu-HU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EF64968-A79A-4C66-A7C9-E0145C18097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09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hu-H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80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62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2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43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8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35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61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93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8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260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7566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897B7E-5408-43C1-980D-923B9B42AC86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F2A9E4-344F-45B0-AD39-35A66B4F87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32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A7C4817-6C44-42A9-B6BB-6EF2A4DD7E29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786988-2957-423E-945E-4411105AFF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9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65F48B-2246-4886-8124-5FBBD22D0E3A}" type="datetime1">
              <a:rPr lang="hu-HU"/>
              <a:pPr lvl="0"/>
              <a:t>2017.08.31.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047BCB-BDFD-4B41-B162-2FA6715F8023}" type="slidenum">
              <a:t>‹#›</a:t>
            </a:fld>
            <a:endParaRPr lang="hu-HU"/>
          </a:p>
        </p:txBody>
      </p:sp>
      <p:sp>
        <p:nvSpPr>
          <p:cNvPr id="7" name="Szöveg helye 6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046360" cy="397764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3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4"/>
              <a:buChar char="•"/>
              <a:defRPr sz="3200"/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C30149-307A-48FE-822D-97A97C3C5A67}" type="datetime1">
              <a:rPr lang="hu-HU"/>
              <a:pPr lvl="0"/>
              <a:t>2017.08.31.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5FB105-0A14-4A91-8D9C-6D2AB8228E26}" type="slidenum">
              <a:t>‹#›</a:t>
            </a:fld>
            <a:endParaRPr lang="hu-HU"/>
          </a:p>
        </p:txBody>
      </p:sp>
      <p:sp>
        <p:nvSpPr>
          <p:cNvPr id="7" name="Tartalom helye 6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046360" cy="397764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8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00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0F483D-10B7-46CE-93A8-398D4A763F9A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AD1661-9925-40BA-AFB3-586C6255BE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6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02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14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FB2D925-D85E-48D2-AA6B-7B63CDE27BF0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B7E773-B041-4815-BD9F-0EC11751A0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57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EE91B07-34AD-4A17-A20B-1EB4AF78373E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47ED0E-4774-436E-BDF3-7D774AD7AF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31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44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6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5DF316E-A3F9-432B-8AD9-8E4183DEEC51}" type="datetime1">
              <a:rPr lang="hu-HU" smtClean="0"/>
              <a:pPr lvl="0"/>
              <a:t>2017.08.31.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761732F8-E690-48C0-BA7D-5E37C5794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82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685799" y="0"/>
            <a:ext cx="7772400" cy="1340768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hu-HU" sz="5400" dirty="0"/>
              <a:t>Etika és szerelem, szexualitás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/>
            <a:endParaRPr lang="hu-HU">
              <a:latin typeface="Arial" pitchFamily="1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9266"/>
            <a:ext cx="5548101" cy="369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97" y="5778000"/>
            <a:ext cx="1430864" cy="1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3" y="116632"/>
            <a:ext cx="6417760" cy="1813768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Megfordítható a tendencia?</a:t>
            </a:r>
            <a:br>
              <a:rPr lang="hu-HU" dirty="0" smtClean="0"/>
            </a:br>
            <a:r>
              <a:rPr lang="hu-HU" sz="3600" dirty="0" smtClean="0"/>
              <a:t>Ha igen, hogyan?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2267744" y="404664"/>
            <a:ext cx="6419056" cy="1013016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912098"/>
              </p:ext>
            </p:extLst>
          </p:nvPr>
        </p:nvGraphicFramePr>
        <p:xfrm>
          <a:off x="323528" y="1499308"/>
          <a:ext cx="7200801" cy="5112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687130">
                <a:tc>
                  <a:txBody>
                    <a:bodyPr/>
                    <a:lstStyle/>
                    <a:p>
                      <a:pPr algn="just"/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</a:endParaRPr>
                    </a:p>
                    <a:p>
                      <a:pPr algn="just"/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u-HU" sz="1100" kern="0">
                          <a:effectLst/>
                        </a:rPr>
                        <a:t>1990</a:t>
                      </a:r>
                      <a:endParaRPr lang="hu-HU" sz="1100" b="1" kern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u-HU" sz="1100" kern="0">
                          <a:effectLst/>
                        </a:rPr>
                        <a:t>2011</a:t>
                      </a:r>
                      <a:endParaRPr lang="hu-HU" sz="1100" b="1" kern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130">
                <a:tc>
                  <a:txBody>
                    <a:bodyPr/>
                    <a:lstStyle/>
                    <a:p>
                      <a:pPr algn="just"/>
                      <a:r>
                        <a:rPr lang="hu-HU" sz="1400">
                          <a:effectLst/>
                        </a:rPr>
                        <a:t>Első házasságukat kötő nők átlagéletkora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</a:rPr>
                        <a:t>22 év</a:t>
                      </a:r>
                      <a:endParaRPr lang="hu-H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29,1 év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130">
                <a:tc>
                  <a:txBody>
                    <a:bodyPr/>
                    <a:lstStyle/>
                    <a:p>
                      <a:pPr algn="just"/>
                      <a:r>
                        <a:rPr lang="hu-HU" sz="1400">
                          <a:effectLst/>
                        </a:rPr>
                        <a:t>Első házasságukat kötő férfiak átlagéletkora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</a:rPr>
                        <a:t>24,7 év</a:t>
                      </a:r>
                      <a:endParaRPr lang="hu-H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31,8 év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679">
                <a:tc>
                  <a:txBody>
                    <a:bodyPr/>
                    <a:lstStyle/>
                    <a:p>
                      <a:pPr algn="just"/>
                      <a:r>
                        <a:rPr lang="hu-HU" sz="1400" dirty="0">
                          <a:effectLst/>
                        </a:rPr>
                        <a:t>Házasságkötések száma</a:t>
                      </a:r>
                      <a:endParaRPr lang="hu-H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66.405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35.750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679">
                <a:tc>
                  <a:txBody>
                    <a:bodyPr/>
                    <a:lstStyle/>
                    <a:p>
                      <a:pPr algn="just"/>
                      <a:r>
                        <a:rPr lang="hu-HU" sz="1400">
                          <a:effectLst/>
                        </a:rPr>
                        <a:t>Válások száma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27.000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23.000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130">
                <a:tc>
                  <a:txBody>
                    <a:bodyPr/>
                    <a:lstStyle/>
                    <a:p>
                      <a:pPr algn="just"/>
                      <a:r>
                        <a:rPr lang="hu-HU" sz="1400">
                          <a:effectLst/>
                        </a:rPr>
                        <a:t>Élve született gyerekek száma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125.679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88.050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0694">
                <a:tc>
                  <a:txBody>
                    <a:bodyPr/>
                    <a:lstStyle/>
                    <a:p>
                      <a:pPr algn="just"/>
                      <a:r>
                        <a:rPr lang="hu-HU" sz="1400">
                          <a:effectLst/>
                        </a:rPr>
                        <a:t>Házasságon kívül élő anya által szült gyerekek száma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</a:rPr>
                        <a:t>16.500</a:t>
                      </a:r>
                      <a:endParaRPr lang="hu-H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</a:rPr>
                        <a:t>37.200</a:t>
                      </a:r>
                      <a:endParaRPr lang="hu-H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8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Hát én immár kit válasszak?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3779912" y="404664"/>
            <a:ext cx="4906888" cy="1013016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NMárta\Desktop\Napjaink etikai kihívásai (képek)\Szerelem, szex\shutterstock_177249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52157"/>
            <a:ext cx="566287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Milyen kapcsolatra vágysz?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2555776" y="548680"/>
            <a:ext cx="6131024" cy="869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5148064" y="5146878"/>
            <a:ext cx="3355496" cy="43528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" y="1821375"/>
            <a:ext cx="2840731" cy="21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98" y="1813184"/>
            <a:ext cx="2929130" cy="195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75" y="1813184"/>
            <a:ext cx="3009590" cy="20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\\Ml110\2015\Márti\napjaink etikai kérdései, ppt-hez képek\shutterstock_1864863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" y="4250728"/>
            <a:ext cx="3023479" cy="20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45" y="4250728"/>
            <a:ext cx="314364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51" y="4215216"/>
            <a:ext cx="241156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Félelmek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 idx="4294967295"/>
          </p:nvPr>
        </p:nvSpPr>
        <p:spPr>
          <a:xfrm>
            <a:off x="4139952" y="404664"/>
            <a:ext cx="4546848" cy="1013016"/>
          </a:xfrm>
        </p:spPr>
        <p:txBody>
          <a:bodyPr/>
          <a:lstStyle/>
          <a:p>
            <a:pPr>
              <a:buNone/>
            </a:pP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3059832" y="3970864"/>
            <a:ext cx="5443728" cy="161129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4619"/>
            <a:ext cx="278317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4619"/>
            <a:ext cx="323962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71" y="4045420"/>
            <a:ext cx="324014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2" y="4206474"/>
            <a:ext cx="1771984" cy="118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36" y="4041665"/>
            <a:ext cx="3240506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NMárta\Desktop\Napjaink etikai kihívásai (képek)\Szerelem, szex\shutterstock_1762479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71" y="1456396"/>
            <a:ext cx="1638804" cy="24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hu-HU" dirty="0"/>
              <a:t>Keresztyén házasság jellemzői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2276872"/>
            <a:ext cx="8229600" cy="4581128"/>
          </a:xfrm>
        </p:spPr>
        <p:txBody>
          <a:bodyPr lIns="91440" tIns="45720" rIns="91440" bIns="45720">
            <a:normAutofit fontScale="47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hu-H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hu-H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hu-HU" sz="5900" dirty="0" smtClean="0"/>
              <a:t>Döntés</a:t>
            </a:r>
          </a:p>
          <a:p>
            <a:pPr lvl="0"/>
            <a:r>
              <a:rPr lang="hu-HU" sz="5900" dirty="0" smtClean="0"/>
              <a:t>Hűség</a:t>
            </a:r>
            <a:endParaRPr lang="hu-HU" sz="5900" dirty="0"/>
          </a:p>
          <a:p>
            <a:pPr lvl="0"/>
            <a:r>
              <a:rPr lang="hu-HU" sz="5900" dirty="0"/>
              <a:t>Elkötelezettség</a:t>
            </a:r>
          </a:p>
          <a:p>
            <a:pPr lvl="0"/>
            <a:r>
              <a:rPr lang="hu-HU" sz="5900" dirty="0"/>
              <a:t>Kizárólagosság</a:t>
            </a:r>
          </a:p>
          <a:p>
            <a:pPr lvl="0"/>
            <a:r>
              <a:rPr lang="hu-HU" sz="5900" dirty="0"/>
              <a:t>Felelősségvállalás</a:t>
            </a:r>
          </a:p>
          <a:p>
            <a:pPr lvl="0"/>
            <a:r>
              <a:rPr lang="hu-HU" sz="5900" dirty="0"/>
              <a:t>Gondoskodás</a:t>
            </a:r>
          </a:p>
          <a:p>
            <a:pPr lvl="0"/>
            <a:r>
              <a:rPr lang="hu-HU" sz="5900" dirty="0"/>
              <a:t>Gyerekvállalás</a:t>
            </a:r>
          </a:p>
          <a:p>
            <a:pPr lvl="0"/>
            <a:endParaRPr lang="hu-HU" dirty="0"/>
          </a:p>
          <a:p>
            <a:pPr marL="108000" lvl="0" indent="0">
              <a:buNone/>
            </a:pPr>
            <a:r>
              <a:rPr lang="hu-HU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09931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600" cy="1250280"/>
          </a:xfrm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hu-HU" dirty="0">
                <a:latin typeface="Arial" pitchFamily="18"/>
              </a:rPr>
              <a:t>Az alternatív párkapcsolati formák </a:t>
            </a:r>
            <a:r>
              <a:rPr lang="hu-HU" dirty="0" smtClean="0">
                <a:latin typeface="Arial" pitchFamily="18"/>
              </a:rPr>
              <a:t>gyakori jellemzői</a:t>
            </a:r>
            <a:endParaRPr lang="hu-HU" dirty="0">
              <a:latin typeface="Arial" pitchFamily="18"/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3926160" cy="18968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hu-H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hu-H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lvl="0" indent="0">
              <a:buNone/>
            </a:pPr>
            <a:r>
              <a:rPr lang="hu-HU" dirty="0" smtClean="0"/>
              <a:t>		önzés</a:t>
            </a:r>
            <a:endParaRPr lang="hu-HU" dirty="0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4294967295"/>
          </p:nvPr>
        </p:nvSpPr>
        <p:spPr>
          <a:xfrm>
            <a:off x="4664703" y="1484313"/>
            <a:ext cx="4479297" cy="2017712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hu-H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hu-H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lvl="0" indent="0" hangingPunct="0">
              <a:buNone/>
            </a:pPr>
            <a:r>
              <a:rPr lang="hu-HU" dirty="0"/>
              <a:t>kényelmesség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4294967295"/>
          </p:nvPr>
        </p:nvSpPr>
        <p:spPr>
          <a:xfrm>
            <a:off x="4664703" y="3681413"/>
            <a:ext cx="4479297" cy="1897062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hu-H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hu-H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lvl="0" indent="0" hangingPunct="0">
              <a:buNone/>
            </a:pPr>
            <a:r>
              <a:rPr lang="hu-HU" dirty="0" smtClean="0"/>
              <a:t>felelőtlenség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5" y="2068217"/>
            <a:ext cx="2285640" cy="171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 helye 5"/>
          <p:cNvSpPr txBox="1">
            <a:spLocks noGrp="1"/>
          </p:cNvSpPr>
          <p:nvPr>
            <p:ph type="body" idx="4294967295"/>
          </p:nvPr>
        </p:nvSpPr>
        <p:spPr>
          <a:xfrm>
            <a:off x="0" y="3681413"/>
            <a:ext cx="3925888" cy="1897062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hu-H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hu-H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lvl="0" indent="0" hangingPunct="0">
              <a:buNone/>
            </a:pPr>
            <a:r>
              <a:rPr lang="hu-HU" dirty="0" smtClean="0"/>
              <a:t>			hűtlenség</a:t>
            </a:r>
            <a:endParaRPr lang="hu-HU" dirty="0"/>
          </a:p>
          <a:p>
            <a:pPr lvl="0" hangingPunct="0"/>
            <a:endParaRPr lang="hu-HU" dirty="0"/>
          </a:p>
        </p:txBody>
      </p:sp>
      <p:pic>
        <p:nvPicPr>
          <p:cNvPr id="4099" name="Picture 3" descr="\\Ml110\2015\Márti\napjaink etikai kérdései, ppt-hez képek\shutterstock_110803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03" y="2025718"/>
            <a:ext cx="2591916" cy="17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Ml110\2015\Márti\napjaink etikai kérdései, ppt-hez képek\shutterstock_308878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5" y="4272943"/>
            <a:ext cx="269981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03" y="4272943"/>
            <a:ext cx="253297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hu-HU" sz="4000" dirty="0">
                <a:latin typeface="Arial" pitchFamily="18"/>
              </a:rPr>
              <a:t>A </a:t>
            </a:r>
            <a:r>
              <a:rPr lang="hu-HU" sz="4000" dirty="0" smtClean="0">
                <a:latin typeface="Arial" pitchFamily="18"/>
              </a:rPr>
              <a:t>kétféle kapcsolat várható eredményei</a:t>
            </a:r>
            <a:endParaRPr lang="hu-HU" sz="4000" dirty="0">
              <a:latin typeface="Arial" pitchFamily="18"/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251163" y="1930400"/>
            <a:ext cx="4132197" cy="18586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hu-H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hu-H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indent="0">
              <a:buNone/>
            </a:pPr>
            <a:r>
              <a:rPr lang="hu-HU" dirty="0" smtClean="0"/>
              <a:t>„Magam vagyok. Nagyon</a:t>
            </a:r>
            <a:r>
              <a:rPr lang="hu-HU" dirty="0"/>
              <a:t>.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3" y="2996952"/>
            <a:ext cx="43289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 helye 3"/>
          <p:cNvSpPr txBox="1">
            <a:spLocks noGrp="1"/>
          </p:cNvSpPr>
          <p:nvPr>
            <p:ph type="body" idx="4294967295"/>
          </p:nvPr>
        </p:nvSpPr>
        <p:spPr>
          <a:xfrm>
            <a:off x="4580063" y="2060847"/>
            <a:ext cx="4563937" cy="1441177"/>
          </a:xfrm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hu-H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hu-H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08000" indent="0" hangingPunct="0">
              <a:buNone/>
            </a:pPr>
            <a:r>
              <a:rPr lang="hu-HU" dirty="0" smtClean="0"/>
              <a:t>„Amit Isten egybeszerkesztett…”</a:t>
            </a:r>
            <a:endParaRPr lang="hu-HU" dirty="0"/>
          </a:p>
        </p:txBody>
      </p:sp>
      <p:pic>
        <p:nvPicPr>
          <p:cNvPr id="5123" name="Picture 3" descr="\\Ml110\2015\Márti\napjaink etikai kérdései, ppt-hez képek\shutterstock_98814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63" y="2996952"/>
            <a:ext cx="432040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756720"/>
            <a:ext cx="7894800" cy="1875240"/>
          </a:xfrm>
        </p:spPr>
        <p:txBody>
          <a:bodyPr lIns="0" tIns="0" rIns="0" bIns="0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hu-HU" sz="4200" b="1" i="1" dirty="0" smtClean="0">
                <a:latin typeface="Arial" pitchFamily="18"/>
              </a:rPr>
              <a:t>„Lásd eléd adtam ma az életet és a jót, de a halált és a rosszat is.”</a:t>
            </a:r>
            <a:r>
              <a:rPr lang="hu-HU" sz="4200" b="1" dirty="0" smtClean="0">
                <a:latin typeface="Arial" pitchFamily="18"/>
              </a:rPr>
              <a:t> 											</a:t>
            </a:r>
            <a:r>
              <a:rPr lang="hu-HU" sz="2800" dirty="0" smtClean="0">
                <a:latin typeface="Arial" pitchFamily="18"/>
              </a:rPr>
              <a:t>5Mózes </a:t>
            </a:r>
            <a:r>
              <a:rPr lang="hu-HU" sz="2800" dirty="0">
                <a:latin typeface="Arial" pitchFamily="18"/>
              </a:rPr>
              <a:t>30,15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457200" y="2631960"/>
            <a:ext cx="3926160" cy="8694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hu-H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hu-H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hu-H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hu-H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2"/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28302"/>
            <a:ext cx="5336441" cy="355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247</TotalTime>
  <Words>118</Words>
  <Application>Microsoft Office PowerPoint</Application>
  <PresentationFormat>Diavetítés a képernyőre (4:3 oldalarány)</PresentationFormat>
  <Paragraphs>46</Paragraphs>
  <Slides>9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20" baseType="lpstr">
      <vt:lpstr>Microsoft YaHei</vt:lpstr>
      <vt:lpstr>Arial</vt:lpstr>
      <vt:lpstr>Calibri</vt:lpstr>
      <vt:lpstr>Mangal</vt:lpstr>
      <vt:lpstr>Segoe UI</vt:lpstr>
      <vt:lpstr>StarSymbol</vt:lpstr>
      <vt:lpstr>Tahoma</vt:lpstr>
      <vt:lpstr>Times New Roman</vt:lpstr>
      <vt:lpstr>Trebuchet MS</vt:lpstr>
      <vt:lpstr>Wingdings 3</vt:lpstr>
      <vt:lpstr>Fazetta</vt:lpstr>
      <vt:lpstr>Etika és szerelem, szexualitás</vt:lpstr>
      <vt:lpstr>Megfordítható a tendencia? Ha igen, hogyan?</vt:lpstr>
      <vt:lpstr>Hát én immár kit válasszak?</vt:lpstr>
      <vt:lpstr>Milyen kapcsolatra vágysz?</vt:lpstr>
      <vt:lpstr>Félelmek</vt:lpstr>
      <vt:lpstr>Keresztyén házasság jellemzői</vt:lpstr>
      <vt:lpstr>Az alternatív párkapcsolati formák gyakori jellemzői</vt:lpstr>
      <vt:lpstr>A kétféle kapcsolat várható eredményei</vt:lpstr>
      <vt:lpstr>„Lásd eléd adtam ma az életet és a jót, de a halált és a rosszat is.”            5Mózes 30,15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és szerelem, szexualitás</dc:title>
  <dc:creator>hs</dc:creator>
  <cp:lastModifiedBy>Márti</cp:lastModifiedBy>
  <cp:revision>31</cp:revision>
  <dcterms:created xsi:type="dcterms:W3CDTF">2014-12-30T07:56:51Z</dcterms:created>
  <dcterms:modified xsi:type="dcterms:W3CDTF">2017-08-31T08:36:58Z</dcterms:modified>
</cp:coreProperties>
</file>