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5" r:id="rId3"/>
    <p:sldId id="258" r:id="rId4"/>
    <p:sldId id="259" r:id="rId5"/>
    <p:sldId id="261" r:id="rId6"/>
    <p:sldId id="266" r:id="rId7"/>
    <p:sldId id="263" r:id="rId8"/>
    <p:sldId id="264" r:id="rId9"/>
  </p:sldIdLst>
  <p:sldSz cx="9144000" cy="6858000" type="screen4x3"/>
  <p:notesSz cx="7559675" cy="106918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2djWFN8tJvTIhCn/Nf7imA==" hashData="6uP5lC2HrbPlfkcK0lVjm/slXnBY/Wgoox4R2QYNVivhZebPBo8wfVohrPRk5abzThg6yH2mrJCsYSK8LQ1gw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átum helye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Élőláb helye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Dia számának helye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20C14E-9AF7-4C2B-888A-2FD2212813A2}" type="slidenum">
              <a:t>‹#›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086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hu-HU"/>
          </a:p>
        </p:txBody>
      </p:sp>
      <p:sp>
        <p:nvSpPr>
          <p:cNvPr id="4" name="Élőfej hely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5" name="Dátum helye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965C1B57-28A6-4EB5-9D11-3CACFC5746CC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092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hu-HU" sz="2000" b="0" i="0" u="none" strike="noStrike" kern="1200" cap="none" spc="0" baseline="0">
        <a:solidFill>
          <a:srgbClr val="000000"/>
        </a:solidFill>
        <a:uFillTx/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557">
            <a:solidFill>
              <a:srgbClr val="385D8A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1945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557">
            <a:solidFill>
              <a:srgbClr val="385D8A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0013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557">
            <a:solidFill>
              <a:srgbClr val="385D8A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043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557">
            <a:solidFill>
              <a:srgbClr val="385D8A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6435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557">
            <a:solidFill>
              <a:srgbClr val="385D8A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540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850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6536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6885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3735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0871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2702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141681-79B6-4B09-9FFE-3199225AE1CC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9F333A-DD91-4596-A2B6-4D1EA4B30F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8787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0C1A62D-1C6D-4845-B1DA-14778A61DED6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57EE7E-7D9F-4668-8083-7A7CF62A49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4445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ctrTitle"/>
          </p:nvPr>
        </p:nvSpPr>
        <p:spPr>
          <a:xfrm>
            <a:off x="685800" y="2130478"/>
            <a:ext cx="7772400" cy="14698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475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  <a:latin typeface="Calibri" pitchFamily="18"/>
              </a:defRPr>
            </a:lvl1pPr>
          </a:lstStyle>
          <a:p>
            <a:pPr lvl="0"/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8D214B-BCF6-458F-BC48-333CB2299FF6}" type="datetime1">
              <a:rPr lang="hu-HU"/>
              <a:pPr lvl="0"/>
              <a:t>2017.08.31.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F5A3C5-5037-4C8C-A1A6-E484F6B051B6}" type="slidenum">
              <a:t>‹#›</a:t>
            </a:fld>
            <a:endParaRPr lang="hu-HU"/>
          </a:p>
        </p:txBody>
      </p:sp>
      <p:sp>
        <p:nvSpPr>
          <p:cNvPr id="7" name="Szöveg helye 6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046363" cy="3977639"/>
          </a:xfrm>
        </p:spPr>
        <p:txBody>
          <a:bodyPr lIns="0" tIns="0" rIns="0" bIns="0"/>
          <a:lstStyle>
            <a:lvl1pPr hangingPunct="0">
              <a:defRPr/>
            </a:lvl1pPr>
          </a:lstStyle>
          <a:p>
            <a:pPr lv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850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1792443" y="4800600"/>
            <a:ext cx="5486400" cy="566644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/>
          <p:cNvSpPr txBox="1">
            <a:spLocks noGrp="1"/>
          </p:cNvSpPr>
          <p:nvPr>
            <p:ph type="title" idx="4294967295"/>
          </p:nvPr>
        </p:nvSpPr>
        <p:spPr>
          <a:xfrm>
            <a:off x="1792443" y="612721"/>
            <a:ext cx="5486400" cy="4114800"/>
          </a:xfrm>
        </p:spPr>
        <p:txBody>
          <a:bodyPr anchor="t"/>
          <a:lstStyle>
            <a:lvl1pPr hangingPunct="0">
              <a:defRPr>
                <a:latin typeface="Arial" pitchFamily="18"/>
              </a:defRPr>
            </a:lvl1pPr>
          </a:lstStyle>
          <a:p>
            <a:pPr lvl="0"/>
            <a:endParaRPr lang="hu-HU"/>
          </a:p>
        </p:txBody>
      </p:sp>
      <p:sp>
        <p:nvSpPr>
          <p:cNvPr id="4" name="Szöveg helye 3"/>
          <p:cNvSpPr txBox="1">
            <a:spLocks noGrp="1"/>
          </p:cNvSpPr>
          <p:nvPr>
            <p:ph type="body" idx="2"/>
          </p:nvPr>
        </p:nvSpPr>
        <p:spPr>
          <a:xfrm>
            <a:off x="1792443" y="5367244"/>
            <a:ext cx="5486400" cy="80495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69226A-154B-4B6B-9499-050498B26E7C}" type="datetime1">
              <a:rPr lang="hu-HU"/>
              <a:pPr lvl="0"/>
              <a:t>2017.08.31.</a:t>
            </a:fld>
            <a:endParaRPr lang="hu-HU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50BC25-45BE-476B-9CB2-C88A511559E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2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type="title" idx="4294967295"/>
          </p:nvPr>
        </p:nvSpPr>
        <p:spPr>
          <a:xfrm>
            <a:off x="457200" y="1600200"/>
            <a:ext cx="4038475" cy="4525923"/>
          </a:xfrm>
        </p:spPr>
        <p:txBody>
          <a:bodyPr anchor="t" anchorCtr="0"/>
          <a:lstStyle>
            <a:lvl1pPr marL="343082" indent="-343082" algn="l">
              <a:spcBef>
                <a:spcPts val="700"/>
              </a:spcBef>
              <a:buSzPct val="100000"/>
              <a:buFont typeface="Arial" pitchFamily="34"/>
              <a:buChar char="•"/>
              <a:defRPr sz="2800"/>
            </a:lvl1pPr>
          </a:lstStyle>
          <a:p>
            <a:pPr lvl="0"/>
            <a:r>
              <a:rPr lang="hu-HU"/>
              <a:t>Mintaszöveg szerkesztése</a:t>
            </a:r>
            <a:br>
              <a:rPr lang="hu-HU"/>
            </a:br>
            <a:r>
              <a:rPr lang="hu-HU"/>
              <a:t>Második szint</a:t>
            </a:r>
            <a:br>
              <a:rPr lang="hu-HU"/>
            </a:br>
            <a:r>
              <a:rPr lang="hu-HU"/>
              <a:t>Harmadik szint</a:t>
            </a:r>
            <a:br>
              <a:rPr lang="hu-HU"/>
            </a:br>
            <a:r>
              <a:rPr lang="hu-HU"/>
              <a:t>Negyedik szint</a:t>
            </a:r>
            <a:br>
              <a:rPr lang="hu-HU"/>
            </a:br>
            <a:r>
              <a:rPr lang="hu-HU"/>
              <a:t>Ötödik szint</a:t>
            </a:r>
          </a:p>
        </p:txBody>
      </p:sp>
      <p:sp>
        <p:nvSpPr>
          <p:cNvPr id="4" name="Tartalom helye 3"/>
          <p:cNvSpPr txBox="1">
            <a:spLocks noGrp="1"/>
          </p:cNvSpPr>
          <p:nvPr>
            <p:ph type="title" idx="4294967295"/>
          </p:nvPr>
        </p:nvSpPr>
        <p:spPr>
          <a:xfrm>
            <a:off x="4648315" y="1600200"/>
            <a:ext cx="4038475" cy="4525923"/>
          </a:xfrm>
        </p:spPr>
        <p:txBody>
          <a:bodyPr anchor="t" anchorCtr="0"/>
          <a:lstStyle>
            <a:lvl1pPr marL="343082" indent="-343082" algn="l">
              <a:spcBef>
                <a:spcPts val="700"/>
              </a:spcBef>
              <a:buSzPct val="100000"/>
              <a:buFont typeface="Arial" pitchFamily="34"/>
              <a:buChar char="•"/>
              <a:defRPr sz="2800"/>
            </a:lvl1pPr>
          </a:lstStyle>
          <a:p>
            <a:pPr lvl="0"/>
            <a:r>
              <a:rPr lang="hu-HU"/>
              <a:t>Mintaszöveg szerkesztése</a:t>
            </a:r>
            <a:br>
              <a:rPr lang="hu-HU"/>
            </a:br>
            <a:r>
              <a:rPr lang="hu-HU"/>
              <a:t>Második szint</a:t>
            </a:r>
            <a:br>
              <a:rPr lang="hu-HU"/>
            </a:br>
            <a:r>
              <a:rPr lang="hu-HU"/>
              <a:t>Harmadik szint</a:t>
            </a:r>
            <a:br>
              <a:rPr lang="hu-HU"/>
            </a:br>
            <a:r>
              <a:rPr lang="hu-HU"/>
              <a:t>Negyedik szint</a:t>
            </a:r>
            <a:br>
              <a:rPr lang="hu-HU"/>
            </a:br>
            <a:r>
              <a:rPr lang="hu-HU"/>
              <a:t>Ötödik szint</a:t>
            </a:r>
          </a:p>
        </p:txBody>
      </p:sp>
      <p:sp>
        <p:nvSpPr>
          <p:cNvPr id="5" name="Dátum hely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035514-4413-4E7C-A68F-4BECBE7650C1}" type="datetime1">
              <a:rPr lang="hu-HU"/>
              <a:pPr lvl="0"/>
              <a:t>2017.08.31.</a:t>
            </a:fld>
            <a:endParaRPr lang="hu-HU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F23362-7BD9-4B5F-AF8A-A45545EFF285}" type="slidenum">
              <a:t>‹#›</a:t>
            </a:fld>
            <a:endParaRPr lang="hu-HU"/>
          </a:p>
        </p:txBody>
      </p:sp>
      <p:sp>
        <p:nvSpPr>
          <p:cNvPr id="8" name="Tartalom helye 7"/>
          <p:cNvSpPr txBox="1">
            <a:spLocks noGrp="1"/>
          </p:cNvSpPr>
          <p:nvPr>
            <p:ph idx="1"/>
          </p:nvPr>
        </p:nvSpPr>
        <p:spPr>
          <a:xfrm>
            <a:off x="457200" y="1604515"/>
            <a:ext cx="8046363" cy="3977639"/>
          </a:xfrm>
        </p:spPr>
        <p:txBody>
          <a:bodyPr lIns="0" tIns="0" rIns="0" bIns="0"/>
          <a:lstStyle>
            <a:lvl1pPr hangingPunct="0">
              <a:defRPr/>
            </a:lvl1pPr>
          </a:lstStyle>
          <a:p>
            <a:pPr lv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16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119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49C1913-02BF-427D-A2EB-AADEA7550675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6E1DDA-73BC-48F8-A7FB-23AB00E822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373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8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027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6638F14-9CEE-4CF5-B596-292F81DDC523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672811-7FAB-4975-B099-2002648D87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803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B8B8C9D-D0D0-40FF-9BE9-D1AAB9F2BC28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2F2A22-CDF3-4D71-ADC4-BCE391DCE9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999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417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681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B4C5C748-1268-46A5-B83A-9CE136709864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lvl="0"/>
            <a:fld id="{4075BEC0-40BF-4A4C-9CC3-444F6570F0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39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lvl="0">
              <a:buNone/>
            </a:pPr>
            <a:r>
              <a:rPr lang="hu-HU" sz="5400" dirty="0" smtClean="0"/>
              <a:t>A 20-21. század kihívásai</a:t>
            </a:r>
            <a:endParaRPr lang="hu-HU" sz="5400" dirty="0"/>
          </a:p>
        </p:txBody>
      </p:sp>
      <p:sp>
        <p:nvSpPr>
          <p:cNvPr id="3" name="Alcím 2"/>
          <p:cNvSpPr txBox="1">
            <a:spLocks noGrp="1"/>
          </p:cNvSpPr>
          <p:nvPr>
            <p:ph type="subTitle" idx="1"/>
          </p:nvPr>
        </p:nvSpPr>
        <p:spPr>
          <a:xfrm>
            <a:off x="3084394" y="4025525"/>
            <a:ext cx="2286000" cy="1752475"/>
          </a:xfrm>
        </p:spPr>
        <p:txBody>
          <a:bodyPr>
            <a:normAutofit/>
          </a:bodyPr>
          <a:lstStyle/>
          <a:p>
            <a:pPr lvl="0" algn="l">
              <a:spcBef>
                <a:spcPts val="800"/>
              </a:spcBef>
              <a:spcAft>
                <a:spcPts val="0"/>
              </a:spcAft>
            </a:pPr>
            <a:r>
              <a:rPr lang="hu-HU" sz="3600" dirty="0"/>
              <a:t>Bevezetés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6" y="5778000"/>
            <a:ext cx="1430864" cy="10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Új kihívások az emberiség előtt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272954" y="1930400"/>
            <a:ext cx="3593685" cy="4110963"/>
          </a:xfrm>
        </p:spPr>
        <p:txBody>
          <a:bodyPr>
            <a:noAutofit/>
          </a:bodyPr>
          <a:lstStyle/>
          <a:p>
            <a:pPr marL="343082" lvl="0" indent="-343082"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Éghajlatváltozás</a:t>
            </a:r>
          </a:p>
          <a:p>
            <a:pPr marL="343082" lvl="0" indent="-343082"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Környezetszennyezés</a:t>
            </a:r>
          </a:p>
          <a:p>
            <a:pPr marL="343082" lvl="0" indent="-343082"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Túlnépesedés</a:t>
            </a:r>
          </a:p>
          <a:p>
            <a:pPr marL="343082" lvl="0" indent="-343082"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Újfajta betegségek, járványok</a:t>
            </a:r>
          </a:p>
          <a:p>
            <a:pPr marL="343082" lvl="0" indent="-343082"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Terrorizmus</a:t>
            </a:r>
          </a:p>
          <a:p>
            <a:pPr marL="343082" lvl="0" indent="-343082"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Génmanipuláció</a:t>
            </a:r>
          </a:p>
          <a:p>
            <a:pPr marL="343082" lvl="0" indent="-343082"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Nyersanyagok kiapadása</a:t>
            </a:r>
          </a:p>
          <a:p>
            <a:endParaRPr lang="hu-HU" sz="280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Picture 2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3866639" y="1930400"/>
            <a:ext cx="3831617" cy="37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7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83766" y="1772820"/>
            <a:ext cx="4054211" cy="30670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ím 5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hu-HU"/>
          </a:p>
        </p:txBody>
      </p:sp>
      <p:sp>
        <p:nvSpPr>
          <p:cNvPr id="4" name="Kép helye 6"/>
          <p:cNvSpPr txBox="1">
            <a:spLocks noGrp="1"/>
          </p:cNvSpPr>
          <p:nvPr>
            <p:ph type="title" idx="4294967295"/>
          </p:nvPr>
        </p:nvSpPr>
        <p:spPr>
          <a:xfrm>
            <a:off x="1792443" y="612721"/>
            <a:ext cx="5486400" cy="4114800"/>
          </a:xfrm>
        </p:spPr>
        <p:txBody>
          <a:bodyPr anchor="t"/>
          <a:lstStyle/>
          <a:p>
            <a:pPr lvl="0" hangingPunct="0">
              <a:buNone/>
            </a:pPr>
            <a:r>
              <a:rPr lang="hu-HU" sz="3600">
                <a:latin typeface="Arial" pitchFamily="18"/>
              </a:rPr>
              <a:t>Ki mondja meg, mit tegyünk? Mi magunk?</a:t>
            </a:r>
          </a:p>
        </p:txBody>
      </p:sp>
      <p:sp>
        <p:nvSpPr>
          <p:cNvPr id="5" name="Szöveg helye 7"/>
          <p:cNvSpPr txBox="1">
            <a:spLocks noGrp="1"/>
          </p:cNvSpPr>
          <p:nvPr>
            <p:ph type="body" idx="2"/>
          </p:nvPr>
        </p:nvSpPr>
        <p:spPr>
          <a:xfrm>
            <a:off x="1037231" y="4585648"/>
            <a:ext cx="5767020" cy="2060811"/>
          </a:xfrm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r>
              <a:rPr lang="hu-HU" sz="2800" dirty="0">
                <a:latin typeface="Calibri"/>
              </a:rPr>
              <a:t>„Mért legyek én tisztességes? Kiterítenek úgyis!</a:t>
            </a:r>
          </a:p>
          <a:p>
            <a:pPr lvl="0">
              <a:spcAft>
                <a:spcPts val="0"/>
              </a:spcAft>
            </a:pPr>
            <a:r>
              <a:rPr lang="hu-HU" sz="2800" dirty="0">
                <a:latin typeface="Calibri"/>
              </a:rPr>
              <a:t>Miért ne legyek tisztességes? Kiterítenek úgyis.</a:t>
            </a:r>
          </a:p>
          <a:p>
            <a:pPr lvl="0">
              <a:spcAft>
                <a:spcPts val="0"/>
              </a:spcAft>
            </a:pPr>
            <a:r>
              <a:rPr lang="hu-HU" sz="2800" dirty="0" smtClean="0">
                <a:latin typeface="Calibri"/>
              </a:rPr>
              <a:t>						(</a:t>
            </a:r>
            <a:r>
              <a:rPr lang="hu-HU" sz="2800" dirty="0">
                <a:latin typeface="Calibri"/>
              </a:rPr>
              <a:t>József Attila)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4"/>
          <p:cNvSpPr txBox="1">
            <a:spLocks noGrp="1"/>
          </p:cNvSpPr>
          <p:nvPr>
            <p:ph type="title"/>
          </p:nvPr>
        </p:nvSpPr>
        <p:spPr>
          <a:xfrm>
            <a:off x="1439997" y="260649"/>
            <a:ext cx="5436254" cy="1008116"/>
          </a:xfrm>
        </p:spPr>
        <p:txBody>
          <a:bodyPr anchorCtr="1">
            <a:normAutofit fontScale="90000"/>
          </a:bodyPr>
          <a:lstStyle/>
          <a:p>
            <a:pPr lvl="0" algn="ctr" hangingPunct="0">
              <a:buNone/>
            </a:pPr>
            <a:r>
              <a:rPr lang="hu-HU" sz="3600" b="0">
                <a:latin typeface="Arial" pitchFamily="18"/>
              </a:rPr>
              <a:t>Miért hallgassunk</a:t>
            </a:r>
            <a:r>
              <a:rPr lang="hu-HU" sz="4400" b="0">
                <a:latin typeface="Arial" pitchFamily="18"/>
              </a:rPr>
              <a:t> </a:t>
            </a:r>
            <a:r>
              <a:rPr lang="hu-HU" sz="3600" b="0">
                <a:latin typeface="Arial" pitchFamily="18"/>
              </a:rPr>
              <a:t>Istenre?</a:t>
            </a:r>
          </a:p>
        </p:txBody>
      </p:sp>
      <p:sp>
        <p:nvSpPr>
          <p:cNvPr id="3" name="Szöveg helye 6"/>
          <p:cNvSpPr txBox="1">
            <a:spLocks noGrp="1"/>
          </p:cNvSpPr>
          <p:nvPr>
            <p:ph type="body" idx="2"/>
          </p:nvPr>
        </p:nvSpPr>
        <p:spPr>
          <a:xfrm>
            <a:off x="818866" y="4887724"/>
            <a:ext cx="6201411" cy="1458485"/>
          </a:xfrm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r>
              <a:rPr lang="hu-HU" sz="2800" dirty="0">
                <a:latin typeface="Calibri"/>
              </a:rPr>
              <a:t>„Mert úgy szerette Isten a világot, hogy egyszülött Fiát adta, hogy aki hisz őbenne el ne vesszen, hanem örök élete legyen.”</a:t>
            </a:r>
          </a:p>
          <a:p>
            <a:pPr lvl="0">
              <a:spcAft>
                <a:spcPts val="0"/>
              </a:spcAft>
            </a:pPr>
            <a:r>
              <a:rPr lang="hu-HU" sz="2800" dirty="0" smtClean="0">
                <a:latin typeface="Calibri"/>
              </a:rPr>
              <a:t>										</a:t>
            </a:r>
            <a:r>
              <a:rPr lang="hu-HU" sz="2500" dirty="0" err="1" smtClean="0">
                <a:latin typeface="Calibri"/>
              </a:rPr>
              <a:t>Jn</a:t>
            </a:r>
            <a:r>
              <a:rPr lang="hu-HU" sz="2500" dirty="0" smtClean="0">
                <a:latin typeface="Calibri"/>
              </a:rPr>
              <a:t> </a:t>
            </a:r>
            <a:r>
              <a:rPr lang="hu-HU" sz="2500" dirty="0">
                <a:latin typeface="Calibri"/>
              </a:rPr>
              <a:t>3,16</a:t>
            </a:r>
          </a:p>
        </p:txBody>
      </p:sp>
      <p:sp>
        <p:nvSpPr>
          <p:cNvPr id="4" name="Kép helye 5"/>
          <p:cNvSpPr/>
          <p:nvPr/>
        </p:nvSpPr>
        <p:spPr>
          <a:xfrm>
            <a:off x="1915914" y="772924"/>
            <a:ext cx="5486400" cy="41148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4" y="1268765"/>
            <a:ext cx="4858603" cy="3643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None/>
            </a:pPr>
            <a:r>
              <a:rPr lang="hu-HU"/>
              <a:t>Etika</a:t>
            </a:r>
          </a:p>
        </p:txBody>
      </p:sp>
      <p:sp>
        <p:nvSpPr>
          <p:cNvPr id="5" name="Lefelé nyíl 4"/>
          <p:cNvSpPr/>
          <p:nvPr/>
        </p:nvSpPr>
        <p:spPr>
          <a:xfrm>
            <a:off x="1619640" y="2493001"/>
            <a:ext cx="484558" cy="978481"/>
          </a:xfrm>
          <a:custGeom>
            <a:avLst>
              <a:gd name="f0" fmla="val 162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1 10800"/>
              <a:gd name="f15" fmla="pin 0 f0 216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7"/>
              <a:gd name="f24" fmla="+- 21600 0 f18"/>
              <a:gd name="f25" fmla="*/ 0 f19 1"/>
              <a:gd name="f26" fmla="*/ 21600 f19 1"/>
              <a:gd name="f27" fmla="*/ f17 f11 1"/>
              <a:gd name="f28" fmla="*/ f18 f12 1"/>
              <a:gd name="f29" fmla="+- f22 0 f3"/>
              <a:gd name="f30" fmla="*/ f24 f17 1"/>
              <a:gd name="f31" fmla="*/ f25 1 f19"/>
              <a:gd name="f32" fmla="*/ f26 1 f19"/>
              <a:gd name="f33" fmla="*/ f23 f11 1"/>
              <a:gd name="f34" fmla="*/ f30 1 10800"/>
              <a:gd name="f35" fmla="*/ f31 f12 1"/>
              <a:gd name="f36" fmla="*/ f31 f11 1"/>
              <a:gd name="f37" fmla="*/ f32 f11 1"/>
              <a:gd name="f38" fmla="+- f18 f34 0"/>
              <a:gd name="f39" fmla="*/ f38 f12 1"/>
            </a:gdLst>
            <a:ahLst>
              <a:ahXY gdRefX="f1" minX="f7" maxX="f9" gdRefY="f0" minY="f7" maxY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6" y="f28"/>
              </a:cxn>
              <a:cxn ang="f29">
                <a:pos x="f37" y="f28"/>
              </a:cxn>
            </a:cxnLst>
            <a:rect l="f27" t="f35" r="f33" b="f39"/>
            <a:pathLst>
              <a:path w="21600" h="21600">
                <a:moveTo>
                  <a:pt x="f17" y="f7"/>
                </a:moveTo>
                <a:lnTo>
                  <a:pt x="f17" y="f18"/>
                </a:lnTo>
                <a:lnTo>
                  <a:pt x="f7" y="f18"/>
                </a:lnTo>
                <a:lnTo>
                  <a:pt x="f9" y="f8"/>
                </a:lnTo>
                <a:lnTo>
                  <a:pt x="f8" y="f18"/>
                </a:lnTo>
                <a:lnTo>
                  <a:pt x="f23" y="f18"/>
                </a:lnTo>
                <a:lnTo>
                  <a:pt x="f23" y="f7"/>
                </a:lnTo>
                <a:close/>
              </a:path>
            </a:pathLst>
          </a:custGeom>
          <a:solidFill>
            <a:srgbClr val="4F81BD"/>
          </a:solidFill>
          <a:ln w="25557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395642" y="1700637"/>
            <a:ext cx="4038475" cy="4525923"/>
          </a:xfrm>
        </p:spPr>
        <p:txBody>
          <a:bodyPr lIns="91440" tIns="45720" rIns="91440" bIns="45720"/>
          <a:lstStyle/>
          <a:p>
            <a:pPr marL="0" lvl="0" indent="0" hangingPunct="1"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hu-HU" sz="2800" dirty="0" smtClean="0">
                <a:latin typeface="Calibri"/>
              </a:rPr>
              <a:t>        </a:t>
            </a:r>
            <a:r>
              <a:rPr lang="hu-HU" sz="2800" dirty="0" err="1" smtClean="0">
                <a:latin typeface="Calibri"/>
              </a:rPr>
              <a:t>Heteronóm</a:t>
            </a:r>
            <a:endParaRPr lang="hu-HU" sz="2800" dirty="0">
              <a:latin typeface="Calibri"/>
            </a:endParaRPr>
          </a:p>
          <a:p>
            <a:pPr marL="343082" lvl="0" indent="-343082" hangingPunct="1"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</a:pPr>
            <a:endParaRPr lang="hu-HU" sz="2800" dirty="0">
              <a:latin typeface="Calibri"/>
            </a:endParaRPr>
          </a:p>
          <a:p>
            <a:pPr marL="0" lvl="0" indent="0" hangingPunct="1"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hu-HU" sz="2800" dirty="0" smtClean="0">
                <a:latin typeface="Calibri"/>
              </a:rPr>
              <a:t>         </a:t>
            </a:r>
            <a:endParaRPr lang="hu-HU" sz="2800" dirty="0">
              <a:latin typeface="Calibri"/>
            </a:endParaRPr>
          </a:p>
          <a:p>
            <a:pPr marL="343082" lvl="0" indent="-343082" hangingPunct="1"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</a:pPr>
            <a:endParaRPr lang="hu-HU" sz="2800" dirty="0">
              <a:latin typeface="Calibri"/>
            </a:endParaRPr>
          </a:p>
          <a:p>
            <a:pPr marL="343082" lvl="0" indent="-343082" hangingPunct="1"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A cselekvés külső törvény által meghatározott</a:t>
            </a:r>
          </a:p>
        </p:txBody>
      </p:sp>
      <p:sp>
        <p:nvSpPr>
          <p:cNvPr id="6" name="Lefelé nyíl 5"/>
          <p:cNvSpPr/>
          <p:nvPr/>
        </p:nvSpPr>
        <p:spPr>
          <a:xfrm>
            <a:off x="5795997" y="2468157"/>
            <a:ext cx="484558" cy="978481"/>
          </a:xfrm>
          <a:custGeom>
            <a:avLst>
              <a:gd name="f0" fmla="val 162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1 10800"/>
              <a:gd name="f15" fmla="pin 0 f0 216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7"/>
              <a:gd name="f24" fmla="+- 21600 0 f18"/>
              <a:gd name="f25" fmla="*/ 0 f19 1"/>
              <a:gd name="f26" fmla="*/ 21600 f19 1"/>
              <a:gd name="f27" fmla="*/ f17 f11 1"/>
              <a:gd name="f28" fmla="*/ f18 f12 1"/>
              <a:gd name="f29" fmla="+- f22 0 f3"/>
              <a:gd name="f30" fmla="*/ f24 f17 1"/>
              <a:gd name="f31" fmla="*/ f25 1 f19"/>
              <a:gd name="f32" fmla="*/ f26 1 f19"/>
              <a:gd name="f33" fmla="*/ f23 f11 1"/>
              <a:gd name="f34" fmla="*/ f30 1 10800"/>
              <a:gd name="f35" fmla="*/ f31 f12 1"/>
              <a:gd name="f36" fmla="*/ f31 f11 1"/>
              <a:gd name="f37" fmla="*/ f32 f11 1"/>
              <a:gd name="f38" fmla="+- f18 f34 0"/>
              <a:gd name="f39" fmla="*/ f38 f12 1"/>
            </a:gdLst>
            <a:ahLst>
              <a:ahXY gdRefX="f1" minX="f7" maxX="f9" gdRefY="f0" minY="f7" maxY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6" y="f28"/>
              </a:cxn>
              <a:cxn ang="f29">
                <a:pos x="f37" y="f28"/>
              </a:cxn>
            </a:cxnLst>
            <a:rect l="f27" t="f35" r="f33" b="f39"/>
            <a:pathLst>
              <a:path w="21600" h="21600">
                <a:moveTo>
                  <a:pt x="f17" y="f7"/>
                </a:moveTo>
                <a:lnTo>
                  <a:pt x="f17" y="f18"/>
                </a:lnTo>
                <a:lnTo>
                  <a:pt x="f7" y="f18"/>
                </a:lnTo>
                <a:lnTo>
                  <a:pt x="f9" y="f8"/>
                </a:lnTo>
                <a:lnTo>
                  <a:pt x="f8" y="f18"/>
                </a:lnTo>
                <a:lnTo>
                  <a:pt x="f23" y="f18"/>
                </a:lnTo>
                <a:lnTo>
                  <a:pt x="f23" y="f7"/>
                </a:lnTo>
                <a:close/>
              </a:path>
            </a:pathLst>
          </a:custGeom>
          <a:solidFill>
            <a:srgbClr val="4F81BD"/>
          </a:solidFill>
          <a:ln w="25557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Tartalom helye 3"/>
          <p:cNvSpPr txBox="1">
            <a:spLocks noGrp="1"/>
          </p:cNvSpPr>
          <p:nvPr>
            <p:ph sz="half" idx="4294967295"/>
          </p:nvPr>
        </p:nvSpPr>
        <p:spPr>
          <a:xfrm>
            <a:off x="4018976" y="1750835"/>
            <a:ext cx="4038600" cy="4425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 algn="ctr"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r>
              <a:rPr lang="hu-HU" sz="2800" dirty="0">
                <a:latin typeface="Calibri"/>
              </a:rPr>
              <a:t>Autonóm</a:t>
            </a:r>
          </a:p>
          <a:p>
            <a:pPr marL="343082" lvl="0" indent="-343082"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</a:pPr>
            <a:endParaRPr lang="hu-HU" sz="2800" dirty="0">
              <a:latin typeface="Calibri"/>
            </a:endParaRPr>
          </a:p>
          <a:p>
            <a:pPr marL="0" lvl="0" indent="0">
              <a:spcBef>
                <a:spcPts val="700"/>
              </a:spcBef>
              <a:spcAft>
                <a:spcPts val="0"/>
              </a:spcAft>
              <a:buSzPct val="100000"/>
              <a:buNone/>
            </a:pPr>
            <a:endParaRPr lang="hu-HU" sz="2800" dirty="0" smtClean="0">
              <a:latin typeface="Calibri"/>
            </a:endParaRPr>
          </a:p>
          <a:p>
            <a:pPr marL="343082" lvl="0" indent="-343082"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</a:pPr>
            <a:endParaRPr lang="hu-HU" sz="2800" dirty="0">
              <a:latin typeface="Calibri"/>
            </a:endParaRPr>
          </a:p>
          <a:p>
            <a:pPr marL="343082" lvl="0" indent="-343082"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A cselekvést belső törvényszerűségek irányítják</a:t>
            </a:r>
          </a:p>
          <a:p>
            <a:pPr marL="343082" lvl="0" indent="-343082"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</a:pPr>
            <a:endParaRPr lang="hu-HU" sz="2800" dirty="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természet erőforrásai végesek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latin typeface="Calibri"/>
              </a:rPr>
              <a:t>„</a:t>
            </a:r>
            <a:r>
              <a:rPr lang="hu-HU" sz="3200" b="1" dirty="0">
                <a:latin typeface="Calibri"/>
              </a:rPr>
              <a:t>A Földet nem apáinktól örököltük, hanem unokáinktól kaptuk kölcsön</a:t>
            </a:r>
            <a:r>
              <a:rPr lang="hu-HU" sz="3200" dirty="0">
                <a:latin typeface="Calibri"/>
              </a:rPr>
              <a:t>.”</a:t>
            </a:r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869203" y="2160590"/>
            <a:ext cx="3732599" cy="3880773"/>
          </a:xfrm>
        </p:spPr>
        <p:txBody>
          <a:bodyPr>
            <a:normAutofit/>
          </a:bodyPr>
          <a:lstStyle/>
          <a:p>
            <a:pPr marL="0" lvl="0" indent="0">
              <a:spcBef>
                <a:spcPts val="700"/>
              </a:spcBef>
              <a:buSzPct val="100000"/>
              <a:buNone/>
            </a:pPr>
            <a:r>
              <a:rPr lang="hu-HU" sz="2800" u="sng" dirty="0">
                <a:latin typeface="Calibri"/>
              </a:rPr>
              <a:t>A jövő generációt leginkább veszélyeztető folyamatok</a:t>
            </a:r>
            <a:r>
              <a:rPr lang="hu-HU" sz="2800" dirty="0">
                <a:latin typeface="Calibri"/>
              </a:rPr>
              <a:t>:</a:t>
            </a:r>
          </a:p>
          <a:p>
            <a:pPr marL="343082" lvl="0" indent="-343082"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- túlfogyasztás</a:t>
            </a:r>
          </a:p>
          <a:p>
            <a:pPr marL="343082" lvl="0" indent="-343082"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- környezetszennyezés</a:t>
            </a:r>
          </a:p>
          <a:p>
            <a:pPr marL="343082" lvl="0" indent="-343082"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hu-HU" sz="2800" dirty="0">
                <a:latin typeface="Calibri"/>
              </a:rPr>
              <a:t>- biológiai egyensúly megbomlása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7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None/>
            </a:pPr>
            <a:r>
              <a:rPr lang="hu-HU"/>
              <a:t>A megoldás lehetősége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475" cy="4525923"/>
          </a:xfrm>
        </p:spPr>
        <p:txBody>
          <a:bodyPr lIns="91440" tIns="45720" rIns="91440" bIns="45720"/>
          <a:lstStyle/>
          <a:p>
            <a:pPr marL="0" lvl="0" indent="0" hangingPunct="1">
              <a:spcBef>
                <a:spcPts val="700"/>
              </a:spcBef>
              <a:spcAft>
                <a:spcPts val="0"/>
              </a:spcAft>
              <a:buNone/>
            </a:pPr>
            <a:r>
              <a:rPr lang="hu-HU" sz="2800" b="1">
                <a:latin typeface="Calibri"/>
              </a:rPr>
              <a:t>Belátáson alapuló önkorlátozás</a:t>
            </a:r>
            <a:r>
              <a:rPr lang="hu-HU" sz="2800">
                <a:latin typeface="Calibri"/>
              </a:rPr>
              <a:t>.</a:t>
            </a:r>
          </a:p>
          <a:p>
            <a:pPr marL="0" lvl="0" indent="0" hangingPunct="1">
              <a:spcBef>
                <a:spcPts val="700"/>
              </a:spcBef>
              <a:spcAft>
                <a:spcPts val="0"/>
              </a:spcAft>
              <a:buNone/>
            </a:pPr>
            <a:endParaRPr lang="hu-HU" sz="2800">
              <a:latin typeface="Calibri"/>
            </a:endParaRPr>
          </a:p>
          <a:p>
            <a:pPr marL="0" lvl="0" indent="0" hangingPunct="1">
              <a:spcBef>
                <a:spcPts val="700"/>
              </a:spcBef>
              <a:spcAft>
                <a:spcPts val="0"/>
              </a:spcAft>
              <a:buNone/>
            </a:pPr>
            <a:r>
              <a:rPr lang="hu-HU" sz="2800">
                <a:latin typeface="Calibri"/>
              </a:rPr>
              <a:t>Annak felismerése, hogy az embernek sáfárkodnia kell a rábízott javakkal, nem pedig felélni azokat.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34126" y="1988838"/>
            <a:ext cx="4679963" cy="467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None/>
            </a:pPr>
            <a:r>
              <a:rPr lang="hu-HU"/>
              <a:t>A fenntartható fejlődés elve</a:t>
            </a:r>
          </a:p>
        </p:txBody>
      </p:sp>
      <p:sp>
        <p:nvSpPr>
          <p:cNvPr id="4" name="Cím 3"/>
          <p:cNvSpPr txBox="1">
            <a:spLocks noGrp="1"/>
          </p:cNvSpPr>
          <p:nvPr>
            <p:ph type="title" idx="4294967295"/>
          </p:nvPr>
        </p:nvSpPr>
        <p:spPr>
          <a:xfrm>
            <a:off x="4293573" y="1732062"/>
            <a:ext cx="4393217" cy="4394061"/>
          </a:xfrm>
        </p:spPr>
        <p:txBody>
          <a:bodyPr/>
          <a:lstStyle/>
          <a:p>
            <a:pPr lvl="0">
              <a:buNone/>
            </a:pPr>
            <a:r>
              <a:rPr lang="hu-HU" sz="2800" dirty="0"/>
              <a:t>Megújuló energia használata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Cím 2"/>
          <p:cNvSpPr txBox="1">
            <a:spLocks noGrp="1"/>
          </p:cNvSpPr>
          <p:nvPr>
            <p:ph type="title" idx="4294967295"/>
          </p:nvPr>
        </p:nvSpPr>
        <p:spPr>
          <a:xfrm>
            <a:off x="127394" y="1732062"/>
            <a:ext cx="4267185" cy="4353302"/>
          </a:xfrm>
        </p:spPr>
        <p:txBody>
          <a:bodyPr>
            <a:normAutofit fontScale="90000"/>
          </a:bodyPr>
          <a:lstStyle/>
          <a:p>
            <a:pPr lvl="0">
              <a:buNone/>
            </a:pPr>
            <a:r>
              <a:rPr lang="hu-HU" sz="3100" dirty="0"/>
              <a:t>Megfelelő </a:t>
            </a:r>
            <a:r>
              <a:rPr lang="hu-HU" sz="3100" dirty="0" smtClean="0"/>
              <a:t>mennyiségű zöldfelület </a:t>
            </a:r>
            <a:r>
              <a:rPr lang="hu-HU" sz="3100" dirty="0"/>
              <a:t>biztosítása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pic>
        <p:nvPicPr>
          <p:cNvPr id="6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399" y="2948636"/>
            <a:ext cx="4065174" cy="270000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99" y="2948636"/>
            <a:ext cx="3872048" cy="27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161</Words>
  <Application>Microsoft Office PowerPoint</Application>
  <PresentationFormat>Diavetítés a képernyőre (4:3 oldalarány)</PresentationFormat>
  <Paragraphs>41</Paragraphs>
  <Slides>8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8" baseType="lpstr">
      <vt:lpstr>Microsoft YaHei</vt:lpstr>
      <vt:lpstr>Arial</vt:lpstr>
      <vt:lpstr>Calibri</vt:lpstr>
      <vt:lpstr>Mangal</vt:lpstr>
      <vt:lpstr>Segoe UI</vt:lpstr>
      <vt:lpstr>Tahoma</vt:lpstr>
      <vt:lpstr>Times New Roman</vt:lpstr>
      <vt:lpstr>Trebuchet MS</vt:lpstr>
      <vt:lpstr>Wingdings 3</vt:lpstr>
      <vt:lpstr>Fazetta</vt:lpstr>
      <vt:lpstr>A 20-21. század kihívásai</vt:lpstr>
      <vt:lpstr>Új kihívások az emberiség előtt</vt:lpstr>
      <vt:lpstr>PowerPoint bemutató</vt:lpstr>
      <vt:lpstr>Miért hallgassunk Istenre?</vt:lpstr>
      <vt:lpstr>Etika</vt:lpstr>
      <vt:lpstr>A természet erőforrásai végesek</vt:lpstr>
      <vt:lpstr>A megoldás lehetősége</vt:lpstr>
      <vt:lpstr>A fenntartható fejlődés elve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20-21. század kihívásai</dc:title>
  <dc:creator>hs</dc:creator>
  <cp:lastModifiedBy>Márti</cp:lastModifiedBy>
  <cp:revision>16</cp:revision>
  <dcterms:created xsi:type="dcterms:W3CDTF">2014-12-19T11:09:55Z</dcterms:created>
  <dcterms:modified xsi:type="dcterms:W3CDTF">2017-08-31T08:33:57Z</dcterms:modified>
</cp:coreProperties>
</file>