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4" r:id="rId2"/>
    <p:sldMasterId id="2147483786" r:id="rId3"/>
    <p:sldMasterId id="2147483822" r:id="rId4"/>
  </p:sldMasterIdLst>
  <p:sldIdLst>
    <p:sldId id="258" r:id="rId5"/>
    <p:sldId id="259" r:id="rId6"/>
    <p:sldId id="260" r:id="rId7"/>
    <p:sldId id="257" r:id="rId8"/>
    <p:sldId id="269" r:id="rId9"/>
    <p:sldId id="256" r:id="rId10"/>
    <p:sldId id="267" r:id="rId11"/>
    <p:sldId id="263" r:id="rId12"/>
    <p:sldId id="265" r:id="rId13"/>
    <p:sldId id="271" r:id="rId14"/>
    <p:sldId id="261" r:id="rId15"/>
    <p:sldId id="272" r:id="rId16"/>
    <p:sldId id="262" r:id="rId17"/>
    <p:sldId id="268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7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7D8-F930-49C1-86CD-DDA750E9586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4467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273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9040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13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354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4094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9786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34-A6CE-4732-9453-30A9ED40E335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8570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753-8876-49F8-9AC6-7ABA216A4A7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3247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7D8-F930-49C1-86CD-DDA750E95860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2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743-BEEC-4DE8-98CF-7F301C26844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448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743-BEEC-4DE8-98CF-7F301C26844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3175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1924-BCCB-44E7-93CA-F676BEDB0736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29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2829-DF2D-4A4A-8E8A-20E72B8EA59F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3448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27C0-C697-489D-B974-1FC375018E72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131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F0C-6E39-42B0-AB99-8EFF31E0C87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5482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A5A1-13C2-4C95-9234-6E9D6845CF0A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6465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576D-9B38-4222-BB4C-357E62A723EE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6123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1D55-F47A-4D4A-A376-FCBC286DEAB8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6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34-A6CE-4732-9453-30A9ED40E335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4953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753-8876-49F8-9AC6-7ABA216A4A7D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52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3577D8-F930-49C1-86CD-DDA750E95860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5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1924-BCCB-44E7-93CA-F676BEDB0736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33009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743-BEEC-4DE8-98CF-7F301C26844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9737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1924-BCCB-44E7-93CA-F676BEDB0736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9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2829-DF2D-4A4A-8E8A-20E72B8EA59F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72190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27C0-C697-489D-B974-1FC375018E72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F0C-6E39-42B0-AB99-8EFF31E0C870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A5A1-13C2-4C95-9234-6E9D6845CF0A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2371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576D-9B38-4222-BB4C-357E62A723EE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0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1D55-F47A-4D4A-A376-FCBC286DEAB8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5362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29013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0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2829-DF2D-4A4A-8E8A-20E72B8EA59F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05168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76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49654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7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34-A6CE-4732-9453-30A9ED40E335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89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753-8876-49F8-9AC6-7ABA216A4A7D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26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3577D8-F930-49C1-86CD-DDA750E95860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948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743-BEEC-4DE8-98CF-7F301C26844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88213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1924-BCCB-44E7-93CA-F676BEDB0736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401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2829-DF2D-4A4A-8E8A-20E72B8EA59F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6929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27C0-C697-489D-B974-1FC375018E72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79712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27C0-C697-489D-B974-1FC375018E72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21720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F0C-6E39-42B0-AB99-8EFF31E0C87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69097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A5A1-13C2-4C95-9234-6E9D6845CF0A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1198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576D-9B38-4222-BB4C-357E62A723EE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20250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1D55-F47A-4D4A-A376-FCBC286DEAB8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88405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3744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56275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485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92198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5383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F0C-6E39-42B0-AB99-8EFF31E0C87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38888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49956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34-A6CE-4732-9453-30A9ED40E335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51463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753-8876-49F8-9AC6-7ABA216A4A7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526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A5A1-13C2-4C95-9234-6E9D6845CF0A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0906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576D-9B38-4222-BB4C-357E62A723EE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85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1D55-F47A-4D4A-A376-FCBC286DEAB8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3084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1487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673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C107EBA-DD8E-4757-8649-1096A975216C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486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CeXoMJbsv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ZgN_NDfA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" TargetMode="External"/><Relationship Id="rId2" Type="http://schemas.openxmlformats.org/officeDocument/2006/relationships/hyperlink" Target="https://www.freebibleimages.org/pho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cZgN_NDfAs" TargetMode="External"/><Relationship Id="rId4" Type="http://schemas.openxmlformats.org/officeDocument/2006/relationships/hyperlink" Target="https://youtu.be/QCeXoMJbsv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2435" y="116632"/>
            <a:ext cx="8278688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betegségek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erői</a:t>
            </a:r>
            <a:r>
              <a:rPr lang="en-US" altLang="hu-H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felett</a:t>
            </a:r>
            <a:endParaRPr lang="en-US" altLang="hu-HU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7" y="2708920"/>
            <a:ext cx="4608513" cy="34563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132856"/>
            <a:ext cx="4329675" cy="32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448" y="365127"/>
            <a:ext cx="10009112" cy="831625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Nézzétek meg ezt a rövidfilmet!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64000" y="1340768"/>
            <a:ext cx="7675350" cy="5184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Feladatok: 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film nézése közben azon gondolkozzatok, hogy mit érezhettek a tanítványok a vihar idején és mit a vihar lecsendesítése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után!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tapasztalatokat!</a:t>
            </a:r>
          </a:p>
          <a:p>
            <a:pPr marL="457200" indent="-4572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jelenet a Márk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4,35-41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alapján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készült.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lejátszásához!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videó nem indul el kattintásra, akkor az utolsó dián lévő linket szerkesztő módban a böngésző címsorába kell másolni. </a:t>
            </a:r>
          </a:p>
        </p:txBody>
      </p:sp>
    </p:spTree>
    <p:extLst>
      <p:ext uri="{BB962C8B-B14F-4D97-AF65-F5344CB8AC3E}">
        <p14:creationId xmlns:p14="http://schemas.microsoft.com/office/powerpoint/2010/main" val="1179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4000" y="365127"/>
            <a:ext cx="7548424" cy="1325563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Pál apostol így ír Jézusról: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384" y="1690690"/>
            <a:ext cx="5184576" cy="49786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„…fel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 magasztalta őt Isten mindenek fölé, és azt a nevet adományozta neki, amely minden névnél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nagyobb, hogy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nevére minden térd meghajoljon, mennyeieké, földieké és föld alattiaké;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nyelv vallja, hogy Jézus Krisztus Úr az Atya Isten dicsőségére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2,9-11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772816"/>
            <a:ext cx="5831531" cy="43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Hallgassunk meg egy dalt!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1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ének elindításához!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Megjegyzés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videó nem indul el kattintásra, akkor az utolsó dián lévő linket szerkesztő módban a böngésző címsorába kell másolni.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figyelj a szövegre is, miközben a dalt hallgatod!</a:t>
            </a:r>
          </a:p>
          <a:p>
            <a:pPr marL="514350" indent="-51435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Egy-egy szóval foglald össze a dal mondanivalóját!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24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536" y="365126"/>
            <a:ext cx="8496944" cy="1191666"/>
          </a:xfrm>
        </p:spPr>
        <p:txBody>
          <a:bodyPr/>
          <a:lstStyle/>
          <a:p>
            <a:r>
              <a:rPr lang="hu-HU" sz="3600" cap="non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munka:</a:t>
            </a:r>
            <a:br>
              <a:rPr lang="hu-HU" sz="3600" cap="non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cap="non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válaszoljatok a kérdésekre írásban!</a:t>
            </a:r>
            <a:endParaRPr lang="hu-HU" sz="3600" cap="none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775520" y="1628800"/>
            <a:ext cx="8208912" cy="3960440"/>
          </a:xfrm>
        </p:spPr>
        <p:txBody>
          <a:bodyPr>
            <a:normAutofit/>
          </a:bodyPr>
          <a:lstStyle/>
          <a:p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adhat reménységet az, hogy Jézus a természeti erők felett is megmutatta uralmát? </a:t>
            </a:r>
          </a:p>
          <a:p>
            <a:r>
              <a:rPr lang="nn-NO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indít titeket </a:t>
            </a:r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n-NO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ézus hatalma</a:t>
            </a:r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</a:t>
            </a:r>
            <a:r>
              <a:rPr lang="nn-NO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mutatkozik meg az életedben Jézus hatalma?</a:t>
            </a:r>
          </a:p>
          <a:p>
            <a:r>
              <a:rPr lang="hu-HU" sz="24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élhetünk jól azzal az erővel, amivel rendelkezünk?</a:t>
            </a:r>
          </a:p>
        </p:txBody>
      </p:sp>
    </p:spTree>
    <p:extLst>
      <p:ext uri="{BB962C8B-B14F-4D97-AF65-F5344CB8AC3E}">
        <p14:creationId xmlns:p14="http://schemas.microsoft.com/office/powerpoint/2010/main" val="2731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képek és a videó forrásai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825625"/>
            <a:ext cx="8551862" cy="4351338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szereplő bibliai témájú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képek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www.freebibleimages.org/photos/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internetes oldalon találhatók.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egyéb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illusztrációk pedig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pixabay.com/hu/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honlapról letölthetők.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videó linkje: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youtu.be/QCeXoMJbsvk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 linkje: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www.youtube.com/watch?v=acZgN_NDfAs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0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sugallnak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neked ezek e képek?</a:t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Mondd el, mit gondolsz róluk!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03173">
            <a:off x="1938135" y="1867461"/>
            <a:ext cx="3144558" cy="20963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8008">
            <a:off x="6150851" y="1442869"/>
            <a:ext cx="4277758" cy="28477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4070">
            <a:off x="6882052" y="4506543"/>
            <a:ext cx="3312368" cy="22060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65" y="4140605"/>
            <a:ext cx="3523167" cy="2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448" y="1412776"/>
            <a:ext cx="10226352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 motorversenyző akár 250 km/óra feletti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sebességet is elérhet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versenypályán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Óriási erők dolgoznak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ekkora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sebességnél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Nehéz uralni a gyors járművet.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bírói döntés életeket is befolyásolhat, óriási felelősség van a kezében egy-egy súlyos döntés meghozatalakor.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hullámlovas a természeti erőket használja ki, hogy szörfdeszkával különböző trükköket hajtson végre. Nagyon veszélyes sportág. Jól kell ismerni a tenger erejét.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„A pénz egyenlő hatalom.”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sokan gondolkodnak így.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kinek sok pénze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több lehetőséget is kihasználhat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életben, szinte mindenre képes.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 pénzügyi visszaélés is származhat a gazdagságból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 smtClean="0"/>
          </a:p>
          <a:p>
            <a:pPr>
              <a:lnSpc>
                <a:spcPct val="120000"/>
              </a:lnSpc>
            </a:pPr>
            <a:endParaRPr lang="hu-HU" sz="2400" dirty="0"/>
          </a:p>
          <a:p>
            <a:pPr>
              <a:lnSpc>
                <a:spcPct val="120000"/>
              </a:lnSpc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6294">
            <a:off x="119421" y="5777628"/>
            <a:ext cx="1103281" cy="7719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9" y="1872069"/>
            <a:ext cx="931505" cy="6655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9230">
            <a:off x="84803" y="4280201"/>
            <a:ext cx="1154407" cy="930826"/>
          </a:xfrm>
          <a:prstGeom prst="rect">
            <a:avLst/>
          </a:prstGeom>
        </p:spPr>
      </p:pic>
      <p:pic>
        <p:nvPicPr>
          <p:cNvPr id="7" name="Tartalom hely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9" y="3053281"/>
            <a:ext cx="1032875" cy="6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2384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616" y="365125"/>
            <a:ext cx="8714184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Beszélgessünk a kérdésekről!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83632" y="1844824"/>
            <a:ext cx="6768752" cy="397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Mit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jelent számotokra az, hogy valakinek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hatalma van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 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különbség a hatalommal való élés és az azzal való visszaélés között?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3. Neked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felett van hatalmad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4. Hogyan kapcsolódik a hatalom témájához ez a kép?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a hatalom?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35560" y="2084832"/>
            <a:ext cx="7992888" cy="4368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A hatalom: erő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képesség. A Bibliában Isten uralmának kifejezésére szolgál. </a:t>
            </a:r>
          </a:p>
          <a:p>
            <a:pPr marL="0" indent="0" algn="just">
              <a:buNone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mennyei erők megnyilvánulása, amelyet Jézus mutatott meg cselekedeteiben, szavaiban, tanításaiban. </a:t>
            </a:r>
          </a:p>
          <a:p>
            <a:pPr marL="0" indent="0" algn="just">
              <a:buNone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Befolyásolási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képesség arra, hogy a helyzet változzon. Jézus a hatalmat gyógyításra és mások megsegítésére használta. </a:t>
            </a:r>
            <a:endParaRPr lang="hu-H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„Mert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úgy tanítja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őket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, mint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akinek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hatalma van, és nem úgy, mint az írástudók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.” - olvassuk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Jézusról.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Mt 7,29 </a:t>
            </a:r>
          </a:p>
          <a:p>
            <a:pPr marL="0" indent="0" algn="just">
              <a:buNone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Szavai nyomán testi vagy lelki változás indult, például gyógyulás, megtérés. </a:t>
            </a:r>
          </a:p>
          <a:p>
            <a:pPr marL="0" indent="0" algn="just">
              <a:buNone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Tágabb értelemben Krisztus </a:t>
            </a:r>
            <a:r>
              <a:rPr lang="hu-HU" sz="21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100" dirty="0" err="1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által gyakorolja hatalmát a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gyülekezetben, vezet és irányít. </a:t>
            </a:r>
          </a:p>
        </p:txBody>
      </p:sp>
    </p:spTree>
    <p:extLst>
      <p:ext uri="{BB962C8B-B14F-4D97-AF65-F5344CB8AC3E}">
        <p14:creationId xmlns:p14="http://schemas.microsoft.com/office/powerpoint/2010/main" val="364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007768" y="402655"/>
            <a:ext cx="36872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/>
              <a:t>Jézus isteni hatalma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91544" y="1268760"/>
            <a:ext cx="8424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 Szentírás úgy mutatja be Jézus Krisztust, mint </a:t>
            </a:r>
            <a:r>
              <a:rPr lang="hu-HU" sz="2400" dirty="0" smtClean="0"/>
              <a:t>Akinek </a:t>
            </a:r>
            <a:r>
              <a:rPr lang="hu-HU" sz="2400" dirty="0"/>
              <a:t>hatalma van.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Isten adta </a:t>
            </a:r>
            <a:r>
              <a:rPr lang="hu-HU" sz="2400" dirty="0" smtClean="0"/>
              <a:t>Neki </a:t>
            </a:r>
            <a:r>
              <a:rPr lang="hu-HU" sz="2400" dirty="0"/>
              <a:t>a hatalmat, ami mindenre kiterjed.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Még azokra a területekre is, ami az ember által szinte teljesen irányíthatatlan: a természeti erők, és betegségek területére is. </a:t>
            </a:r>
          </a:p>
          <a:p>
            <a:endParaRPr lang="hu-HU" sz="2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747188"/>
            <a:ext cx="3888432" cy="291632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951985" y="5723268"/>
            <a:ext cx="418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 a Kánai menyegzőn történtek</a:t>
            </a:r>
          </a:p>
          <a:p>
            <a:r>
              <a:rPr lang="hu-HU" dirty="0" smtClean="0"/>
              <a:t>illusztrációja, amikor Jézus a vizet borrá változtatta.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096" y="836712"/>
            <a:ext cx="7290054" cy="853978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a csoda?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690690"/>
            <a:ext cx="8424936" cy="4042566"/>
          </a:xfrm>
        </p:spPr>
        <p:txBody>
          <a:bodyPr>
            <a:normAutofit lnSpcReduction="10000"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Sokszor használjuk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csoda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kifejezést, amikor számunkra megmagyarázhatatlan dolog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történik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Olyan,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amely felett nincs hatalmunk.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csoda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olyan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bekövetkező esemény, amelyet tapasztalataink vagy ismereteink alapján nem tartunk lehetségesnek vagy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valószínűnek, de ennek ellenére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megtörténik.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Újszövetségben leírt csodák célja, hogy felismerje a világ, hogy Jézust az Isten küldte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el. Azért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tett csodákat, hogy higgyenek benne az emberek.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csodái nem öncélúak, a tanítványok hitének ébresztésére szolgálnak.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7564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Kutatómunka</a:t>
            </a:r>
            <a:r>
              <a:rPr lang="hu-HU" dirty="0" smtClean="0"/>
              <a:t> csoportokban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484784"/>
            <a:ext cx="8352928" cy="5040560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alábbi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igehelyek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segítségével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tekintsétek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át kisebb csoportokban,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 milyen területeken mutatkozott meg Jézus isteni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hatalma: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Mt 7,29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Mk 2,10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csoport: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5,27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csoport: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5,17</a:t>
            </a:r>
          </a:p>
          <a:p>
            <a:pPr marL="0" indent="0">
              <a:buNone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Fejtsétek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ki 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igehelyek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alapján ezeket e területeket és a közös megbeszéléskor mindegyik kerüljön fel a táblára vagy egy nagy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lapra,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esetleg a következő diára!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kisebb létszámú a hittancsoport, akkor az igehelyek összevonhatók, egy-egy kis csoport két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igehelyet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is kaphat.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7608" y="692697"/>
            <a:ext cx="6798734" cy="57606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Eredményfal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7568" y="1484784"/>
            <a:ext cx="7920880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van lehetőség, akkor a tanórán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erre a diára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írjuk fel a megtalált területeket, hogy mindenki láthassa őket! </a:t>
            </a:r>
          </a:p>
        </p:txBody>
      </p:sp>
    </p:spTree>
    <p:extLst>
      <p:ext uri="{BB962C8B-B14F-4D97-AF65-F5344CB8AC3E}">
        <p14:creationId xmlns:p14="http://schemas.microsoft.com/office/powerpoint/2010/main" val="21177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Mélység</Template>
  <TotalTime>370</TotalTime>
  <Words>815</Words>
  <Application>Microsoft Office PowerPoint</Application>
  <PresentationFormat>Szélesvásznú</PresentationFormat>
  <Paragraphs>75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26" baseType="lpstr">
      <vt:lpstr>Arial</vt:lpstr>
      <vt:lpstr>Corbel</vt:lpstr>
      <vt:lpstr>Garamond</vt:lpstr>
      <vt:lpstr>Impact</vt:lpstr>
      <vt:lpstr>Tw Cen MT</vt:lpstr>
      <vt:lpstr>Tw Cen MT Condensed</vt:lpstr>
      <vt:lpstr>Wingdings</vt:lpstr>
      <vt:lpstr>Wingdings 3</vt:lpstr>
      <vt:lpstr>Mélység</vt:lpstr>
      <vt:lpstr>Integrál</vt:lpstr>
      <vt:lpstr>Organikus</vt:lpstr>
      <vt:lpstr>Fő esemény</vt:lpstr>
      <vt:lpstr>PowerPoint-bemutató</vt:lpstr>
      <vt:lpstr>Mit sugallnak neked ezek e képek? Mondd el, mit gondolsz róluk!</vt:lpstr>
      <vt:lpstr>Gondolkozzunk! </vt:lpstr>
      <vt:lpstr>Beszélgessünk a kérdésekről!</vt:lpstr>
      <vt:lpstr>Mi a hatalom? </vt:lpstr>
      <vt:lpstr>PowerPoint-bemutató</vt:lpstr>
      <vt:lpstr>Mi a csoda?</vt:lpstr>
      <vt:lpstr>Kutatómunka csoportokban</vt:lpstr>
      <vt:lpstr>Eredményfal</vt:lpstr>
      <vt:lpstr>Nézzétek meg ezt a rövidfilmet!</vt:lpstr>
      <vt:lpstr>Pál apostol így ír Jézusról:</vt:lpstr>
      <vt:lpstr>Hallgassunk meg egy dalt!</vt:lpstr>
      <vt:lpstr>Egyéni munka: válaszoljatok a kérdésekre írásban!</vt:lpstr>
      <vt:lpstr>A képek és a videó forrásai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Csőri-Czinkos Gergő</dc:creator>
  <cp:lastModifiedBy>Csőri-Czinkos Gergő</cp:lastModifiedBy>
  <cp:revision>72</cp:revision>
  <dcterms:created xsi:type="dcterms:W3CDTF">2022-06-09T05:51:00Z</dcterms:created>
  <dcterms:modified xsi:type="dcterms:W3CDTF">2022-06-13T12:26:08Z</dcterms:modified>
</cp:coreProperties>
</file>