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52" r:id="rId4"/>
    <p:sldMasterId id="2147483864" r:id="rId5"/>
  </p:sldMasterIdLst>
  <p:notesMasterIdLst>
    <p:notesMasterId r:id="rId22"/>
  </p:notesMasterIdLst>
  <p:handoutMasterIdLst>
    <p:handoutMasterId r:id="rId23"/>
  </p:handoutMasterIdLst>
  <p:sldIdLst>
    <p:sldId id="268" r:id="rId6"/>
    <p:sldId id="302" r:id="rId7"/>
    <p:sldId id="303" r:id="rId8"/>
    <p:sldId id="293" r:id="rId9"/>
    <p:sldId id="289" r:id="rId10"/>
    <p:sldId id="309" r:id="rId11"/>
    <p:sldId id="300" r:id="rId12"/>
    <p:sldId id="298" r:id="rId13"/>
    <p:sldId id="288" r:id="rId14"/>
    <p:sldId id="304" r:id="rId15"/>
    <p:sldId id="308" r:id="rId16"/>
    <p:sldId id="310" r:id="rId17"/>
    <p:sldId id="307" r:id="rId18"/>
    <p:sldId id="278" r:id="rId19"/>
    <p:sldId id="276" r:id="rId20"/>
    <p:sldId id="301" r:id="rId21"/>
  </p:sldIdLst>
  <p:sldSz cx="12192000" cy="6858000"/>
  <p:notesSz cx="6858000" cy="9144000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3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890E3E2-2401-4CEC-9E98-7BD5585D8715}" type="datetime1">
              <a:rPr lang="hu-HU" smtClean="0"/>
              <a:t>2022. 05. 23.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823BED-889D-4675-B830-85EC3976F68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102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8A35A-D559-41A1-AEAD-B84454DA06C3}" type="datetime1">
              <a:rPr lang="hu-HU" smtClean="0"/>
              <a:pPr/>
              <a:t>2022. 05. 23.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2F7FBCA-4BE8-4FB5-91BD-69C6AC6BDB5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1123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F7FBCA-4BE8-4FB5-91BD-69C6AC6BDB5D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554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DF6CAD7-D6A8-4A52-9159-24256E9EB9A0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4060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07CB384-C16F-4145-B82C-0208BDCEF977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28994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BDB998-D7CC-4AE4-A2A0-5E587C7E7060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46647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rtl="0"/>
            <a:fld id="{6DF6CAD7-D6A8-4A52-9159-24256E9EB9A0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83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A0CE37D-EFC8-416D-9556-159358EB27FA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741694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DC427F-F9E8-49A9-BF3D-34A9B9775D8A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 userDrawn="1"/>
        </p:nvSpPr>
        <p:spPr>
          <a:xfrm>
            <a:off x="0" y="-92075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2733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2732102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4885777-0093-489B-BEB6-0DBA1A8A7A5B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04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43DF6F2-3E25-4314-B556-A0F216D6F070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660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56CF000-3081-4922-BA79-7F9E68EF2686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089012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0E3EEBF-80DB-4AB9-9C0F-E5471A55F2DD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508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A0CE37D-EFC8-416D-9556-159358EB27FA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057122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1ED763C-EC2C-4C0F-AF6C-6E0DBBC132FF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16756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8140487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299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78091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5904084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4528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6956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07CB384-C16F-4145-B82C-0208BDCEF977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08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BDB998-D7CC-4AE4-A2A0-5E587C7E7060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87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DC427F-F9E8-49A9-BF3D-34A9B9775D8A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7" name="Téglalap 6"/>
          <p:cNvSpPr/>
          <p:nvPr userDrawn="1"/>
        </p:nvSpPr>
        <p:spPr>
          <a:xfrm>
            <a:off x="0" y="-92075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997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138454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4885777-0093-489B-BEB6-0DBA1A8A7A5B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52750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43DF6F2-3E25-4314-B556-A0F216D6F070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6664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56CF000-3081-4922-BA79-7F9E68EF2686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4667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0E3EEBF-80DB-4AB9-9C0F-E5471A55F2DD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16971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1ED763C-EC2C-4C0F-AF6C-6E0DBBC132FF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6859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20229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A605B6A3-16D7-46AB-90F8-28DA4D57849E}" type="datetime1">
              <a:rPr lang="hu-HU" noProof="0" smtClean="0"/>
              <a:t>2022. 05. 23.</a:t>
            </a:fld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416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okia.hu/v/onfelfedezes-a-vadonban/" TargetMode="External"/><Relationship Id="rId7" Type="http://schemas.openxmlformats.org/officeDocument/2006/relationships/hyperlink" Target="http://www.refdunantul.hu/hir/mutat/22666/" TargetMode="External"/><Relationship Id="rId2" Type="http://schemas.openxmlformats.org/officeDocument/2006/relationships/hyperlink" Target="https://www.youtube.com/watch?v=cLnN2U9Kru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hu/photos/irgalmas-apa-t%c3%a9kozl%c3%b3-fi%c3%ba-2629952/" TargetMode="External"/><Relationship Id="rId5" Type="http://schemas.openxmlformats.org/officeDocument/2006/relationships/hyperlink" Target="https://www.istockphoto.com/photo/old-wooden-chair-gm1347432520-424923567" TargetMode="External"/><Relationship Id="rId4" Type="http://schemas.openxmlformats.org/officeDocument/2006/relationships/hyperlink" Target="http://www.unsplash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LnN2U9Kru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közelkép egy könyv lapjairól">
            <a:extLst>
              <a:ext uri="{FF2B5EF4-FFF2-40B4-BE49-F238E27FC236}">
                <a16:creationId xmlns:a16="http://schemas.microsoft.com/office/drawing/2014/main" id="{E8B6E499-B9AF-4C9F-9B5A-1EFCE8B40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0" r="9545"/>
          <a:stretch/>
        </p:blipFill>
        <p:spPr>
          <a:xfrm>
            <a:off x="452761" y="10"/>
            <a:ext cx="564323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AE48B8D-7A59-42A4-A61B-B66E6063D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382" y="2737612"/>
            <a:ext cx="5640344" cy="3303597"/>
          </a:xfrm>
        </p:spPr>
        <p:txBody>
          <a:bodyPr rtlCol="0">
            <a:normAutofit/>
          </a:bodyPr>
          <a:lstStyle/>
          <a:p>
            <a:r>
              <a:rPr lang="hu-HU" sz="5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Jézus az Istennel való kapcsolat helyreállítója</a:t>
            </a:r>
            <a:endParaRPr lang="hu-HU" sz="5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Szeretetszék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0400" y="1825624"/>
            <a:ext cx="9811238" cy="4585007"/>
          </a:xfrm>
        </p:spPr>
        <p:txBody>
          <a:bodyPr>
            <a:normAutofit fontScale="92500"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terem közepére helyezzetek ki egy széket!</a:t>
            </a:r>
          </a:p>
          <a:p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székre tehetünk egy puha takarót is. Nagyszámú csoport esetén több széket is kihelyezhetünk.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szék ebben a játékban Isten szeretetét szimbolizálja, mindenki beleülhet most egy-egy percre. 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FELADAT: Amikor leülsz a székre, próbálj kényelmesen elhelyezkedni és átérezni azt,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szeret téged! </a:t>
            </a:r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Gondold azt, hogy most te vagy a figyelme középpontjában! 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érzés ebben az állapotban lenni? 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Beszélgessetek róla!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9576" y="1316469"/>
            <a:ext cx="3929701" cy="392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875" y="2875559"/>
            <a:ext cx="8096250" cy="37433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264627" y="910248"/>
            <a:ext cx="95220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ülönleges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személyes szeretetkapcsolatba kerülhetünk 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Istennel a Szentlélek által. </a:t>
            </a:r>
            <a:endParaRPr lang="hu-H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keresztyén ember identitása, és ereje, hogy a gondviselő Isten figyel rá, gondoskodik róla és bármikor mehet 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Hozzá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élet sarjad az Istennel való kapcsolat által Jézus segítségével.</a:t>
            </a:r>
            <a:endParaRPr lang="hu-H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227293" y="189203"/>
            <a:ext cx="59731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Gondold át a következő szöveget!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530943" y="2325764"/>
            <a:ext cx="60959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smtClean="0">
                <a:solidFill>
                  <a:srgbClr val="002060"/>
                </a:solidFill>
              </a:rPr>
              <a:t>Az Istennel való kapcsolatot a tékozló fiúról szóló ismert példázat szemlélteti.</a:t>
            </a:r>
          </a:p>
          <a:p>
            <a:endParaRPr lang="hu-HU" sz="3000" dirty="0" smtClean="0"/>
          </a:p>
          <a:p>
            <a:r>
              <a:rPr lang="hu-HU" sz="3000" dirty="0" smtClean="0"/>
              <a:t>Lényege: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Isten vár minket, jöhetünk </a:t>
            </a:r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Hozzá </a:t>
            </a:r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minden lelki helyzetben.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A szeretetével, elfogadásával vesz minket körül.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412" y="324466"/>
            <a:ext cx="4299155" cy="5732206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69903" y="452283"/>
            <a:ext cx="63802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ábrázol és mit fejez ki ez a kép?</a:t>
            </a:r>
            <a:endParaRPr lang="hu-HU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Gondolkodjunk!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2729" y="1690688"/>
            <a:ext cx="11334568" cy="37454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„Mindenütt jó, de a legjobb </a:t>
            </a:r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otthon. </a:t>
            </a:r>
          </a:p>
          <a:p>
            <a:pPr marL="0" indent="0" algn="ctr">
              <a:buNone/>
            </a:pPr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atyai ház ma is ugyanúgy vár</a:t>
            </a:r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0" indent="0" algn="ctr">
              <a:buNone/>
            </a:pPr>
            <a:endParaRPr lang="hu-HU" sz="4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Hazahoztál című ének dalszövegében olvasható ez a sor.</a:t>
            </a:r>
          </a:p>
          <a:p>
            <a:pPr marL="0" indent="0">
              <a:buNone/>
            </a:pPr>
            <a:endParaRPr lang="hu-H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jelenthet, hogy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ma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ugyanúgy vár?</a:t>
            </a:r>
          </a:p>
          <a:p>
            <a:pPr marL="514350" indent="-514350">
              <a:buAutoNum type="arabicPeriod"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fős csoportban írjatok rövid tömör válaszokat! </a:t>
            </a:r>
          </a:p>
          <a:p>
            <a:pPr marL="514350" indent="-514350">
              <a:buAutoNum type="arabicPeriod"/>
            </a:pPr>
            <a:endParaRPr lang="hu-H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zélgetés, Vietnam, Ho Gu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6"/>
            <a:ext cx="12191999" cy="684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solidFill>
            <a:schemeClr val="bg1">
              <a:lumMod val="85000"/>
              <a:alpha val="56000"/>
            </a:schemeClr>
          </a:solidFill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motivációval élni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  <a:solidFill>
            <a:schemeClr val="bg1">
              <a:lumMod val="85000"/>
              <a:alpha val="81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 vagyok 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másokat szeretni, szabad vagyok másokat szolgálni, szabad vagyok az Istenhez menni. Bátran, kétely és félelem nélkül 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élhetek.</a:t>
            </a:r>
          </a:p>
          <a:p>
            <a:pPr algn="just"/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„Szeretteim, ha így szeretett minket Isten, akkor mi is tartozunk azzal, hogy szeressük egymást. Istent soha senki sem látta: ha szeretjük egymást, Isten lakik bennünk, és az ő szeretete lett teljessé bennünk.” (1Jn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4,11-12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Hogyan mutathatom ki a szeretetet mások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iránt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Néhány konkrét példát </a:t>
            </a: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gyűjtsetek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össze közösen!</a:t>
            </a:r>
            <a:endParaRPr lang="hu-H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59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369194"/>
            <a:ext cx="10058401" cy="982639"/>
          </a:xfrm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óra legfontosabb üzenetei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721029"/>
            <a:ext cx="10147301" cy="4476571"/>
          </a:xfr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>
            <a:noAutofit/>
          </a:bodyPr>
          <a:lstStyle/>
          <a:p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küldetése az volt, hogy a bűneset által Isten és 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 </a:t>
            </a:r>
            <a:r>
              <a:rPr lang="hu-HU" sz="2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 megromlott kapcsolatot helyreállítsa. </a:t>
            </a:r>
            <a:endParaRPr lang="hu-HU" sz="26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hu-HU" sz="2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szeretete abban nyilvánult meg, hogy elküldte Jézus Krisztust a világba, hogy jobban megérthessük Őt, és utat készítsen magához. </a:t>
            </a:r>
          </a:p>
          <a:p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vár bennünket, hogy menjünk 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Hozzá.</a:t>
            </a:r>
          </a:p>
          <a:p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Jézustól tanult 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szeretet </a:t>
            </a:r>
            <a:r>
              <a:rPr lang="hu-HU" sz="2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tesz képessé bennünket felebarátunk szeretetére, ezzel egy harmonikusabb, békésebb 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életre hív.</a:t>
            </a:r>
            <a:endParaRPr lang="hu-HU" sz="2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14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PPT-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szereplő képek és linkek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2787" y="1504335"/>
            <a:ext cx="10931013" cy="5201265"/>
          </a:xfrm>
        </p:spPr>
        <p:txBody>
          <a:bodyPr>
            <a:normAutofit/>
          </a:bodyPr>
          <a:lstStyle/>
          <a:p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www.youtube.com/watch?v=cLnN2U9Kru8</a:t>
            </a:r>
            <a:endParaRPr lang="hu-HU" sz="2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https://www.parokia.hu/v/onfelfedezes-a-vadonban</a:t>
            </a: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hu-HU" sz="2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Biblia-neked.hu – kapcsolat Istennel</a:t>
            </a: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képek a </a:t>
            </a: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www.unsplash.com</a:t>
            </a: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internetes oldalról származnak. </a:t>
            </a: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5. dia képei a videóból valók.</a:t>
            </a: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9. dia képe Dogmatika alapmodul 27.o.</a:t>
            </a: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10. </a:t>
            </a: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szék </a:t>
            </a: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www.istockphoto.com/photo/old-wooden-chair-gm1347432520-424923567</a:t>
            </a:r>
            <a:endParaRPr lang="hu-HU" sz="2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A13. dia tékozló fiú </a:t>
            </a: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https://pixabay.com/hu/photos/irgalmas-apa-t%c3%a9kozl%c3%b3-fi%c3%ba-2629952</a:t>
            </a: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hu-HU" sz="2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17. </a:t>
            </a: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</a:t>
            </a:r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http://www.refdunantul.hu/hir/mutat/22666</a:t>
            </a: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endParaRPr lang="hu-HU" sz="2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547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0" y="352425"/>
            <a:ext cx="9055100" cy="1325563"/>
          </a:xfrm>
        </p:spPr>
        <p:txBody>
          <a:bodyPr>
            <a:normAutofit/>
          </a:bodyPr>
          <a:lstStyle/>
          <a:p>
            <a:r>
              <a:rPr lang="hu-HU" sz="4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most melyik kockát választod a pillanatnyi hangulatod szerint?</a:t>
            </a:r>
            <a:endParaRPr lang="hu-HU" sz="4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6958" y="2170198"/>
            <a:ext cx="6161455" cy="41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0384" y="187043"/>
            <a:ext cx="4307758" cy="1325563"/>
          </a:xfrm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Kapcsolati háló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7652" y="2091403"/>
            <a:ext cx="4768645" cy="3632201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Rajzold le a kapcsolati hálódat!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 azok a személyek, akikhez kötődsz, kapcsolódsz?</a:t>
            </a:r>
          </a:p>
          <a:p>
            <a:endParaRPr lang="hu-H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TIPP: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eszélj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rajzodról a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többieknek! </a:t>
            </a:r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010" y="1219201"/>
            <a:ext cx="6891945" cy="43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9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pPr algn="r"/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Bevezető gondolatok 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41948" y="1397794"/>
            <a:ext cx="6388101" cy="2513012"/>
          </a:xfrm>
        </p:spPr>
        <p:txBody>
          <a:bodyPr>
            <a:normAutofit fontScale="92500" lnSpcReduction="20000"/>
          </a:bodyPr>
          <a:lstStyle/>
          <a:p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Személyes és virtuális kapcsolatok hálózata szövi át életünket. </a:t>
            </a:r>
            <a:endParaRPr lang="hu-H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Értékeld a képen látható kapcsolatokat!</a:t>
            </a:r>
            <a:endParaRPr lang="hu-H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kapcsolatok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 meghatározók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számunkra.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Szentírás azt tanítja, hogy az ember </a:t>
            </a:r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kapcsolatra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rendelt lény. </a:t>
            </a:r>
            <a:endParaRPr lang="hu-HU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kapcsolataink lehetnek örömtelik, olykor azonban </a:t>
            </a:r>
            <a:r>
              <a:rPr lang="hu-HU" sz="2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problémásak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46100" y="4101654"/>
            <a:ext cx="65527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Különböző viszonyaink kijelölik helyünket és meghatározzák az egész életünket.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Teremtményi mivoltunkból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következik a legmeghatározóbb kapcsolatunk: </a:t>
            </a:r>
            <a:endParaRPr lang="hu-HU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az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Istennel való kapcsolatunk.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Ebben a diasorban ezt a témát járjuk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körül.</a:t>
            </a:r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782" y="154318"/>
            <a:ext cx="2567941" cy="38519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1" y="3837842"/>
            <a:ext cx="3746987" cy="28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17642"/>
            <a:ext cx="10515600" cy="736087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az Istennel való kapcsolatod?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9655" y="1317523"/>
            <a:ext cx="10832690" cy="1877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Próbáld megválaszolni néhány szóban különböző jelzők segítségével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fenti kérdést!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TIPP: Segítségképpen néhány jelzőt olvashatsz itt, akár ezek közül is választhatsz néhányat!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 rot="21297569">
            <a:off x="1290343" y="3679524"/>
            <a:ext cx="194098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 smtClean="0">
                <a:solidFill>
                  <a:schemeClr val="accent2">
                    <a:lumMod val="75000"/>
                  </a:schemeClr>
                </a:solidFill>
              </a:rPr>
              <a:t>dinamikus</a:t>
            </a:r>
            <a:endParaRPr lang="hu-HU" sz="3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 rot="21282979">
            <a:off x="588438" y="4810234"/>
            <a:ext cx="159582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chemeClr val="accent3">
                    <a:lumMod val="50000"/>
                  </a:schemeClr>
                </a:solidFill>
              </a:rPr>
              <a:t>nyugodt</a:t>
            </a:r>
          </a:p>
        </p:txBody>
      </p:sp>
      <p:sp>
        <p:nvSpPr>
          <p:cNvPr id="6" name="Téglalap 5"/>
          <p:cNvSpPr/>
          <p:nvPr/>
        </p:nvSpPr>
        <p:spPr>
          <a:xfrm rot="21441540">
            <a:off x="2979267" y="5645976"/>
            <a:ext cx="1120691" cy="6001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chemeClr val="bg1"/>
                </a:solidFill>
              </a:rPr>
              <a:t>távoli</a:t>
            </a:r>
          </a:p>
        </p:txBody>
      </p:sp>
      <p:sp>
        <p:nvSpPr>
          <p:cNvPr id="7" name="Téglalap 6"/>
          <p:cNvSpPr/>
          <p:nvPr/>
        </p:nvSpPr>
        <p:spPr>
          <a:xfrm rot="643903">
            <a:off x="3539132" y="4391741"/>
            <a:ext cx="172047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rgbClr val="FF0000"/>
                </a:solidFill>
              </a:rPr>
              <a:t>érzelmes</a:t>
            </a:r>
          </a:p>
        </p:txBody>
      </p:sp>
      <p:sp>
        <p:nvSpPr>
          <p:cNvPr id="8" name="Téglalap 7"/>
          <p:cNvSpPr/>
          <p:nvPr/>
        </p:nvSpPr>
        <p:spPr>
          <a:xfrm>
            <a:off x="5906142" y="5706241"/>
            <a:ext cx="1446999" cy="6001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kifakult</a:t>
            </a:r>
          </a:p>
        </p:txBody>
      </p:sp>
      <p:sp>
        <p:nvSpPr>
          <p:cNvPr id="9" name="Téglalap 8"/>
          <p:cNvSpPr/>
          <p:nvPr/>
        </p:nvSpPr>
        <p:spPr>
          <a:xfrm>
            <a:off x="5906142" y="4599291"/>
            <a:ext cx="191764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chemeClr val="accent1">
                    <a:lumMod val="50000"/>
                  </a:schemeClr>
                </a:solidFill>
              </a:rPr>
              <a:t>meggyőző</a:t>
            </a:r>
          </a:p>
        </p:txBody>
      </p:sp>
      <p:sp>
        <p:nvSpPr>
          <p:cNvPr id="10" name="Téglalap 9"/>
          <p:cNvSpPr/>
          <p:nvPr/>
        </p:nvSpPr>
        <p:spPr>
          <a:xfrm rot="687855">
            <a:off x="8793176" y="5221493"/>
            <a:ext cx="174002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chemeClr val="accent6">
                    <a:lumMod val="50000"/>
                  </a:schemeClr>
                </a:solidFill>
              </a:rPr>
              <a:t>otthonos</a:t>
            </a:r>
          </a:p>
        </p:txBody>
      </p:sp>
      <p:sp>
        <p:nvSpPr>
          <p:cNvPr id="11" name="Téglalap 10"/>
          <p:cNvSpPr/>
          <p:nvPr/>
        </p:nvSpPr>
        <p:spPr>
          <a:xfrm>
            <a:off x="9545495" y="4322491"/>
            <a:ext cx="11851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chemeClr val="bg2">
                    <a:lumMod val="50000"/>
                  </a:schemeClr>
                </a:solidFill>
              </a:rPr>
              <a:t>baráti</a:t>
            </a:r>
          </a:p>
        </p:txBody>
      </p:sp>
      <p:sp>
        <p:nvSpPr>
          <p:cNvPr id="12" name="Téglalap 11"/>
          <p:cNvSpPr/>
          <p:nvPr/>
        </p:nvSpPr>
        <p:spPr>
          <a:xfrm rot="512232">
            <a:off x="5550303" y="3837975"/>
            <a:ext cx="241694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szenvedélyes</a:t>
            </a:r>
          </a:p>
        </p:txBody>
      </p:sp>
      <p:sp>
        <p:nvSpPr>
          <p:cNvPr id="13" name="Téglalap 12"/>
          <p:cNvSpPr/>
          <p:nvPr/>
        </p:nvSpPr>
        <p:spPr>
          <a:xfrm>
            <a:off x="73384" y="6188622"/>
            <a:ext cx="289265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/>
              <a:t>megfoghatatlan</a:t>
            </a:r>
          </a:p>
        </p:txBody>
      </p:sp>
      <p:sp>
        <p:nvSpPr>
          <p:cNvPr id="14" name="Téglalap 13"/>
          <p:cNvSpPr/>
          <p:nvPr/>
        </p:nvSpPr>
        <p:spPr>
          <a:xfrm rot="21110497">
            <a:off x="8372196" y="3622571"/>
            <a:ext cx="221349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rgbClr val="7030A0"/>
                </a:solidFill>
              </a:rPr>
              <a:t>harmonikus</a:t>
            </a:r>
          </a:p>
        </p:txBody>
      </p:sp>
      <p:sp>
        <p:nvSpPr>
          <p:cNvPr id="15" name="Téglalap 14"/>
          <p:cNvSpPr/>
          <p:nvPr/>
        </p:nvSpPr>
        <p:spPr>
          <a:xfrm>
            <a:off x="5604679" y="3244334"/>
            <a:ext cx="16473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chemeClr val="accent6">
                    <a:lumMod val="75000"/>
                  </a:schemeClr>
                </a:solidFill>
              </a:rPr>
              <a:t>örömteli</a:t>
            </a:r>
          </a:p>
        </p:txBody>
      </p:sp>
      <p:sp>
        <p:nvSpPr>
          <p:cNvPr id="16" name="Téglalap 15"/>
          <p:cNvSpPr/>
          <p:nvPr/>
        </p:nvSpPr>
        <p:spPr>
          <a:xfrm rot="563957">
            <a:off x="8429645" y="6086975"/>
            <a:ext cx="152593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300" dirty="0">
                <a:solidFill>
                  <a:srgbClr val="0070C0"/>
                </a:solidFill>
              </a:rPr>
              <a:t>intenzív</a:t>
            </a:r>
          </a:p>
        </p:txBody>
      </p:sp>
    </p:spTree>
    <p:extLst>
      <p:ext uri="{BB962C8B-B14F-4D97-AF65-F5344CB8AC3E}">
        <p14:creationId xmlns:p14="http://schemas.microsoft.com/office/powerpoint/2010/main" val="2131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24899" y="757083"/>
            <a:ext cx="9601196" cy="766917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Hogyan lehet találkozni Istennel?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36991" y="1638285"/>
            <a:ext cx="10120944" cy="642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Olvasd el versrészleteket és mondd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melyik tetszett és miért!</a:t>
            </a:r>
          </a:p>
          <a:p>
            <a:pPr marL="0" indent="0">
              <a:buNone/>
            </a:pPr>
            <a:endParaRPr 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4420596" y="5507343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„Isten itt állt a hátam mögött és én megkerültem érte a világot.” </a:t>
            </a:r>
          </a:p>
          <a:p>
            <a:r>
              <a:rPr lang="hu-H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 Attila </a:t>
            </a:r>
            <a:endParaRPr lang="hu-H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24232" y="4665686"/>
            <a:ext cx="3967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„…Mikor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lelkem roskadozva vittem,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Csöndesen és váratlanul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Átölelt az Isten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Ady Endre, Az Úr érkezése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395581" y="3942411"/>
            <a:ext cx="35199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„Istenjárás </a:t>
            </a:r>
            <a:r>
              <a:rPr lang="hu-H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van, csöndesek legyünk.</a:t>
            </a:r>
          </a:p>
          <a:p>
            <a:r>
              <a:rPr lang="hu-H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Valaki bús dalokat dalol.</a:t>
            </a:r>
          </a:p>
          <a:p>
            <a:r>
              <a:rPr lang="hu-H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 kicsoda - Ő az, énekel,</a:t>
            </a:r>
          </a:p>
          <a:p>
            <a:r>
              <a:rPr lang="hu-H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 énekelget bennünk valahol</a:t>
            </a: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</a:p>
          <a:p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 Attila, Istenjárás</a:t>
            </a:r>
            <a:endParaRPr lang="hu-HU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395581" y="260658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„Olyan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 élni Isten műhelyében,</a:t>
            </a:r>
          </a:p>
          <a:p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 formáltatni hűséges 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kezében…” 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Túrmezei Erzsébet, Isten műhelyében</a:t>
            </a:r>
            <a:endParaRPr lang="hu-H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924232" y="2606588"/>
            <a:ext cx="53241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„Isten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tenyerén ébredtem, s lenéztem a Földre,</a:t>
            </a: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Hófehér csúcsokra, kopár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legelőkre…</a:t>
            </a: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Miközben éppen az Ő tenyerében ültem,</a:t>
            </a: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az Ő hangján szólt hozzám a szél,</a:t>
            </a: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 anya, ki gyermekének mesél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,…”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Hamvas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Béla: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tenyerén ébredtem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696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Gondolkodjunk, beszélgessünk!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965700"/>
          </a:xfrm>
        </p:spPr>
        <p:txBody>
          <a:bodyPr>
            <a:normAutofit lnSpcReduction="10000"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Melyek az Istennel való kapcsolatunknak a legfontosabb alappillérei?</a:t>
            </a:r>
          </a:p>
          <a:p>
            <a:pPr marL="0" indent="0">
              <a:buNone/>
            </a:pPr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3-4 fős csoportokban keressetek és írjatok le egy lapra néhányat!</a:t>
            </a:r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 készen vagytok, nézzétek meg a videót közösen és vessétek össze a tartalmát az általatok leírt gondolatokkal! 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Keressetek közös pilléreket és határozzátok meg, hogyan alkalmazhatjátok az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életetekben! </a:t>
            </a:r>
            <a:endParaRPr lang="hu-H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Biblia-neked.hu - kapcsolat Istennel</a:t>
            </a:r>
            <a:endParaRPr lang="hu-H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a fenti címre a videó elindításához!</a:t>
            </a:r>
          </a:p>
          <a:p>
            <a:pPr marL="0" indent="0">
              <a:buNone/>
            </a:pPr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TIPP: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a videó nem indul el kattintásra, akkor szerkesztő módban az utolsó dián lévő linket másold a böngésző címsorába! (A videó 3 perces.)</a:t>
            </a:r>
            <a:endParaRPr lang="hu-HU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Beszélgessünk </a:t>
            </a:r>
            <a:r>
              <a:rPr lang="hu-H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1Jn </a:t>
            </a:r>
            <a:r>
              <a:rPr lang="hu-H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4,7-10 </a:t>
            </a:r>
            <a:r>
              <a:rPr lang="hu-H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egyes részeinek alapján! </a:t>
            </a:r>
            <a:endParaRPr lang="hu-H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13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„Szeretteim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szeressük egymást, mert a szeretet Istentől van, és aki szeret, az Istentől született, és ismeri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Istent; </a:t>
            </a:r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bban 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nyilvánult meg Isten irántunk való szeretete, hogy egyszülött Fiát küldte el Isten a világba, hogy éljünk 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Őáltala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szeretet, és nem az, hogy mi szeretjük Istent, hanem az, hogy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szeretett minket, és elküldte a Fiát engesztelő áldozatul bűneinkért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0" indent="0" algn="just">
              <a:buNone/>
            </a:pPr>
            <a:endParaRPr lang="hu-HU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Személyesen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miben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érezted/érzed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szeretetét? </a:t>
            </a:r>
          </a:p>
          <a:p>
            <a:pPr marL="0" indent="0" algn="just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Fogalmazd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saját szavaiddal,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érted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tett! </a:t>
            </a:r>
            <a:endParaRPr lang="hu-H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19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alapprobléma és annak megoldása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70807"/>
            <a:ext cx="10858500" cy="44577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Biblia azt tanítja, hogy az emberi élet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alapfeszültsége az Istennel való kapcsolat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rendezetlensége.</a:t>
            </a:r>
          </a:p>
          <a:p>
            <a:pPr marL="0" indent="0" algn="just">
              <a:buNone/>
            </a:pPr>
            <a:r>
              <a:rPr lang="hu-HU" sz="3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Krisztus a rendezetlen </a:t>
            </a:r>
            <a:r>
              <a:rPr lang="hu-HU" sz="3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istenkapcsolatot </a:t>
            </a:r>
            <a:r>
              <a:rPr lang="hu-HU" sz="3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tette helyre.</a:t>
            </a:r>
          </a:p>
          <a:p>
            <a:pPr marL="0" indent="0" algn="just">
              <a:buNone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Egyedül Jézus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 a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Szentlélek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által Istenhez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visszavezetni az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embert.</a:t>
            </a:r>
          </a:p>
          <a:p>
            <a:pPr marL="0" indent="0" algn="just">
              <a:buNone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Heidelbergi Káté 8. kérdés-felelete így fogalmaz: </a:t>
            </a:r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486518"/>
            <a:ext cx="107823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ém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C17B96-44E1-4D27-8275-49488FA5EBD9}">
  <ds:schemaRefs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1F3672F-4ECD-442D-A450-8D0D8AE9A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274086-DBC4-4534-ADD1-A99867C702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1015</Words>
  <Application>Microsoft Office PowerPoint</Application>
  <PresentationFormat>Szélesvásznú</PresentationFormat>
  <Paragraphs>137</Paragraphs>
  <Slides>16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Office-téma</vt:lpstr>
      <vt:lpstr>Organikus</vt:lpstr>
      <vt:lpstr>7. Jézus az Istennel való kapcsolat helyreállítója</vt:lpstr>
      <vt:lpstr>Te most melyik kockát választod a pillanatnyi hangulatod szerint?</vt:lpstr>
      <vt:lpstr>Kapcsolati háló</vt:lpstr>
      <vt:lpstr>Bevezető gondolatok </vt:lpstr>
      <vt:lpstr>Milyen az Istennel való kapcsolatod?</vt:lpstr>
      <vt:lpstr>Hogyan lehet találkozni Istennel?</vt:lpstr>
      <vt:lpstr>Gondolkodjunk, beszélgessünk!</vt:lpstr>
      <vt:lpstr>Beszélgessünk az 1Jn 4,7-10 egyes részeinek alapján! </vt:lpstr>
      <vt:lpstr>Az alapprobléma és annak megoldása</vt:lpstr>
      <vt:lpstr>Szeretetszék</vt:lpstr>
      <vt:lpstr>PowerPoint-bemutató</vt:lpstr>
      <vt:lpstr>PowerPoint-bemutató</vt:lpstr>
      <vt:lpstr>Gondolkodjunk!</vt:lpstr>
      <vt:lpstr>Új motivációval élni</vt:lpstr>
      <vt:lpstr>A mai óra legfontosabb üzenetei</vt:lpstr>
      <vt:lpstr>A PPT-ben szereplő képek és linkek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2022-04-26T07:56:35Z</dcterms:created>
  <dcterms:modified xsi:type="dcterms:W3CDTF">2022-05-23T08:55:33Z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