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6" r:id="rId7"/>
    <p:sldId id="271" r:id="rId8"/>
    <p:sldId id="272" r:id="rId9"/>
    <p:sldId id="268" r:id="rId10"/>
    <p:sldId id="283" r:id="rId11"/>
    <p:sldId id="269" r:id="rId12"/>
    <p:sldId id="275" r:id="rId13"/>
    <p:sldId id="274" r:id="rId14"/>
    <p:sldId id="284" r:id="rId15"/>
    <p:sldId id="281" r:id="rId16"/>
    <p:sldId id="273" r:id="rId17"/>
    <p:sldId id="270" r:id="rId18"/>
    <p:sldId id="279" r:id="rId19"/>
    <p:sldId id="285" r:id="rId20"/>
    <p:sldId id="259" r:id="rId21"/>
    <p:sldId id="276" r:id="rId22"/>
    <p:sldId id="282" r:id="rId23"/>
    <p:sldId id="278" r:id="rId24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05" autoAdjust="0"/>
  </p:normalViewPr>
  <p:slideViewPr>
    <p:cSldViewPr snapToGrid="0">
      <p:cViewPr varScale="1">
        <p:scale>
          <a:sx n="78" d="100"/>
          <a:sy n="7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85A6ED5-217B-4C6E-9DBB-265CF46D6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5D35B3E-51AA-43F5-B7EB-CB80606EF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1BD9C-D178-447D-8400-CC7DC5BB1B07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5303A8B-459B-4A05-B91A-11E59B5EA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AE84F71-E9A7-4888-B50A-D7EB2B9732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29CF-029C-4E43-B2F7-63C9D05D0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558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B80B-D386-47E6-895D-75AAAF74966F}" type="datetimeFigureOut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D28A-832E-4D47-ACA3-2C4F860ABA49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095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48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9265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17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0329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0D28A-832E-4D47-ACA3-2C4F860ABA4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4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0D28A-832E-4D47-ACA3-2C4F860ABA4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0D28A-832E-4D47-ACA3-2C4F860ABA4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9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0B9DEC9A-0569-4EC1-BFEA-2C5BC11EA03C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2A266-A96B-4C7E-B07D-A936C2C11800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A4552-1EAD-4B3B-B183-02A611DD5D28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7D8AB-C142-4627-96D8-58232093CC15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4" name="Szövegdoboz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96BA1-5EDA-4195-8472-DC792C6AA261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– 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4" name="Szöveg helye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B61C23-EE8F-473C-98BF-571FDFCD6BD0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2" name="Szövegdoboz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Egyenes összekötő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u-HU" noProof="0"/>
              <a:t>Mintacím stílusának szerkesztése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FD733-BEFF-48A2-9A52-CB3C9093F45B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DDD3E-7521-4EE8-95B5-67DB8CEAE198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6DF5E7-19C7-4122-832C-AC01C6509BD5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04003C-0871-4234-8913-D6A1206E17DA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8651-FCC9-41B9-9923-94DCE7E5437B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611A6-B152-42BF-A71F-CFD89297D632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B4A1C-C3F8-49C6-BBF7-7B9BCBDE5720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8694BF-6A10-4F5D-850E-AE5C363B3E24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76D50-3587-44B4-BE4E-250310B99408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1BF37D-A1F8-4E4C-AAC3-3BCA712E6B30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7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D2DA2-5BFA-4464-A1F9-A62D86108620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C80D383-3AF6-4A95-9DF8-1F3296AE4543}" type="datetime1">
              <a:rPr lang="hu-HU" noProof="0" smtClean="0"/>
              <a:t>2022. 01. 26.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jR1ZSke-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YX99dsgjHk&amp;list=OLAK5uy_l5ru98IClhbYs5hi6J_Teq8bv5ceF6G1o&amp;index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emarke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s/photos/good-thing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ziklás part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5" y="10"/>
            <a:ext cx="12191980" cy="6857990"/>
          </a:xfrm>
          <a:prstGeom prst="rect">
            <a:avLst/>
          </a:prstGeom>
        </p:spPr>
      </p:pic>
      <p:grpSp>
        <p:nvGrpSpPr>
          <p:cNvPr id="10" name="Csoport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Szabadkézi sokszög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/>
            </a:p>
          </p:txBody>
        </p:sp>
        <p:grpSp>
          <p:nvGrpSpPr>
            <p:cNvPr id="12" name="Csoport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Fánk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ánk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ánk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ánk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60" y="1913472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A LELKI GYÖTRELMEK ORVOSA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r>
              <a:rPr lang="hu-HU" dirty="0"/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Jézusban való hit segít a lelki problémákkal való küzdelemben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Háttérinformáció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8417" y="2491272"/>
            <a:ext cx="10419184" cy="2985797"/>
          </a:xfrm>
        </p:spPr>
        <p:txBody>
          <a:bodyPr>
            <a:normAutofit fontScale="92500" lnSpcReduction="10000"/>
          </a:bodyPr>
          <a:lstStyle/>
          <a:p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ókori ember még nem tudta pontosan meghatározni egy-egy lelki betegség okát és hátterét. Ezért a tisztátalan lélek kifejezéssel élt. </a:t>
            </a:r>
          </a:p>
          <a:p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mai napig nagyon sok még a kérdés a pszichiátria területén a lelki eredetű betegségekkel kapcsolatban.</a:t>
            </a:r>
          </a:p>
          <a:p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Kétezer éve az isten- és életellenes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önpusztító magatartást nem lehetett egy megfelelő orvosi szakszóval beazonosítani, ezért a megszállottság fogalmát használták. </a:t>
            </a:r>
            <a:endParaRPr lang="hu-H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lelki betegségeket ártó szellemi erő hatásának tulajdonították. Mind az Ószövetségben,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mind pedig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az Újszövetségben olvashatunk az ember ezekkel folytatott folyamatos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harcáról. 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küzdelmet tartja a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legfontosabbnak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hívő ember életében (</a:t>
            </a:r>
            <a:r>
              <a:rPr lang="hu-H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6,12). </a:t>
            </a:r>
          </a:p>
        </p:txBody>
      </p:sp>
    </p:spTree>
    <p:extLst>
      <p:ext uri="{BB962C8B-B14F-4D97-AF65-F5344CB8AC3E}">
        <p14:creationId xmlns:p14="http://schemas.microsoft.com/office/powerpoint/2010/main" val="33828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tegyek a lelki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terhekkel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23713" cy="3473754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Többször történt már utalás az elmúlt órákon, hogy Jézus foglalkozik az emberekkel. Akár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testi,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akár lelki eredetű problémájuk van.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 minden élet, minden személy nagyon fontos.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velünk is foglalkozik, ezért vonjuk be Őt az életünkbe.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Rendszeresen szánjunk időt arra, hogy imádságban feltárjuk előtte mindazt, ami bennünk van!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Lehetőség szerint keressünk egy olyan személyt is, akinek időnként beszélünk magunkról, a dolgainkról, lelki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terheinkről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53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állandósuló lelki problémák veszélyei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megoldatlan, feldolgozatlan lelki problémák testi tüneteket váltanak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ki. 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Ezeket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pszichoszomatikus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betegségeknek nevezzük.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Nagyon sok betegség pszichoszomatikus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Gyakran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testi és lelki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tényezők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egyaránt előfordulnak a bajt előidéző okok és a tünetek között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az alvászavar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azonosítatlan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eredetű fejfájás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gyomorfekély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magas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vérnyomás és a különböző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táplálkozási zavarok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hátterében is állhatnak olyan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lelki eredetű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tényezők,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mint a félelem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szorongás vagy éppen a harag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5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 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5180044" cy="358261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segíthetjük a lelki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egészségünk megtartását?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konkrét lépéseket kellene tenned, hogy „elűzd” a rossz érzéseket?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Mivel állandósíthatjuk a keresztyén életszemléletet? </a:t>
            </a:r>
          </a:p>
          <a:p>
            <a:pPr marL="0" indent="0">
              <a:buNone/>
            </a:pP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minél gyakorlatiasabb ötleteket, majd beszéljétek meg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45" y="2646893"/>
            <a:ext cx="4838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10227904" cy="1089264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Hallgassunk meg egy személyes vallástételt </a:t>
            </a:r>
            <a:b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ismert rádiós műsorvezetőtől!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31962" cy="3318936"/>
          </a:xfrm>
        </p:spPr>
        <p:txBody>
          <a:bodyPr>
            <a:normAutofit fontScale="92500" lnSpcReduction="10000"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Erre a linkre kattintva nézhető meg a rövid 6 perces videó!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kisfilmben elhangzottak alapján beszéljétek meg a kérdéseket!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Minek a hatására fordult meg a műsorvezető élete?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változásokat tapasztalt az életében az Istenre találása után?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fordíthatod javadra a videóban hallottakat? 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 erről a képről?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Mondj róla véleményt!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004" y="2510810"/>
            <a:ext cx="5600109" cy="37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Igéje biztat minket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2472" y="2556932"/>
            <a:ext cx="10982132" cy="3318936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„Egymás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terhét hordozzátok, és így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töltsétek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be Krisztus törvényét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6,2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Úgy élhetünk Krisztus szava szerint, ha figyelünk önmagunkra és a körülöttünk élőkre is.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egy ismert ifjúsági ének.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Hallgassuk meg most ide kattintva!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konkrét segítségnyújtások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láthatók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ebben a videoklipben?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Szedjetek össze olyan tevékenységeket, amelyekkel másoknak segíthettek!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65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85" y="2207233"/>
            <a:ext cx="2730414" cy="2852134"/>
          </a:xfrm>
        </p:spPr>
        <p:txBody>
          <a:bodyPr rtlCol="0">
            <a:normAutofit/>
          </a:bodyPr>
          <a:lstStyle/>
          <a:p>
            <a:pPr rtl="0"/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Mozgasd magad!</a:t>
            </a:r>
            <a:b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257621" y="729227"/>
            <a:ext cx="6377504" cy="1633894"/>
            <a:chOff x="5257621" y="729227"/>
            <a:chExt cx="6377504" cy="1633894"/>
          </a:xfrm>
        </p:grpSpPr>
        <p:sp>
          <p:nvSpPr>
            <p:cNvPr id="5" name="Szabadkézi sokszög 4"/>
            <p:cNvSpPr/>
            <p:nvPr/>
          </p:nvSpPr>
          <p:spPr>
            <a:xfrm>
              <a:off x="5257621" y="729227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1. lépés</a:t>
              </a:r>
            </a:p>
          </p:txBody>
        </p:sp>
        <p:sp>
          <p:nvSpPr>
            <p:cNvPr id="6" name="Sávnyíl 5"/>
            <p:cNvSpPr/>
            <p:nvPr/>
          </p:nvSpPr>
          <p:spPr>
            <a:xfrm>
              <a:off x="5257621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ávnyíl 8"/>
            <p:cNvSpPr/>
            <p:nvPr/>
          </p:nvSpPr>
          <p:spPr>
            <a:xfrm>
              <a:off x="6089412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ávnyíl 10"/>
            <p:cNvSpPr/>
            <p:nvPr/>
          </p:nvSpPr>
          <p:spPr>
            <a:xfrm>
              <a:off x="6921861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ávnyíl 12"/>
            <p:cNvSpPr/>
            <p:nvPr/>
          </p:nvSpPr>
          <p:spPr>
            <a:xfrm>
              <a:off x="7753652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ávnyíl 14"/>
            <p:cNvSpPr/>
            <p:nvPr/>
          </p:nvSpPr>
          <p:spPr>
            <a:xfrm>
              <a:off x="8586101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ávnyíl 15"/>
            <p:cNvSpPr/>
            <p:nvPr/>
          </p:nvSpPr>
          <p:spPr>
            <a:xfrm>
              <a:off x="9417892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ávnyíl 16"/>
            <p:cNvSpPr/>
            <p:nvPr/>
          </p:nvSpPr>
          <p:spPr>
            <a:xfrm>
              <a:off x="10250341" y="1267217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zabadkézi sokszög 17"/>
            <p:cNvSpPr/>
            <p:nvPr/>
          </p:nvSpPr>
          <p:spPr>
            <a:xfrm>
              <a:off x="5257621" y="1376807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rtlCol="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Eszköz(</a:t>
              </a:r>
              <a:r>
                <a:rPr lang="hu-HU" sz="2000" b="1" kern="1200" noProof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ök</a:t>
              </a: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), felszerelés(</a:t>
              </a:r>
              <a:r>
                <a:rPr lang="hu-HU" sz="2000" b="1" kern="1200" noProof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ek</a:t>
              </a: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beszerzése például: </a:t>
              </a:r>
              <a:r>
                <a:rPr lang="hu-HU" sz="20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futócipő, bakancs, labda, hangszer, úszódressz stb.</a:t>
              </a:r>
              <a:endParaRPr lang="hu-HU" sz="20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5257621" y="2481485"/>
            <a:ext cx="6377504" cy="1633893"/>
            <a:chOff x="5257621" y="2481485"/>
            <a:chExt cx="6377504" cy="1633893"/>
          </a:xfrm>
        </p:grpSpPr>
        <p:sp>
          <p:nvSpPr>
            <p:cNvPr id="19" name="Szabadkézi sokszög 18"/>
            <p:cNvSpPr/>
            <p:nvPr/>
          </p:nvSpPr>
          <p:spPr>
            <a:xfrm>
              <a:off x="5257621" y="2481485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2. lépés</a:t>
              </a:r>
            </a:p>
          </p:txBody>
        </p:sp>
        <p:sp>
          <p:nvSpPr>
            <p:cNvPr id="20" name="Sávnyíl 19"/>
            <p:cNvSpPr/>
            <p:nvPr/>
          </p:nvSpPr>
          <p:spPr>
            <a:xfrm>
              <a:off x="5257621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ávnyíl 20"/>
            <p:cNvSpPr/>
            <p:nvPr/>
          </p:nvSpPr>
          <p:spPr>
            <a:xfrm>
              <a:off x="6089412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ávnyíl 21"/>
            <p:cNvSpPr/>
            <p:nvPr/>
          </p:nvSpPr>
          <p:spPr>
            <a:xfrm>
              <a:off x="6921861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ávnyíl 22"/>
            <p:cNvSpPr/>
            <p:nvPr/>
          </p:nvSpPr>
          <p:spPr>
            <a:xfrm>
              <a:off x="7753652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ávnyíl 23"/>
            <p:cNvSpPr/>
            <p:nvPr/>
          </p:nvSpPr>
          <p:spPr>
            <a:xfrm>
              <a:off x="8586101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ávnyíl 24"/>
            <p:cNvSpPr/>
            <p:nvPr/>
          </p:nvSpPr>
          <p:spPr>
            <a:xfrm>
              <a:off x="9417892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ávnyíl 25"/>
            <p:cNvSpPr/>
            <p:nvPr/>
          </p:nvSpPr>
          <p:spPr>
            <a:xfrm>
              <a:off x="10250341" y="3019474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zabadkézi sokszög 26"/>
            <p:cNvSpPr/>
            <p:nvPr/>
          </p:nvSpPr>
          <p:spPr>
            <a:xfrm>
              <a:off x="5257621" y="3129064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rtlCol="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Edzés vagy gyakorlási terv a hétre/hónapra</a:t>
              </a:r>
              <a:endParaRPr lang="hu-HU" sz="2000" b="1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5257621" y="4233742"/>
            <a:ext cx="6377504" cy="1633894"/>
            <a:chOff x="5257621" y="4233742"/>
            <a:chExt cx="6377504" cy="1633894"/>
          </a:xfrm>
        </p:grpSpPr>
        <p:sp>
          <p:nvSpPr>
            <p:cNvPr id="28" name="Szabadkézi sokszög 27"/>
            <p:cNvSpPr/>
            <p:nvPr/>
          </p:nvSpPr>
          <p:spPr>
            <a:xfrm>
              <a:off x="5257621" y="4233742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3. lépés</a:t>
              </a:r>
            </a:p>
          </p:txBody>
        </p:sp>
        <p:sp>
          <p:nvSpPr>
            <p:cNvPr id="29" name="Sávnyíl 28"/>
            <p:cNvSpPr/>
            <p:nvPr/>
          </p:nvSpPr>
          <p:spPr>
            <a:xfrm>
              <a:off x="5257621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ávnyíl 29"/>
            <p:cNvSpPr/>
            <p:nvPr/>
          </p:nvSpPr>
          <p:spPr>
            <a:xfrm>
              <a:off x="6089412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ávnyíl 30"/>
            <p:cNvSpPr/>
            <p:nvPr/>
          </p:nvSpPr>
          <p:spPr>
            <a:xfrm>
              <a:off x="6921861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Sávnyíl 31"/>
            <p:cNvSpPr/>
            <p:nvPr/>
          </p:nvSpPr>
          <p:spPr>
            <a:xfrm>
              <a:off x="7753652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ávnyíl 32"/>
            <p:cNvSpPr/>
            <p:nvPr/>
          </p:nvSpPr>
          <p:spPr>
            <a:xfrm>
              <a:off x="8586101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ávnyíl 33"/>
            <p:cNvSpPr/>
            <p:nvPr/>
          </p:nvSpPr>
          <p:spPr>
            <a:xfrm>
              <a:off x="9417892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ávnyíl 34"/>
            <p:cNvSpPr/>
            <p:nvPr/>
          </p:nvSpPr>
          <p:spPr>
            <a:xfrm>
              <a:off x="10250341" y="477173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zabadkézi sokszög 35"/>
            <p:cNvSpPr/>
            <p:nvPr/>
          </p:nvSpPr>
          <p:spPr>
            <a:xfrm>
              <a:off x="5257621" y="4881322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rtlCol="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célkitűzések eléréséhez a rendszeres gyakorlás beütemezése </a:t>
              </a:r>
              <a:endParaRPr lang="hu-HU" sz="2000" b="1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946876" y="220893"/>
            <a:ext cx="6952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Javítsd</a:t>
            </a:r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fizikai és lelki </a:t>
            </a:r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állóképességed</a:t>
            </a: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57" y="2207683"/>
            <a:ext cx="2730414" cy="2852134"/>
          </a:xfrm>
        </p:spPr>
        <p:txBody>
          <a:bodyPr rtlCol="0">
            <a:normAutofit/>
          </a:bodyPr>
          <a:lstStyle/>
          <a:p>
            <a:pPr rtl="0"/>
            <a:r>
              <a:rPr lang="hu-HU" sz="31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Lelkesítsd</a:t>
            </a:r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magad!</a:t>
            </a:r>
            <a:b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257621" y="701235"/>
            <a:ext cx="6377504" cy="1633894"/>
            <a:chOff x="5257621" y="701235"/>
            <a:chExt cx="6377504" cy="1633894"/>
          </a:xfrm>
        </p:grpSpPr>
        <p:sp>
          <p:nvSpPr>
            <p:cNvPr id="5" name="Szabadkézi sokszög 4"/>
            <p:cNvSpPr/>
            <p:nvPr/>
          </p:nvSpPr>
          <p:spPr>
            <a:xfrm>
              <a:off x="5257621" y="701235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1. lépés</a:t>
              </a:r>
            </a:p>
          </p:txBody>
        </p:sp>
        <p:sp>
          <p:nvSpPr>
            <p:cNvPr id="6" name="Sávnyíl 5"/>
            <p:cNvSpPr/>
            <p:nvPr/>
          </p:nvSpPr>
          <p:spPr>
            <a:xfrm>
              <a:off x="525762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ávnyíl 8"/>
            <p:cNvSpPr/>
            <p:nvPr/>
          </p:nvSpPr>
          <p:spPr>
            <a:xfrm>
              <a:off x="608941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ávnyíl 10"/>
            <p:cNvSpPr/>
            <p:nvPr/>
          </p:nvSpPr>
          <p:spPr>
            <a:xfrm>
              <a:off x="692186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ávnyíl 12"/>
            <p:cNvSpPr/>
            <p:nvPr/>
          </p:nvSpPr>
          <p:spPr>
            <a:xfrm>
              <a:off x="775365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ávnyíl 14"/>
            <p:cNvSpPr/>
            <p:nvPr/>
          </p:nvSpPr>
          <p:spPr>
            <a:xfrm>
              <a:off x="858610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ávnyíl 15"/>
            <p:cNvSpPr/>
            <p:nvPr/>
          </p:nvSpPr>
          <p:spPr>
            <a:xfrm>
              <a:off x="941789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ávnyíl 16"/>
            <p:cNvSpPr/>
            <p:nvPr/>
          </p:nvSpPr>
          <p:spPr>
            <a:xfrm>
              <a:off x="1025034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zabadkézi sokszög 17"/>
            <p:cNvSpPr/>
            <p:nvPr/>
          </p:nvSpPr>
          <p:spPr>
            <a:xfrm>
              <a:off x="5257621" y="1348815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Pozitív gondolkodásmód: </a:t>
              </a:r>
              <a:r>
                <a:rPr lang="hu-HU" sz="20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Felismerni az egyéni sikereket, jól hozzáállni az élet dolgaihoz.</a:t>
              </a:r>
              <a:endParaRPr lang="hu-HU" sz="20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5257621" y="2453493"/>
            <a:ext cx="6377504" cy="1633893"/>
            <a:chOff x="5257621" y="2453493"/>
            <a:chExt cx="6377504" cy="1633893"/>
          </a:xfrm>
        </p:grpSpPr>
        <p:sp>
          <p:nvSpPr>
            <p:cNvPr id="19" name="Szabadkézi sokszög 18"/>
            <p:cNvSpPr/>
            <p:nvPr/>
          </p:nvSpPr>
          <p:spPr>
            <a:xfrm>
              <a:off x="5257621" y="2453493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2. lépés</a:t>
              </a:r>
            </a:p>
          </p:txBody>
        </p:sp>
        <p:sp>
          <p:nvSpPr>
            <p:cNvPr id="20" name="Sávnyíl 19"/>
            <p:cNvSpPr/>
            <p:nvPr/>
          </p:nvSpPr>
          <p:spPr>
            <a:xfrm>
              <a:off x="525762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ávnyíl 20"/>
            <p:cNvSpPr/>
            <p:nvPr/>
          </p:nvSpPr>
          <p:spPr>
            <a:xfrm>
              <a:off x="608941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ávnyíl 21"/>
            <p:cNvSpPr/>
            <p:nvPr/>
          </p:nvSpPr>
          <p:spPr>
            <a:xfrm>
              <a:off x="692186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ávnyíl 22"/>
            <p:cNvSpPr/>
            <p:nvPr/>
          </p:nvSpPr>
          <p:spPr>
            <a:xfrm>
              <a:off x="775365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ávnyíl 23"/>
            <p:cNvSpPr/>
            <p:nvPr/>
          </p:nvSpPr>
          <p:spPr>
            <a:xfrm>
              <a:off x="858610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ávnyíl 24"/>
            <p:cNvSpPr/>
            <p:nvPr/>
          </p:nvSpPr>
          <p:spPr>
            <a:xfrm>
              <a:off x="941789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ávnyíl 25"/>
            <p:cNvSpPr/>
            <p:nvPr/>
          </p:nvSpPr>
          <p:spPr>
            <a:xfrm>
              <a:off x="1025034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zabadkézi sokszög 26"/>
            <p:cNvSpPr/>
            <p:nvPr/>
          </p:nvSpPr>
          <p:spPr>
            <a:xfrm>
              <a:off x="5257621" y="3101072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Hálás életvezetés: </a:t>
              </a:r>
              <a:r>
                <a:rPr lang="hu-HU" sz="20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Megköszönni azt, amit Istentől kaptunk. Imádságban kérni lelkierőt.</a:t>
              </a:r>
              <a:endParaRPr lang="hu-HU" sz="20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5192277" y="4205750"/>
            <a:ext cx="6442848" cy="1633894"/>
            <a:chOff x="5192277" y="4205750"/>
            <a:chExt cx="6442848" cy="1633894"/>
          </a:xfrm>
        </p:grpSpPr>
        <p:sp>
          <p:nvSpPr>
            <p:cNvPr id="28" name="Szabadkézi sokszög 27"/>
            <p:cNvSpPr/>
            <p:nvPr/>
          </p:nvSpPr>
          <p:spPr>
            <a:xfrm>
              <a:off x="5257621" y="4205750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3. lépés</a:t>
              </a:r>
            </a:p>
          </p:txBody>
        </p:sp>
        <p:sp>
          <p:nvSpPr>
            <p:cNvPr id="29" name="Sávnyíl 28"/>
            <p:cNvSpPr/>
            <p:nvPr/>
          </p:nvSpPr>
          <p:spPr>
            <a:xfrm>
              <a:off x="525762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ávnyíl 29"/>
            <p:cNvSpPr/>
            <p:nvPr/>
          </p:nvSpPr>
          <p:spPr>
            <a:xfrm>
              <a:off x="608941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ávnyíl 30"/>
            <p:cNvSpPr/>
            <p:nvPr/>
          </p:nvSpPr>
          <p:spPr>
            <a:xfrm>
              <a:off x="692186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Sávnyíl 31"/>
            <p:cNvSpPr/>
            <p:nvPr/>
          </p:nvSpPr>
          <p:spPr>
            <a:xfrm>
              <a:off x="775365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ávnyíl 32"/>
            <p:cNvSpPr/>
            <p:nvPr/>
          </p:nvSpPr>
          <p:spPr>
            <a:xfrm>
              <a:off x="858610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ávnyíl 33"/>
            <p:cNvSpPr/>
            <p:nvPr/>
          </p:nvSpPr>
          <p:spPr>
            <a:xfrm>
              <a:off x="941789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ávnyíl 34"/>
            <p:cNvSpPr/>
            <p:nvPr/>
          </p:nvSpPr>
          <p:spPr>
            <a:xfrm>
              <a:off x="1025034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zabadkézi sokszög 35"/>
            <p:cNvSpPr/>
            <p:nvPr/>
          </p:nvSpPr>
          <p:spPr>
            <a:xfrm>
              <a:off x="5192277" y="4853330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Bátorítást nyerni Isten Igéjéből: </a:t>
              </a:r>
              <a:r>
                <a:rPr lang="hu-HU" sz="20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Naponta „lelki eledellel” is táplálkozni. </a:t>
              </a:r>
              <a:r>
                <a:rPr lang="hu-HU" sz="2000" b="1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hu-HU" sz="2000" b="1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946876" y="192901"/>
            <a:ext cx="6952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Javítsd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fizikai és lelki 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állóképességed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81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746899"/>
            <a:ext cx="2968914" cy="5641201"/>
          </a:xfrm>
        </p:spPr>
        <p:txBody>
          <a:bodyPr rtlCol="0">
            <a:normAutofit/>
          </a:bodyPr>
          <a:lstStyle/>
          <a:p>
            <a:pPr rtl="0"/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Kövesd nyomon a változást!</a:t>
            </a:r>
            <a:b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a füzetedbe egy ehhez hasonló táblázatot!</a:t>
            </a:r>
            <a:b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Hetente </a:t>
            </a:r>
            <a:r>
              <a:rPr lang="hu-HU" sz="31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töltsd</a:t>
            </a:r>
            <a:r>
              <a:rPr lang="hu-HU" sz="3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és figyeld, mi történik veled!  </a:t>
            </a:r>
            <a:endParaRPr lang="hu-HU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257621" y="701235"/>
            <a:ext cx="6377504" cy="1633894"/>
            <a:chOff x="5257621" y="701235"/>
            <a:chExt cx="6377504" cy="1633894"/>
          </a:xfrm>
        </p:grpSpPr>
        <p:sp>
          <p:nvSpPr>
            <p:cNvPr id="5" name="Szabadkézi sokszög 4"/>
            <p:cNvSpPr/>
            <p:nvPr/>
          </p:nvSpPr>
          <p:spPr>
            <a:xfrm>
              <a:off x="5257621" y="701235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hu-HU" sz="26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változás</a:t>
              </a:r>
              <a:endParaRPr lang="hu-HU" sz="26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ávnyíl 5"/>
            <p:cNvSpPr/>
            <p:nvPr/>
          </p:nvSpPr>
          <p:spPr>
            <a:xfrm>
              <a:off x="525762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ávnyíl 8"/>
            <p:cNvSpPr/>
            <p:nvPr/>
          </p:nvSpPr>
          <p:spPr>
            <a:xfrm>
              <a:off x="608941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ávnyíl 10"/>
            <p:cNvSpPr/>
            <p:nvPr/>
          </p:nvSpPr>
          <p:spPr>
            <a:xfrm>
              <a:off x="692186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ávnyíl 12"/>
            <p:cNvSpPr/>
            <p:nvPr/>
          </p:nvSpPr>
          <p:spPr>
            <a:xfrm>
              <a:off x="775365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ávnyíl 14"/>
            <p:cNvSpPr/>
            <p:nvPr/>
          </p:nvSpPr>
          <p:spPr>
            <a:xfrm>
              <a:off x="858610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ávnyíl 15"/>
            <p:cNvSpPr/>
            <p:nvPr/>
          </p:nvSpPr>
          <p:spPr>
            <a:xfrm>
              <a:off x="9417892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ávnyíl 16"/>
            <p:cNvSpPr/>
            <p:nvPr/>
          </p:nvSpPr>
          <p:spPr>
            <a:xfrm>
              <a:off x="10250341" y="1239225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zabadkézi sokszög 17"/>
            <p:cNvSpPr/>
            <p:nvPr/>
          </p:nvSpPr>
          <p:spPr>
            <a:xfrm>
              <a:off x="5257621" y="1348815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66040" rIns="66040" bIns="66040" numCol="1" spcCol="1270" rtlCol="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Fittség, fizikai állapot: </a:t>
              </a:r>
              <a:endParaRPr lang="hu-HU" sz="26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5257621" y="2453493"/>
            <a:ext cx="6377504" cy="1633893"/>
            <a:chOff x="5257621" y="2453493"/>
            <a:chExt cx="6377504" cy="1633893"/>
          </a:xfrm>
        </p:grpSpPr>
        <p:sp>
          <p:nvSpPr>
            <p:cNvPr id="19" name="Szabadkézi sokszög 18"/>
            <p:cNvSpPr/>
            <p:nvPr/>
          </p:nvSpPr>
          <p:spPr>
            <a:xfrm>
              <a:off x="5257621" y="2453493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hu-HU" sz="26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változás</a:t>
              </a:r>
              <a:endParaRPr lang="hu-HU" sz="26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ávnyíl 19"/>
            <p:cNvSpPr/>
            <p:nvPr/>
          </p:nvSpPr>
          <p:spPr>
            <a:xfrm>
              <a:off x="525762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ávnyíl 20"/>
            <p:cNvSpPr/>
            <p:nvPr/>
          </p:nvSpPr>
          <p:spPr>
            <a:xfrm>
              <a:off x="608941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ávnyíl 21"/>
            <p:cNvSpPr/>
            <p:nvPr/>
          </p:nvSpPr>
          <p:spPr>
            <a:xfrm>
              <a:off x="692186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ávnyíl 22"/>
            <p:cNvSpPr/>
            <p:nvPr/>
          </p:nvSpPr>
          <p:spPr>
            <a:xfrm>
              <a:off x="775365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ávnyíl 23"/>
            <p:cNvSpPr/>
            <p:nvPr/>
          </p:nvSpPr>
          <p:spPr>
            <a:xfrm>
              <a:off x="858610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ávnyíl 24"/>
            <p:cNvSpPr/>
            <p:nvPr/>
          </p:nvSpPr>
          <p:spPr>
            <a:xfrm>
              <a:off x="9417892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ávnyíl 25"/>
            <p:cNvSpPr/>
            <p:nvPr/>
          </p:nvSpPr>
          <p:spPr>
            <a:xfrm>
              <a:off x="10250341" y="2991482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zabadkézi sokszög 26"/>
            <p:cNvSpPr/>
            <p:nvPr/>
          </p:nvSpPr>
          <p:spPr>
            <a:xfrm>
              <a:off x="5257621" y="3101072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66040" rIns="66040" bIns="66040" numCol="1" spcCol="1270" rtlCol="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Lelki tényezők, közérzet: </a:t>
              </a:r>
              <a:endParaRPr lang="hu-HU" sz="26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5192277" y="4205750"/>
            <a:ext cx="6442848" cy="1633894"/>
            <a:chOff x="5192277" y="4205750"/>
            <a:chExt cx="6442848" cy="1633894"/>
          </a:xfrm>
        </p:grpSpPr>
        <p:sp>
          <p:nvSpPr>
            <p:cNvPr id="28" name="Szabadkézi sokszög 27"/>
            <p:cNvSpPr/>
            <p:nvPr/>
          </p:nvSpPr>
          <p:spPr>
            <a:xfrm>
              <a:off x="5257621" y="4205750"/>
              <a:ext cx="5917882" cy="537989"/>
            </a:xfrm>
            <a:custGeom>
              <a:avLst/>
              <a:gdLst>
                <a:gd name="connsiteX0" fmla="*/ 0 w 5917882"/>
                <a:gd name="connsiteY0" fmla="*/ 0 h 537989"/>
                <a:gd name="connsiteX1" fmla="*/ 5917882 w 5917882"/>
                <a:gd name="connsiteY1" fmla="*/ 0 h 537989"/>
                <a:gd name="connsiteX2" fmla="*/ 5917882 w 5917882"/>
                <a:gd name="connsiteY2" fmla="*/ 537989 h 537989"/>
                <a:gd name="connsiteX3" fmla="*/ 0 w 5917882"/>
                <a:gd name="connsiteY3" fmla="*/ 537989 h 537989"/>
                <a:gd name="connsiteX4" fmla="*/ 0 w 5917882"/>
                <a:gd name="connsiteY4" fmla="*/ 0 h 5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882" h="537989">
                  <a:moveTo>
                    <a:pt x="0" y="0"/>
                  </a:moveTo>
                  <a:lnTo>
                    <a:pt x="5917882" y="0"/>
                  </a:lnTo>
                  <a:lnTo>
                    <a:pt x="5917882" y="537989"/>
                  </a:lnTo>
                  <a:lnTo>
                    <a:pt x="0" y="5379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rtlCol="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hu-HU" sz="26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változás</a:t>
              </a:r>
              <a:endParaRPr lang="hu-HU" sz="26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ávnyíl 28"/>
            <p:cNvSpPr/>
            <p:nvPr/>
          </p:nvSpPr>
          <p:spPr>
            <a:xfrm>
              <a:off x="525762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ávnyíl 29"/>
            <p:cNvSpPr/>
            <p:nvPr/>
          </p:nvSpPr>
          <p:spPr>
            <a:xfrm>
              <a:off x="608941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ávnyíl 30"/>
            <p:cNvSpPr/>
            <p:nvPr/>
          </p:nvSpPr>
          <p:spPr>
            <a:xfrm>
              <a:off x="692186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Sávnyíl 31"/>
            <p:cNvSpPr/>
            <p:nvPr/>
          </p:nvSpPr>
          <p:spPr>
            <a:xfrm>
              <a:off x="775365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ávnyíl 32"/>
            <p:cNvSpPr/>
            <p:nvPr/>
          </p:nvSpPr>
          <p:spPr>
            <a:xfrm>
              <a:off x="858610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ávnyíl 33"/>
            <p:cNvSpPr/>
            <p:nvPr/>
          </p:nvSpPr>
          <p:spPr>
            <a:xfrm>
              <a:off x="9417892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ávnyíl 34"/>
            <p:cNvSpPr/>
            <p:nvPr/>
          </p:nvSpPr>
          <p:spPr>
            <a:xfrm>
              <a:off x="10250341" y="4743740"/>
              <a:ext cx="1384784" cy="1095904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zabadkézi sokszög 35"/>
            <p:cNvSpPr/>
            <p:nvPr/>
          </p:nvSpPr>
          <p:spPr>
            <a:xfrm>
              <a:off x="5192277" y="4853330"/>
              <a:ext cx="5994814" cy="876723"/>
            </a:xfrm>
            <a:custGeom>
              <a:avLst/>
              <a:gdLst>
                <a:gd name="connsiteX0" fmla="*/ 0 w 5994814"/>
                <a:gd name="connsiteY0" fmla="*/ 0 h 876723"/>
                <a:gd name="connsiteX1" fmla="*/ 5994814 w 5994814"/>
                <a:gd name="connsiteY1" fmla="*/ 0 h 876723"/>
                <a:gd name="connsiteX2" fmla="*/ 5994814 w 5994814"/>
                <a:gd name="connsiteY2" fmla="*/ 876723 h 876723"/>
                <a:gd name="connsiteX3" fmla="*/ 0 w 5994814"/>
                <a:gd name="connsiteY3" fmla="*/ 876723 h 876723"/>
                <a:gd name="connsiteX4" fmla="*/ 0 w 5994814"/>
                <a:gd name="connsiteY4" fmla="*/ 0 h 87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4814" h="876723">
                  <a:moveTo>
                    <a:pt x="0" y="0"/>
                  </a:moveTo>
                  <a:lnTo>
                    <a:pt x="5994814" y="0"/>
                  </a:lnTo>
                  <a:lnTo>
                    <a:pt x="5994814" y="876723"/>
                  </a:lnTo>
                  <a:lnTo>
                    <a:pt x="0" y="87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66040" rIns="66040" bIns="66040" numCol="1" spcCol="1270" rtlCol="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hit gyakorlásának elemei</a:t>
              </a:r>
              <a:r>
                <a:rPr lang="hu-HU" sz="2600" b="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hu-HU" sz="2600" b="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946876" y="192901"/>
            <a:ext cx="69297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rgbClr val="8E684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fizikai és lelki 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állóképességed</a:t>
            </a:r>
            <a:r>
              <a:rPr kumimoji="0" lang="hu-HU" sz="3000" b="0" i="0" u="none" strike="noStrike" kern="1200" cap="none" spc="0" normalizeH="0" noProof="0" dirty="0" smtClean="0">
                <a:ln>
                  <a:noFill/>
                </a:ln>
                <a:solidFill>
                  <a:srgbClr val="8E684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szintjei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8E684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626745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sz="3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Általában milyen szabadidős tevékenységeket </a:t>
            </a:r>
            <a:r>
              <a:rPr lang="hu-HU" sz="33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végzel</a:t>
            </a:r>
            <a:r>
              <a:rPr lang="hu-HU" sz="3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hu-HU" sz="3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 az itt látható képek közül számodra megfelelő időtöltéseket, </a:t>
            </a:r>
            <a:br>
              <a:rPr lang="hu-HU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mondj egyéb dolgokat!</a:t>
            </a:r>
            <a:endParaRPr lang="hu-HU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1476979" y="3425663"/>
            <a:ext cx="1530764" cy="2057401"/>
            <a:chOff x="1719667" y="3425663"/>
            <a:chExt cx="1530764" cy="2057401"/>
          </a:xfrm>
        </p:grpSpPr>
        <p:sp>
          <p:nvSpPr>
            <p:cNvPr id="8" name="Szabadkézi sokszög 7"/>
            <p:cNvSpPr/>
            <p:nvPr/>
          </p:nvSpPr>
          <p:spPr>
            <a:xfrm>
              <a:off x="1719667" y="4795779"/>
              <a:ext cx="1530764" cy="687285"/>
            </a:xfrm>
            <a:custGeom>
              <a:avLst/>
              <a:gdLst>
                <a:gd name="connsiteX0" fmla="*/ 0 w 1530764"/>
                <a:gd name="connsiteY0" fmla="*/ 0 h 687285"/>
                <a:gd name="connsiteX1" fmla="*/ 1530764 w 1530764"/>
                <a:gd name="connsiteY1" fmla="*/ 0 h 687285"/>
                <a:gd name="connsiteX2" fmla="*/ 1530764 w 1530764"/>
                <a:gd name="connsiteY2" fmla="*/ 687285 h 687285"/>
                <a:gd name="connsiteX3" fmla="*/ 0 w 1530764"/>
                <a:gd name="connsiteY3" fmla="*/ 687285 h 687285"/>
                <a:gd name="connsiteX4" fmla="*/ 0 w 1530764"/>
                <a:gd name="connsiteY4" fmla="*/ 0 h 6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4" h="687285">
                  <a:moveTo>
                    <a:pt x="0" y="0"/>
                  </a:moveTo>
                  <a:lnTo>
                    <a:pt x="1530764" y="0"/>
                  </a:lnTo>
                  <a:lnTo>
                    <a:pt x="1530764" y="687285"/>
                  </a:lnTo>
                  <a:lnTo>
                    <a:pt x="0" y="6872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lvl="0" algn="ctr" defTabSz="11112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u-HU" sz="25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FOCIZÁS</a:t>
              </a:r>
              <a:endParaRPr lang="hu-HU" sz="25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1855499" y="3425663"/>
              <a:ext cx="1259100" cy="1259100"/>
              <a:chOff x="1940555" y="3450827"/>
              <a:chExt cx="1259100" cy="1259100"/>
            </a:xfrm>
          </p:grpSpPr>
          <p:sp>
            <p:nvSpPr>
              <p:cNvPr id="4" name="Ellipszis 3"/>
              <p:cNvSpPr/>
              <p:nvPr/>
            </p:nvSpPr>
            <p:spPr>
              <a:xfrm>
                <a:off x="1940555" y="3450827"/>
                <a:ext cx="1259100" cy="12591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Téglalap 4"/>
              <p:cNvSpPr/>
              <p:nvPr/>
            </p:nvSpPr>
            <p:spPr>
              <a:xfrm>
                <a:off x="2120337" y="3764286"/>
                <a:ext cx="899554" cy="649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30" name="Csoportba foglalás 29"/>
          <p:cNvGrpSpPr/>
          <p:nvPr/>
        </p:nvGrpSpPr>
        <p:grpSpPr>
          <a:xfrm>
            <a:off x="3562019" y="3425663"/>
            <a:ext cx="1826711" cy="1621393"/>
            <a:chOff x="3902591" y="3425663"/>
            <a:chExt cx="1826711" cy="1621393"/>
          </a:xfrm>
        </p:grpSpPr>
        <p:sp>
          <p:nvSpPr>
            <p:cNvPr id="11" name="Szabadkézi sokszög 10"/>
            <p:cNvSpPr/>
            <p:nvPr/>
          </p:nvSpPr>
          <p:spPr>
            <a:xfrm>
              <a:off x="3902591" y="4795779"/>
              <a:ext cx="1826711" cy="251277"/>
            </a:xfrm>
            <a:custGeom>
              <a:avLst/>
              <a:gdLst>
                <a:gd name="connsiteX0" fmla="*/ 0 w 1826711"/>
                <a:gd name="connsiteY0" fmla="*/ 0 h 251277"/>
                <a:gd name="connsiteX1" fmla="*/ 1826711 w 1826711"/>
                <a:gd name="connsiteY1" fmla="*/ 0 h 251277"/>
                <a:gd name="connsiteX2" fmla="*/ 1826711 w 1826711"/>
                <a:gd name="connsiteY2" fmla="*/ 251277 h 251277"/>
                <a:gd name="connsiteX3" fmla="*/ 0 w 1826711"/>
                <a:gd name="connsiteY3" fmla="*/ 251277 h 251277"/>
                <a:gd name="connsiteX4" fmla="*/ 0 w 1826711"/>
                <a:gd name="connsiteY4" fmla="*/ 0 h 25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711" h="251277">
                  <a:moveTo>
                    <a:pt x="0" y="0"/>
                  </a:moveTo>
                  <a:lnTo>
                    <a:pt x="1826711" y="0"/>
                  </a:lnTo>
                  <a:lnTo>
                    <a:pt x="1826711" y="251277"/>
                  </a:lnTo>
                  <a:lnTo>
                    <a:pt x="0" y="2512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lvl="0" algn="ctr" defTabSz="11112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u-HU" sz="2500" kern="1200" noProof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ZEnélés</a:t>
              </a:r>
              <a:endParaRPr lang="hu-HU" sz="25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4185946" y="3425663"/>
              <a:ext cx="1260000" cy="1260000"/>
              <a:chOff x="4002093" y="3429000"/>
              <a:chExt cx="1260000" cy="1260000"/>
            </a:xfrm>
          </p:grpSpPr>
          <p:sp>
            <p:nvSpPr>
              <p:cNvPr id="9" name="Ellipszis 8"/>
              <p:cNvSpPr/>
              <p:nvPr/>
            </p:nvSpPr>
            <p:spPr>
              <a:xfrm>
                <a:off x="4002093" y="3429000"/>
                <a:ext cx="1260000" cy="1260000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Téglalap 9"/>
              <p:cNvSpPr/>
              <p:nvPr/>
            </p:nvSpPr>
            <p:spPr>
              <a:xfrm>
                <a:off x="4214483" y="3685520"/>
                <a:ext cx="835221" cy="7469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31" name="Csoportba foglalás 30"/>
          <p:cNvGrpSpPr/>
          <p:nvPr/>
        </p:nvGrpSpPr>
        <p:grpSpPr>
          <a:xfrm>
            <a:off x="5943006" y="3425663"/>
            <a:ext cx="2153640" cy="2112616"/>
            <a:chOff x="6352291" y="3425663"/>
            <a:chExt cx="2153640" cy="2112616"/>
          </a:xfrm>
        </p:grpSpPr>
        <p:sp>
          <p:nvSpPr>
            <p:cNvPr id="14" name="Szabadkézi sokszög 13"/>
            <p:cNvSpPr/>
            <p:nvPr/>
          </p:nvSpPr>
          <p:spPr>
            <a:xfrm>
              <a:off x="6352291" y="4795779"/>
              <a:ext cx="2153640" cy="742500"/>
            </a:xfrm>
            <a:custGeom>
              <a:avLst/>
              <a:gdLst>
                <a:gd name="connsiteX0" fmla="*/ 0 w 2153640"/>
                <a:gd name="connsiteY0" fmla="*/ 0 h 742500"/>
                <a:gd name="connsiteX1" fmla="*/ 2153640 w 2153640"/>
                <a:gd name="connsiteY1" fmla="*/ 0 h 742500"/>
                <a:gd name="connsiteX2" fmla="*/ 2153640 w 2153640"/>
                <a:gd name="connsiteY2" fmla="*/ 742500 h 742500"/>
                <a:gd name="connsiteX3" fmla="*/ 0 w 2153640"/>
                <a:gd name="connsiteY3" fmla="*/ 742500 h 742500"/>
                <a:gd name="connsiteX4" fmla="*/ 0 w 2153640"/>
                <a:gd name="connsiteY4" fmla="*/ 0 h 7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640" h="742500">
                  <a:moveTo>
                    <a:pt x="0" y="0"/>
                  </a:moveTo>
                  <a:lnTo>
                    <a:pt x="2153640" y="0"/>
                  </a:lnTo>
                  <a:lnTo>
                    <a:pt x="2153640" y="742500"/>
                  </a:lnTo>
                  <a:lnTo>
                    <a:pt x="0" y="7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lvl="0" algn="ctr" defTabSz="11112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u-HU" sz="25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Kirándulás</a:t>
              </a:r>
              <a:endParaRPr lang="hu-HU" sz="25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Csoportba foglalás 24"/>
            <p:cNvGrpSpPr/>
            <p:nvPr/>
          </p:nvGrpSpPr>
          <p:grpSpPr>
            <a:xfrm>
              <a:off x="6799561" y="3425663"/>
              <a:ext cx="1259100" cy="1259100"/>
              <a:chOff x="6926804" y="3566034"/>
              <a:chExt cx="1259100" cy="1259100"/>
            </a:xfrm>
          </p:grpSpPr>
          <p:sp>
            <p:nvSpPr>
              <p:cNvPr id="12" name="Ellipszis 11"/>
              <p:cNvSpPr/>
              <p:nvPr/>
            </p:nvSpPr>
            <p:spPr>
              <a:xfrm>
                <a:off x="6926804" y="3566034"/>
                <a:ext cx="1259100" cy="12591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églalap 12" descr="Hike"/>
              <p:cNvSpPr/>
              <p:nvPr/>
            </p:nvSpPr>
            <p:spPr>
              <a:xfrm>
                <a:off x="7195137" y="3834367"/>
                <a:ext cx="722434" cy="722434"/>
              </a:xfrm>
              <a:prstGeom prst="rect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dgm="http://schemas.openxmlformats.org/drawingml/2006/diagram" xmlns:asvg="http://schemas.microsoft.com/office/drawing/2016/SVG/main" xmlns="" r:embed="rId7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32" name="Csoportba foglalás 31"/>
          <p:cNvGrpSpPr/>
          <p:nvPr/>
        </p:nvGrpSpPr>
        <p:grpSpPr>
          <a:xfrm>
            <a:off x="8650922" y="3425663"/>
            <a:ext cx="2064099" cy="2112616"/>
            <a:chOff x="8893610" y="3425663"/>
            <a:chExt cx="2064099" cy="2112616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9296109" y="3425663"/>
              <a:ext cx="1259100" cy="1259100"/>
              <a:chOff x="9345319" y="3566034"/>
              <a:chExt cx="1259100" cy="1259100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9345319" y="3566034"/>
                <a:ext cx="1259100" cy="12591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églalap 15"/>
              <p:cNvSpPr/>
              <p:nvPr/>
            </p:nvSpPr>
            <p:spPr>
              <a:xfrm>
                <a:off x="9595244" y="3919886"/>
                <a:ext cx="759250" cy="5513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style>
              <a:lnRef idx="2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7" name="Szabadkézi sokszög 16"/>
            <p:cNvSpPr/>
            <p:nvPr/>
          </p:nvSpPr>
          <p:spPr>
            <a:xfrm>
              <a:off x="8893610" y="4795779"/>
              <a:ext cx="2064099" cy="742500"/>
            </a:xfrm>
            <a:custGeom>
              <a:avLst/>
              <a:gdLst>
                <a:gd name="connsiteX0" fmla="*/ 0 w 2064099"/>
                <a:gd name="connsiteY0" fmla="*/ 0 h 742500"/>
                <a:gd name="connsiteX1" fmla="*/ 2064099 w 2064099"/>
                <a:gd name="connsiteY1" fmla="*/ 0 h 742500"/>
                <a:gd name="connsiteX2" fmla="*/ 2064099 w 2064099"/>
                <a:gd name="connsiteY2" fmla="*/ 742500 h 742500"/>
                <a:gd name="connsiteX3" fmla="*/ 0 w 2064099"/>
                <a:gd name="connsiteY3" fmla="*/ 742500 h 742500"/>
                <a:gd name="connsiteX4" fmla="*/ 0 w 2064099"/>
                <a:gd name="connsiteY4" fmla="*/ 0 h 7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099" h="742500">
                  <a:moveTo>
                    <a:pt x="0" y="0"/>
                  </a:moveTo>
                  <a:lnTo>
                    <a:pt x="2064099" y="0"/>
                  </a:lnTo>
                  <a:lnTo>
                    <a:pt x="2064099" y="742500"/>
                  </a:lnTo>
                  <a:lnTo>
                    <a:pt x="0" y="7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lvl="0" algn="ctr" defTabSz="11112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u-HU" sz="2500" kern="12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KREATÍV DOLGOK</a:t>
              </a:r>
              <a:endParaRPr lang="hu-HU" sz="25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2995804" y="2463516"/>
            <a:ext cx="5808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fontosak számodra ezek a tevékenységek? 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 adnak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lelkednek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testednek?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17135" y="5487253"/>
            <a:ext cx="375455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ziklás part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10" name="Csoport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Szabadkézi sokszög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12" name="Csoport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Fánk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4" name="Fánk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5" name="Fánk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6" name="Fánk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61" y="1913473"/>
            <a:ext cx="4101990" cy="1012943"/>
          </a:xfrm>
        </p:spPr>
        <p:txBody>
          <a:bodyPr rtlCol="0">
            <a:noAutofit/>
          </a:bodyPr>
          <a:lstStyle/>
          <a:p>
            <a:pPr rtl="0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képek elérhetőségei,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forrásmegjelölés 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2402439" y="3462992"/>
            <a:ext cx="75181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8. dia Gustav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A megszállott fiú meggyógyítása (1866) Modulfüzet 33.o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13. dia Modulfüzet 34. o.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Microsoft PPT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sablonok képanyagai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unsplash.com/s/photos/good-things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 smtClean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7109927" y="3562607"/>
            <a:ext cx="264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00852" y="2763739"/>
            <a:ext cx="3119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Statisztikai adatok: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https://www.emarketer.com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47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844480"/>
            <a:ext cx="9601196" cy="1303867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Gondoltad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volna?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arketer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egyik felmérése szerint átlagosan 2 óra 55 percet használjuk naponta a mobiltelefonunkat.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Jelenleg a „legnépszerűbb” időtöltés a statisztikák szerint: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mobilozás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friss kutatások szerint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képernyő előtt töltött idő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folyamatosan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növekszik.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Megdöbbentő adat, hogy a szabadidő eltöltésének módját  a mai napig vezeti a mobiltelefonhasználat. (A munkahelyen vagy tanulásra, információ szerzésre való használat nincs benne ebben az időkeretben.)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gondoltok, mi lehet majd ennek a tendenciának következménye a saját lelki egészségünkre nézve hosszú távon?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8023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4760166" cy="3759892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Biztosan előfordult már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veled, hogy lehangoltnak, kedvtelennek érezted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magad.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 volt ennek a lelkiállapotnak az oka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Meddig tartott?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 segített, hogy elmúljon?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67" y="2668555"/>
            <a:ext cx="4956747" cy="3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Mondjam, vagy ne mondjam?</a:t>
            </a:r>
            <a:endParaRPr lang="hu-H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863" y="2701111"/>
            <a:ext cx="4125626" cy="313213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47860" y="2491273"/>
            <a:ext cx="6410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rossz lelkiállapotunkról nem szívesen beszélünk másoknak.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Félünk, hogy mit szólnak majd a többiek, ezért inkább hallgatunk.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Igyekszünk egyedül megküzdeni a problémákkal.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Még jobban bezárkózhatunk, ha nem osztjuk meg bajainkat a hozzánk közel álló személyekkel.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Ha valami baj ér és rossz gondolataid támadnak, mondd el megbízható személyeknek! Ha mások is tudnak a problémáidról, bizonyára érkezik segítség. Már az oldja a feszültségeket, ha feltárjuk azokat imádságban és Istentől kérünk segítséget. </a:t>
            </a:r>
          </a:p>
        </p:txBody>
      </p:sp>
    </p:spTree>
    <p:extLst>
      <p:ext uri="{BB962C8B-B14F-4D97-AF65-F5344CB8AC3E}">
        <p14:creationId xmlns:p14="http://schemas.microsoft.com/office/powerpoint/2010/main" val="298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00891"/>
            <a:ext cx="9601196" cy="2220686"/>
          </a:xfrm>
          <a:solidFill>
            <a:srgbClr val="F9F9F9"/>
          </a:solidFill>
        </p:spPr>
        <p:txBody>
          <a:bodyPr anchor="t" anchorCtr="0"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kapcsolódhat ez a kép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lelkiállapothoz?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ondjatok érzéseket és különböző hangulatokat! 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90" y="2203834"/>
            <a:ext cx="5803021" cy="41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4516" y="849085"/>
            <a:ext cx="9601196" cy="1273627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milyen gondolatai, érzései lehetnek a képen látható fiúnak?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72" y="2214255"/>
            <a:ext cx="5551942" cy="353982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93973" y="3610061"/>
            <a:ext cx="5410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megemlíteni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sokáig elhúzódó rossz hangulatból akár lelki betegség is kialakulhat.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Depresszió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nak nevezzük ezt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kedélybeteg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séget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részletesebben is olvashatsz róla.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5442856" y="1992082"/>
            <a:ext cx="2196809" cy="957945"/>
          </a:xfrm>
          <a:prstGeom prst="wedgeEllipseCallout">
            <a:avLst>
              <a:gd name="adj1" fmla="val -66962"/>
              <a:gd name="adj2" fmla="val 652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193973" y="3058747"/>
            <a:ext cx="5225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 mit írnál a szövegbuborékba?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04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50564"/>
            <a:ext cx="9601196" cy="976604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 a depresszió?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3885" y="1891005"/>
            <a:ext cx="9742713" cy="407125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Olyan lelki betegség, amelyet az életkedv hiánya, kedvetlenség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nyomott  hangulat és állandó levertség jellemez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Súlyos esetben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napi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 elvégzése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nehézséget okozhat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betegnek. Mindenkivel előfordulhat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kedvetlen,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levert, elesett állapot lesz úrrá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rajta.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Beteggé akkor tesz valakit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ilyen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állapot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tünet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 hónapon át tart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semmi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mozdítja ki az egyént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egykedvűségéből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Fontos, hogy a depresszió nem csupán hangulat, hanem egy lelki betegség, amelynek megállapítását szakorvos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végzi.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Jelei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azonban alapos és körültekintő önvizsgálattal tetten érhetők. Az öndiagnózissal nagyon vigyáznunk kell, nehogy rosszul ítéljük meg magunkat vagy egy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helyzetet!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erüljük a felelőtlen kijelentéseket másokkal kapcsolatban is!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1602658" y="1563329"/>
            <a:ext cx="89866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50293" y="870164"/>
            <a:ext cx="4934337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a lelki gyötrelmek orvosa is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227" y="870164"/>
            <a:ext cx="4442027" cy="519473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275254" y="2451868"/>
            <a:ext cx="63956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Jézushoz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 csupán testi betegségekben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szenvedőket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vittek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hanem megszállottakat is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Így olvassuk: „…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szavával  kiűzte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tisztátalan  lelkeket,  és  minden  beteget meggyógyított…”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Mt  8,16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Ilyen eset volt, amikor Jézus elé egy „holdkóros” fiút vittek. (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Mk 9,14–27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Azt tapasztalhatták meg a körülötte lévők, hogy Jézushoz lelki eredetű problémáikkal is lehetett fordulni, mert tudott rajta segíteni.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2A31F-8619-4820-934E-ABBE1DF5318E}">
  <ds:schemaRefs>
    <ds:schemaRef ds:uri="71af3243-3dd4-4a8d-8c0d-dd76da1f02a5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Szabadidős arculat</Template>
  <TotalTime>0</TotalTime>
  <Words>1118</Words>
  <Application>Microsoft Office PowerPoint</Application>
  <PresentationFormat>Szélesvásznú</PresentationFormat>
  <Paragraphs>121</Paragraphs>
  <Slides>20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Organikus</vt:lpstr>
      <vt:lpstr>V.  JÉZUS A LELKI GYÖTRELMEK ORVOSA</vt:lpstr>
      <vt:lpstr>Általában milyen szabadidős tevékenységeket végzel?  Válassz az itt látható képek közül számodra megfelelő időtöltéseket,  vagy mondj egyéb dolgokat!</vt:lpstr>
      <vt:lpstr>  Gondoltad volna?   </vt:lpstr>
      <vt:lpstr>Beszélgessünk!</vt:lpstr>
      <vt:lpstr>Mondjam, vagy ne mondjam?</vt:lpstr>
      <vt:lpstr>Hogyan kapcsolódhat ez a kép  a lelkiállapothoz? Mondjatok érzéseket és különböző hangulatokat!  </vt:lpstr>
      <vt:lpstr>Mit gondolsz, milyen gondolatai, érzései lehetnek a képen látható fiúnak?</vt:lpstr>
      <vt:lpstr>Mi a depresszió? </vt:lpstr>
      <vt:lpstr>Jézus a lelki gyötrelmek orvosa is </vt:lpstr>
      <vt:lpstr>Háttérinformáció </vt:lpstr>
      <vt:lpstr>Mit tegyek a lelki terhekkel?</vt:lpstr>
      <vt:lpstr>Az állandósuló lelki problémák veszélyei</vt:lpstr>
      <vt:lpstr>Gondolkozzunk! </vt:lpstr>
      <vt:lpstr>Hallgassunk meg egy személyes vallástételt  egy ismert rádiós műsorvezetőtől!</vt:lpstr>
      <vt:lpstr>Mit gondolsz erről a képről?  Mondj róla véleményt!</vt:lpstr>
      <vt:lpstr>Isten Igéje biztat minket </vt:lpstr>
      <vt:lpstr>Mozgasd magad!  </vt:lpstr>
      <vt:lpstr>Lelkesítsd magad!  </vt:lpstr>
      <vt:lpstr>Kövesd nyomon a változást!  Készíts a füzetedbe egy ehhez hasonló táblázatot!  Hetente töltsd ki és figyeld, mi történik veled!  </vt:lpstr>
      <vt:lpstr>A képek elérhetőségei, forrásmegjelölés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2022-01-19T08:00:37Z</dcterms:created>
  <dcterms:modified xsi:type="dcterms:W3CDTF">2022-01-26T14:49:44Z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