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sldIdLst>
    <p:sldId id="256" r:id="rId4"/>
    <p:sldId id="257" r:id="rId5"/>
    <p:sldId id="271" r:id="rId6"/>
    <p:sldId id="273" r:id="rId7"/>
    <p:sldId id="272" r:id="rId8"/>
    <p:sldId id="274" r:id="rId9"/>
    <p:sldId id="259" r:id="rId10"/>
    <p:sldId id="270" r:id="rId11"/>
    <p:sldId id="263" r:id="rId12"/>
    <p:sldId id="260" r:id="rId13"/>
    <p:sldId id="265" r:id="rId14"/>
    <p:sldId id="275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6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microsoft.com/office/2007/relationships/hdphoto" Target="../media/image5.wdp"/><Relationship Id="rId4" Type="http://schemas.openxmlformats.org/officeDocument/2006/relationships/image" Target="../media/image6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microsoft.com/office/2007/relationships/hdphoto" Target="../media/image5.wdp"/><Relationship Id="rId4" Type="http://schemas.openxmlformats.org/officeDocument/2006/relationships/image" Target="../media/image6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  <a:endParaRPr 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  <a:endParaRPr lang="hu-H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  <a:endParaRPr lang="hu-H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  <a:endParaRPr lang="hu-H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anchor="t"/>
          <a:lstStyle/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  <a:endParaRPr lang="hu-H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  <a:endParaRPr 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  <a:endParaRPr lang="hu-H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  <a:endParaRPr lang="hu-H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  <a:endParaRPr lang="hu-H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  <a:endParaRPr lang="hu-H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4.png"/><Relationship Id="rId13" Type="http://schemas.microsoft.com/office/2007/relationships/hdphoto" Target="../media/image5.wdp"/><Relationship Id="rId12" Type="http://schemas.openxmlformats.org/officeDocument/2006/relationships/image" Target="../media/image6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/>
          <a:srcRect t="2769" b="-2769"/>
          <a:stretch>
            <a:fillRect/>
          </a:stretch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  <a:endParaRPr lang="hu-HU" smtClean="0"/>
          </a:p>
          <a:p>
            <a:pPr lvl="1"/>
            <a:r>
              <a:rPr lang="hu-HU" smtClean="0"/>
              <a:t>Második szint</a:t>
            </a:r>
            <a:endParaRPr lang="hu-HU" smtClean="0"/>
          </a:p>
          <a:p>
            <a:pPr lvl="2"/>
            <a:r>
              <a:rPr lang="hu-HU" smtClean="0"/>
              <a:t>Harmadik szint</a:t>
            </a:r>
            <a:endParaRPr lang="hu-HU" smtClean="0"/>
          </a:p>
          <a:p>
            <a:pPr lvl="3"/>
            <a:r>
              <a:rPr lang="hu-HU" smtClean="0"/>
              <a:t>Negyedik szint</a:t>
            </a:r>
            <a:endParaRPr lang="hu-HU" smtClean="0"/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586B75A-687E-405C-8A0B-8D00578BA2C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hyperlink" Target="https://www.youtube.com/watch?v=MybXhzB1HL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www.freebibleimages.org/" TargetMode="External"/><Relationship Id="rId1" Type="http://schemas.openxmlformats.org/officeDocument/2006/relationships/hyperlink" Target="http://www.unsplash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hyperlink" Target="https://www.youtube.com/watch?v=MAwUTlG251Y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437123" y="821094"/>
            <a:ext cx="4243595" cy="577292"/>
          </a:xfrm>
        </p:spPr>
        <p:txBody>
          <a:bodyPr/>
          <a:lstStyle/>
          <a:p>
            <a:pPr algn="ctr"/>
            <a:r>
              <a:rPr lang="hu-H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Jézus mint gyógyító </a:t>
            </a:r>
            <a:endParaRPr lang="hu-HU" sz="2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4501" y="114883"/>
            <a:ext cx="5219700" cy="65722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654201" y="4823926"/>
            <a:ext cx="2026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Gustav </a:t>
            </a:r>
            <a:r>
              <a:rPr lang="hu-HU" sz="2400" dirty="0" err="1" smtClean="0"/>
              <a:t>Dore</a:t>
            </a:r>
            <a:r>
              <a:rPr lang="hu-HU" sz="2400" dirty="0" smtClean="0"/>
              <a:t>:</a:t>
            </a:r>
            <a:endParaRPr lang="hu-HU" sz="2400" dirty="0" smtClean="0"/>
          </a:p>
          <a:p>
            <a:r>
              <a:rPr lang="hu-HU" sz="2400" dirty="0" smtClean="0"/>
              <a:t>Jézus gyógyít</a:t>
            </a:r>
            <a:endParaRPr lang="hu-HU" sz="2400" dirty="0" smtClean="0"/>
          </a:p>
          <a:p>
            <a:r>
              <a:rPr lang="hu-HU" sz="2400" dirty="0" smtClean="0"/>
              <a:t>(1885)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1886" y="403304"/>
            <a:ext cx="11467322" cy="104923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Fontos Gondolatok a témához </a:t>
            </a:r>
            <a:endParaRPr lang="hu-H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1886" y="1537219"/>
            <a:ext cx="6792685" cy="524613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just"/>
            <a:endParaRPr lang="hu-H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Jézus Messiásként volt jelen népe között.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Gyógyításaival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az általa tett jelekkel és csodákkal azt mutatta meg,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hogy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Isten országa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közel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jött az emberhez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Az evangéliumok beszámolnak arról, hogy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sokakat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meggyógyított. Ezek a gyógyítások mind messiási jeleknek tekinthetők. 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Szembe ment azzal a korabeli felfogással, hogy a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betegség Isten büntetése az emberen. 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Gyakori elem,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hogy a gyógyulásban szerepet játszik a beteg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ember hite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is. 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Például a vakon született személynek </a:t>
            </a:r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bíznia kellett Jézusban és engedelmeskednie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utasításainak 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ahhoz, hogy megnyíljanak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szemei és lásson. 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3666" y="1537219"/>
            <a:ext cx="2460172" cy="184512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354" y="5085183"/>
            <a:ext cx="2264228" cy="169817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301" y="3046443"/>
            <a:ext cx="2718320" cy="2038740"/>
          </a:xfrm>
          <a:prstGeom prst="rect">
            <a:avLst/>
          </a:prstGeom>
        </p:spPr>
      </p:pic>
      <p:cxnSp>
        <p:nvCxnSpPr>
          <p:cNvPr id="8" name="Egyenes összekötő nyíllal 7"/>
          <p:cNvCxnSpPr/>
          <p:nvPr/>
        </p:nvCxnSpPr>
        <p:spPr>
          <a:xfrm flipV="1">
            <a:off x="7243666" y="3573624"/>
            <a:ext cx="538065" cy="2239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V="1">
            <a:off x="7343192" y="4739951"/>
            <a:ext cx="1315616" cy="1138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>
            <a:off x="7473820" y="5980922"/>
            <a:ext cx="2071396" cy="37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70908" y="-2663093"/>
            <a:ext cx="6850185" cy="12192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8795" y="438150"/>
            <a:ext cx="7126665" cy="1049235"/>
          </a:xfrm>
          <a:solidFill>
            <a:schemeClr val="accent1">
              <a:lumMod val="40000"/>
              <a:lumOff val="60000"/>
              <a:alpha val="52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Készítsetek egy tablót vagy online faliújságot 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hatalmáról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126963" y="536994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64970" y="3325493"/>
            <a:ext cx="6055568" cy="2123658"/>
          </a:xfrm>
          <a:prstGeom prst="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TIPP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Használjatok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olyan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kifejező színeket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formákat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amelyek 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tükrözik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hatalmának egyes jellemzőit, példáit</a:t>
            </a:r>
            <a:r>
              <a:rPr lang="hu-HU" dirty="0" smtClean="0"/>
              <a:t>!</a:t>
            </a:r>
            <a:endParaRPr lang="hu-H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/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Bátran próbáljátok ki kreativitásotokat!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531" y="3432519"/>
            <a:ext cx="3425344" cy="3132648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 rot="21054158">
            <a:off x="5989918" y="3981450"/>
            <a:ext cx="213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Jézusnak van ereje!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363" y="1676400"/>
            <a:ext cx="1859261" cy="123950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964" y="74916"/>
            <a:ext cx="4572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86879" y="1204166"/>
            <a:ext cx="5220667" cy="736799"/>
          </a:xfrm>
        </p:spPr>
        <p:txBody>
          <a:bodyPr/>
          <a:lstStyle/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  <a:hlinkClick r:id="rId1"/>
              </a:rPr>
              <a:t>Hallgassátok meg ezt a dalt!</a:t>
            </a:r>
            <a:endParaRPr lang="hu-HU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863011" y="1204166"/>
            <a:ext cx="483636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vakok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látnak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vakok látnak, a sánták járnak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halottak ébrednek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álmukból.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Kik rabok voltak, most megszabadulnak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szegényeknek örömhír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szól.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Refrén: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Ő az Úr, Ő a nagy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Király,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Aki ott ül Isten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jobbján.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Ő az út, Ő az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igazság,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Ő az Élet, aki reád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vár.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gonosz tettek mind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eltöröltetnek,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És tisztává lesz a romlott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szív.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megtört lelkek új életre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kelnek,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Mester van itt és téged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hív.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212" y="21717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képek forrása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62025" y="2015732"/>
            <a:ext cx="10859861" cy="3450613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1. dián lévő festmény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forrása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: Jézus gyógyításai és hatalma a természeti erők felett modulfüzet. (22.o) 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felhasznált képek elérhetősége: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  <a:hlinkClick r:id="rId1"/>
              </a:rPr>
              <a:t>www.unsplash.com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5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9-12. dián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található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képek: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www.freebibleimages.org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86677" y="633263"/>
            <a:ext cx="10058400" cy="859635"/>
          </a:xfrm>
        </p:spPr>
        <p:txBody>
          <a:bodyPr>
            <a:normAutofit/>
          </a:bodyPr>
          <a:lstStyle/>
          <a:p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Gondolkozzunk! </a:t>
            </a:r>
            <a:endParaRPr lang="hu-HU" sz="3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7356" y="1791258"/>
            <a:ext cx="7344456" cy="4891494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38540" y="2465726"/>
            <a:ext cx="37509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300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6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Megjegyzés a képhez: </a:t>
            </a:r>
            <a:endParaRPr lang="hu-HU" sz="260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6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IMPOSSIBLE angol szó az jelenti, hogy lehetetlen. </a:t>
            </a:r>
            <a:endParaRPr lang="hu-HU" sz="260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6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POSSIBLE pedig azt, hogy lehetséges.</a:t>
            </a:r>
            <a:endParaRPr lang="hu-HU" sz="260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300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4656932" y="1927222"/>
            <a:ext cx="67778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Hogyan értelmeznéd ezt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képet </a:t>
            </a:r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betegség és a gyógyulás összefüggésében?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34696" y="804520"/>
            <a:ext cx="9520158" cy="602250"/>
          </a:xfrm>
        </p:spPr>
        <p:txBody>
          <a:bodyPr/>
          <a:lstStyle/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Bevezető gondolatok a témához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5847" y="1872762"/>
            <a:ext cx="5996354" cy="4299438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ószövetségi próféciákban olvashatunk 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Messiás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érkezéséről és tulajdonságairól.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Ézsaiás próféta úgy mutatja be az Úr felkentjét, mint aki népének kegyelmez, megbocsát, meggyógyítja a betegeket és pásztoruk lesz.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Amikor Jézus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nyilvános fellépésekor felolvasott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ézsaiási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irattekercsből a templomban, akkor világossá tette azt, hogy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Ő a megígért Messiás, Aki eljött népéhez.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6324" y="1406770"/>
            <a:ext cx="5509846" cy="4132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957" b="98921" l="0" r="98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7219" y="0"/>
            <a:ext cx="4472177" cy="2635003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73150" y="1952624"/>
            <a:ext cx="10014000" cy="4352925"/>
          </a:xfrm>
        </p:spPr>
        <p:txBody>
          <a:bodyPr>
            <a:normAutofit lnSpcReduction="10000"/>
          </a:bodyPr>
          <a:lstStyle/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Lukács evangéliumában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ezt olvassuk Jézusról: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„Amikor Názáretbe ment, ahol felnevelkedett, szokása szerint bement szombaton a zsinagógába, és felállt, hogy felolvasson. Odanyújtották neki Ézsaiás próféta könyvét, Ő pedig kinyitotta a könyvtekercset, és megkereste azt a helyet, ahol ez van megírva: 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„Az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Úrnak </a:t>
            </a:r>
            <a:r>
              <a:rPr lang="hu-H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Lelke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 van énrajtam, mert felkent engem, hogy evangéliumot hirdessek a szegényeknek; azért küldött el, hogy a szabadulást hirdessem a foglyoknak, és a vakoknak szemük megnyílását; hogy szabadon bocsássam a megkínzottakat, és hirdessem az Úr kedves esztendejét.” </a:t>
            </a:r>
            <a:r>
              <a:rPr lang="hu-H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4,16-19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(Vö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hu-H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Ézs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61,1-2 18; 3Móz 25,10)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2543175" y="981075"/>
            <a:ext cx="2465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Olvasd el!</a:t>
            </a:r>
            <a:endParaRPr lang="hu-H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3385" y="2074585"/>
            <a:ext cx="4853353" cy="3455777"/>
          </a:xfrm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testi és lelki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gyógyításai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tehát egyértelműen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messiási jelek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azért jött el, hogy helyreállítsa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megromlott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Isten-ember kapcsolatot.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mtClean="0">
                <a:latin typeface="Arial" panose="020B0604020202020204" pitchFamily="34" charset="0"/>
                <a:cs typeface="Arial" panose="020B0604020202020204" pitchFamily="34" charset="0"/>
              </a:rPr>
              <a:t>evangéliumok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arról számolnak be, hogy sok beteget meggyógyított.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0554" y="804519"/>
            <a:ext cx="6301124" cy="4725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65325" y="198031"/>
            <a:ext cx="4604847" cy="828338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volt Jézus célja?</a:t>
            </a:r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08922" y="1306604"/>
            <a:ext cx="5085184" cy="4431723"/>
          </a:xfrm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Jézus nem csupán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fájdalmat okozó tüneteket akarta gyógyítani, a testi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és a 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lelki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bajokat megszüntetni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hanem a Vele kapcsolatba kerülő emberek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teljes életét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újjá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akarta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teremteni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 teljes ember gyógyítása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volt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 célja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Messiási hatalmának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jele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hogy „…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gyógyított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mindenféle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betegséget és erőtlenséget a nép körében.” (Mt 4,23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996335" y="441594"/>
            <a:ext cx="2892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  <a:endParaRPr lang="hu-HU" sz="3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873162" y="1218690"/>
            <a:ext cx="50793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Messiás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szó egy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héber kifejezés, azt jelenti: </a:t>
            </a:r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„felkent”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Isten által rendelt személy, uralkodó. 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Az 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ószövetségi  várakozások  szerint  az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utolsó időkben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megjelenő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eszményi király,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aki végrehajtja a földön Isten ítéletét, és egy új 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világkorszakot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hoz el az 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emberiség </a:t>
            </a:r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számára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vállalja ezt a szerepet. 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Isten akarata szerint tölti be a küldetését, és nem az emberi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váradalmak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alapján.</a:t>
            </a:r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34696" y="804520"/>
            <a:ext cx="9520158" cy="791016"/>
          </a:xfrm>
        </p:spPr>
        <p:txBody>
          <a:bodyPr/>
          <a:lstStyle/>
          <a:p>
            <a:r>
              <a:rPr lang="hu-H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Beszélgessünk!</a:t>
            </a:r>
            <a:endParaRPr lang="hu-HU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32858" y="2299062"/>
            <a:ext cx="4758612" cy="2356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gondoltok, hogyan kapcsolódik össze a hit és a gyógyulás?</a:t>
            </a:r>
            <a:endParaRPr lang="hu-HU" sz="3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868955" y="494095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Jézus így felelt: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„Minden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lehetséges annak, aki hisz.” A fiú apja erre felkiáltott: „Hiszek! Segíts hitetlenségemen!” Márk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9,23-24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5200" y="804520"/>
            <a:ext cx="5135273" cy="3851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Nézzük meg együtt ezt a kisfilmet!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9100" y="2149081"/>
            <a:ext cx="6334125" cy="3927869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  <a:hlinkClick r:id="rId1"/>
              </a:rPr>
              <a:t>Ide kattints a videó elindításához!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következő kérdések alapján dolgozzuk fel együtt ezt a különös és szép jelenetet!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Hogyan tekintett itt Jézus a beteg emberre?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Mivel gyógyította meg?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Milyen érzelmek jelennek meg az arcokon?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Ha te is ott lehettél volna, mit gondoltál volna Jézusról?  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225" y="2584580"/>
            <a:ext cx="5199152" cy="262079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105775" y="5372100"/>
            <a:ext cx="276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kisfilm egy pillanatképe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tekintett Jézus a betegekre? 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3825" y="2034072"/>
            <a:ext cx="7000875" cy="4040157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Alkossatok párokat és beszéljétek meg ezt a kérdést!</a:t>
            </a:r>
            <a:endParaRPr lang="hu-H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Vegyétek alapul az előzetes ismereteiteket! </a:t>
            </a:r>
            <a:endParaRPr lang="hu-H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Gondoljatok olyan bibliai példákra, szereplőkre, akiket Jézus meggyógyított! Nyugodtan használjatok Bibliát.</a:t>
            </a:r>
            <a:endParaRPr lang="hu-H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Válasszatok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 egy számotokra érdekes 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jszövetségi 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gyógyítási történetet és a segítő kérdések alapján elemezzétek azt! (TIPP: Modulfüzet 22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oldal </a:t>
            </a:r>
            <a:r>
              <a:rPr lang="hu-HU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gehelyek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Mit mondott a betegnek? </a:t>
            </a:r>
            <a:endParaRPr lang="hu-H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Hogyan gyógyította meg őt?</a:t>
            </a:r>
            <a:endParaRPr lang="hu-H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Mi történt a gyógyítást követően a körülállókkal, a szemtanúkkal, a tanítványokkal, a meggyógyult személlyel?  </a:t>
            </a:r>
            <a:endParaRPr lang="hu-HU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979298" y="47959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1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315078" y="47959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2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9500817" y="47959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3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64858" y="2034072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TM10001114[[fn=Galéria]]</Template>
  <TotalTime>0</TotalTime>
  <Words>4856</Words>
  <Application>WPS Presentation</Application>
  <PresentationFormat>Szélesvásznú</PresentationFormat>
  <Paragraphs>145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SimSun</vt:lpstr>
      <vt:lpstr>Wingdings</vt:lpstr>
      <vt:lpstr>Palatino Linotype</vt:lpstr>
      <vt:lpstr>Microsoft YaHei</vt:lpstr>
      <vt:lpstr>Arial Unicode MS</vt:lpstr>
      <vt:lpstr>Rockwell Condensed</vt:lpstr>
      <vt:lpstr>Rockwell</vt:lpstr>
      <vt:lpstr>Calibri</vt:lpstr>
      <vt:lpstr>Gallery</vt:lpstr>
      <vt:lpstr>Fabetű</vt:lpstr>
      <vt:lpstr>III. Jézus mint gyógyító </vt:lpstr>
      <vt:lpstr>Gondolkozzunk! </vt:lpstr>
      <vt:lpstr>Bevezető gondolatok a témához</vt:lpstr>
      <vt:lpstr>PowerPoint 演示文稿</vt:lpstr>
      <vt:lpstr>PowerPoint 演示文稿</vt:lpstr>
      <vt:lpstr>Mi volt Jézus célja?</vt:lpstr>
      <vt:lpstr>Beszélgessünk!</vt:lpstr>
      <vt:lpstr>Nézzük meg együtt ezt a kisfilmet!</vt:lpstr>
      <vt:lpstr>Hogyan tekintett Jézus a betegekre? </vt:lpstr>
      <vt:lpstr>Fontos Gondolatok a témához </vt:lpstr>
      <vt:lpstr>  Készítsetek egy tablót vagy online faliújságot Jézus hatalmáról!</vt:lpstr>
      <vt:lpstr>PowerPoint 演示文稿</vt:lpstr>
      <vt:lpstr>A képek forrása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II. Egészség és betegség fogalma a Bibliában</dc:title>
  <dc:creator>RPI</dc:creator>
  <cp:lastModifiedBy>orsi deminger</cp:lastModifiedBy>
  <cp:revision>121</cp:revision>
  <dcterms:created xsi:type="dcterms:W3CDTF">2021-11-24T09:16:00Z</dcterms:created>
  <dcterms:modified xsi:type="dcterms:W3CDTF">2022-01-11T11:38:10Z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F3C2A0A205F04E33987A731E647D26EC</vt:lpwstr>
  </property>
  <property fmtid="{D5CDD505-2E9C-101B-9397-08002B2CF9AE}" pid="3" name="KSOProductBuildVer">
    <vt:lpwstr>1033-11.2.0.10426</vt:lpwstr>
  </property>
</Properties>
</file>