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8" r:id="rId5"/>
    <p:sldId id="266" r:id="rId6"/>
    <p:sldId id="270" r:id="rId7"/>
    <p:sldId id="271" r:id="rId8"/>
    <p:sldId id="265" r:id="rId9"/>
    <p:sldId id="257" r:id="rId10"/>
    <p:sldId id="262" r:id="rId11"/>
    <p:sldId id="263" r:id="rId12"/>
    <p:sldId id="267" r:id="rId13"/>
    <p:sldId id="272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7ZgXa3ljbY&amp;list=PLDymJdH3z1Ox7KK8ITLUsjgV16WwqYYkT&amp;index=23&amp;t=4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.tankonyvtar.hu/hu/tartalom/tamop425/2011_0001_524_Megelozo_orvostan_nepegeszsegtan/ch03s05.html" TargetMode="External"/><Relationship Id="rId2" Type="http://schemas.openxmlformats.org/officeDocument/2006/relationships/hyperlink" Target="https://unsplash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7ZgXa3ljbY&amp;list=PLDymJdH3z1Ox7KK8ITLUsjgV16WwqYYkT&amp;index=23&amp;t=4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lelki-segitseg.hu/2010/05/ki-beteg-ki-egeszsege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.tankonyvtar.hu/hu/tartalom/tamop425/2011_0001_524_Megelozo_orvostan_nepegeszsegtan/ch03s05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pro-qaly.hu/magyarorszag-lakossaganak-egeszsegi-allapota-109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93106" y="463199"/>
            <a:ext cx="9058193" cy="1091816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gyógyításai és hatalma a természeti erők felett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06287" y="3642626"/>
            <a:ext cx="3928187" cy="2141809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hu-HU" sz="5900" cap="none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I. Egészség és betegség</a:t>
            </a:r>
          </a:p>
          <a:p>
            <a:pPr algn="r"/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Bevezető óra </a:t>
            </a: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474" y="1494551"/>
            <a:ext cx="6653355" cy="4146782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0409853" y="5650119"/>
            <a:ext cx="1701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A kép forrása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51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617907"/>
            <a:ext cx="9520158" cy="1049235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itt látható mondatok közül válassz ki egyet, amivel azonosulni tudsz,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ajd beszéljétek meg!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34696" y="1875453"/>
            <a:ext cx="9520158" cy="40774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A. Teljes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mértékben rajtunk múlik, mennyire vagyunk egészségesek. Sok mozgással, egészséges táplálkozással, káros szenvedélyek kerülésével biztosan egészségesek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maradunk.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B. Sok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tényező határozza meg egészségünket, nekünk oda kell figyelni, hogy amennyire rajtunk áll,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azt megőrizzük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C. Az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ember nem sokat tehet a környezetszennyezés, a vegyszerek,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ételekbe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kerülő adalékanyagok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ellen, amelyek komoly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veszélyforrást jelentenek. 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D. Az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ember semmit sem tehet,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mindent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külső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hatások határoznak meg. 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E. Nem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tudhatjuk, mennyiben károsítanak bennünket a környezeti ártalmak, ezért nincs értelme foglalkozni egészségünkkel.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Fiatalok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vagyunk, az egészség természetes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dolog.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törődjön vele, aki beteg! </a:t>
            </a:r>
          </a:p>
        </p:txBody>
      </p:sp>
      <p:sp>
        <p:nvSpPr>
          <p:cNvPr id="4" name="Szövegdoboz 3"/>
          <p:cNvSpPr txBox="1"/>
          <p:nvPr/>
        </p:nvSpPr>
        <p:spPr>
          <a:xfrm rot="16200000">
            <a:off x="-590451" y="3189744"/>
            <a:ext cx="270939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Válaszd ki!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3469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Lehetőségek házi feladathoz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3703933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Készíts egy interjút egy olyan barátoddal, ismerősöddel, családtagoddal, aki véleményed szerint is komolyan veszi a sportot.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Kérd meg, hogy beszéljen magáról és a sporttal való kapcsolatáról!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beszélgetéshez néhány segítő kérdést itt találsz: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Milyen  erőfeszítéseket kell tenni ahhoz, hogy megőrizze az egészségét? 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Hogyan tud jó teljesítményt elérni?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Milyen kitűzött céljai vannak? 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 rot="16200000">
            <a:off x="-630962" y="3055761"/>
            <a:ext cx="2787943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Készítsd el!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1845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Második lehetőség házi feladathoz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Készíts egy prezentációt vagy fogalmazást a témában a kérdések alapján!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jelenti ma a legnagyobb kihívást a világon az egészség tekintetében?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Milyen ötleteid és megoldási javaslataid vannak az egészség megőrzésében, fenntartásában világszerte?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7374" y="620236"/>
            <a:ext cx="9520158" cy="1042942"/>
          </a:xfrm>
        </p:spPr>
        <p:txBody>
          <a:bodyPr>
            <a:normAutofit/>
          </a:bodyPr>
          <a:lstStyle/>
          <a:p>
            <a:r>
              <a:rPr lang="hu-HU" dirty="0" smtClean="0"/>
              <a:t>Egészség napló  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46664" y="1822897"/>
            <a:ext cx="7124112" cy="4223340"/>
          </a:xfrm>
        </p:spPr>
        <p:txBody>
          <a:bodyPr>
            <a:normAutofit/>
          </a:bodyPr>
          <a:lstStyle/>
          <a:p>
            <a:r>
              <a:rPr lang="hu-HU" dirty="0" smtClean="0"/>
              <a:t>Mi </a:t>
            </a:r>
            <a:r>
              <a:rPr lang="hu-HU" dirty="0"/>
              <a:t>az, amit már most teszel az egészséged érdekében</a:t>
            </a:r>
            <a:r>
              <a:rPr lang="hu-HU" dirty="0" smtClean="0"/>
              <a:t>?</a:t>
            </a:r>
            <a:endParaRPr lang="hu-HU" dirty="0"/>
          </a:p>
          <a:p>
            <a:r>
              <a:rPr lang="hu-HU" dirty="0" smtClean="0"/>
              <a:t>Mi </a:t>
            </a:r>
            <a:r>
              <a:rPr lang="hu-HU" dirty="0"/>
              <a:t>az, amit továbbra is tenni fogsz?</a:t>
            </a:r>
          </a:p>
          <a:p>
            <a:r>
              <a:rPr lang="hu-HU" dirty="0" smtClean="0"/>
              <a:t>Mit </a:t>
            </a:r>
            <a:r>
              <a:rPr lang="hu-HU" dirty="0"/>
              <a:t>tudnál még </a:t>
            </a:r>
            <a:r>
              <a:rPr lang="hu-HU" dirty="0" smtClean="0"/>
              <a:t>tenni?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b="1" dirty="0" smtClean="0"/>
              <a:t>TIPP</a:t>
            </a:r>
            <a:r>
              <a:rPr lang="hu-HU" dirty="0" smtClean="0"/>
              <a:t>: Mindhárom </a:t>
            </a:r>
            <a:r>
              <a:rPr lang="hu-HU" dirty="0"/>
              <a:t>kérdéshez konkrét dolgokat </a:t>
            </a:r>
            <a:r>
              <a:rPr lang="hu-HU" dirty="0" smtClean="0"/>
              <a:t>írj egy naplóba, füzetbe, vagy egy jegyzetkészítő alkalmazásba! </a:t>
            </a:r>
          </a:p>
          <a:p>
            <a:pPr marL="0" indent="0">
              <a:buNone/>
            </a:pPr>
            <a:r>
              <a:rPr lang="hu-HU" dirty="0" smtClean="0"/>
              <a:t>Írd le, hogy mit teszel, és azt is, hogy mikor! </a:t>
            </a:r>
          </a:p>
          <a:p>
            <a:pPr marL="0" indent="0">
              <a:buNone/>
            </a:pPr>
            <a:r>
              <a:rPr lang="hu-HU" dirty="0" smtClean="0"/>
              <a:t>(Ha alkalmazást használsz, meg is oszthatod a csoportod tagjaival.)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 rot="16200000">
            <a:off x="-1135308" y="3255057"/>
            <a:ext cx="389164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Tervezz előre is!</a:t>
            </a:r>
            <a:endParaRPr lang="hu-HU" sz="4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44" y="892722"/>
            <a:ext cx="3032996" cy="37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1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809677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2782691"/>
          </a:xfrm>
        </p:spPr>
        <p:txBody>
          <a:bodyPr>
            <a:no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Imádságban fogalmazzuk meg a hálánkat az életünkért és az egészségünkért, amit kaptunk. 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Egy jegyzet lapra (post it) írj le egy rövid hálaadó imádságot!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Közösen imádkozzunk azokért is, akik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napi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harcot vívnak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betegségekkel. </a:t>
            </a:r>
          </a:p>
          <a:p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 rot="16200000">
            <a:off x="-590828" y="2931528"/>
            <a:ext cx="253947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Mondd el!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791140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744363"/>
          </a:xfrm>
        </p:spPr>
        <p:txBody>
          <a:bodyPr/>
          <a:lstStyle/>
          <a:p>
            <a:r>
              <a:rPr lang="hu-HU" dirty="0" smtClean="0"/>
              <a:t>A képek forrása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3797239"/>
          </a:xfrm>
        </p:spPr>
        <p:txBody>
          <a:bodyPr>
            <a:normAutofit/>
          </a:bodyPr>
          <a:lstStyle/>
          <a:p>
            <a:r>
              <a:rPr lang="hu-HU" dirty="0" smtClean="0"/>
              <a:t>A PPT-</a:t>
            </a:r>
            <a:r>
              <a:rPr lang="hu-HU" dirty="0" err="1" smtClean="0"/>
              <a:t>ben</a:t>
            </a:r>
            <a:r>
              <a:rPr lang="hu-HU" dirty="0" smtClean="0"/>
              <a:t> található </a:t>
            </a:r>
            <a:r>
              <a:rPr lang="hu-HU" dirty="0"/>
              <a:t>fotók mindegyike </a:t>
            </a:r>
            <a:r>
              <a:rPr lang="hu-HU" dirty="0" smtClean="0"/>
              <a:t>a </a:t>
            </a:r>
            <a:r>
              <a:rPr lang="hu-HU" dirty="0">
                <a:hlinkClick r:id="rId2"/>
              </a:rPr>
              <a:t>https://unsplash.com</a:t>
            </a:r>
            <a:r>
              <a:rPr lang="hu-HU" dirty="0" smtClean="0">
                <a:hlinkClick r:id="rId2"/>
              </a:rPr>
              <a:t>/</a:t>
            </a:r>
            <a:r>
              <a:rPr lang="hu-HU" dirty="0" smtClean="0"/>
              <a:t> internetes oldalról lettek letöltve. Az oldal ingyenesen használható különböző fotók letöltésére prezentációkhoz, előadásokhoz, akár tanítási célokra is. </a:t>
            </a:r>
          </a:p>
          <a:p>
            <a:r>
              <a:rPr lang="hu-HU" dirty="0" smtClean="0">
                <a:hlinkClick r:id="rId3"/>
              </a:rPr>
              <a:t>Az egészség ábra itt található.</a:t>
            </a:r>
          </a:p>
          <a:p>
            <a:r>
              <a:rPr lang="hu-HU" dirty="0" smtClean="0">
                <a:hlinkClick r:id="rId4"/>
              </a:rPr>
              <a:t>Jézus meggyógyítja a bénát című viedót itt láthatod. 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4" name="Szövegdoboz 3"/>
          <p:cNvSpPr txBox="1"/>
          <p:nvPr/>
        </p:nvSpPr>
        <p:spPr>
          <a:xfrm rot="16200000">
            <a:off x="-855079" y="2956479"/>
            <a:ext cx="3095719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Hol találod? 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23084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466512"/>
            <a:ext cx="7515998" cy="1635237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Ráhangoló: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Mire asszociáltok a képeket látva? </a:t>
            </a:r>
            <a:br>
              <a:rPr lang="hu-HU" sz="2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Egy-egy szót mindenki mondjon a képekről!</a:t>
            </a:r>
            <a:endParaRPr lang="hu-H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6481">
            <a:off x="499965" y="2388087"/>
            <a:ext cx="2668556" cy="40028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832" y="4422191"/>
            <a:ext cx="3467099" cy="231139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85" y="3918858"/>
            <a:ext cx="4077855" cy="271177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1911" y="78916"/>
            <a:ext cx="2285998" cy="342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05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494523"/>
            <a:ext cx="9520158" cy="135923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 vizsgáljátok meg ezeket a képeket is! 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Milyen érzéseket keltenek bennetek?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Beszélgessetek róla!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142" y="2581125"/>
            <a:ext cx="3539755" cy="353975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5046">
            <a:off x="7594370" y="3663131"/>
            <a:ext cx="4516499" cy="349416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4867">
            <a:off x="7122106" y="1108692"/>
            <a:ext cx="4304006" cy="256805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rot="16200000">
            <a:off x="-1790873" y="3021792"/>
            <a:ext cx="488948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Figyelj az érzésekre!</a:t>
            </a:r>
            <a:endParaRPr lang="hu-H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50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Témafelvetés: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 az egészség?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 a betegség?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Fogalmazzátok meg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két külön csoportban a két kérdést!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			Mi az egészség? Mi a betegség?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Majd a véleményeiteket írjátok fel egy lapra, ezután beszéljetek meg együtt, milyen megoldások születtek!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223" y="4029270"/>
            <a:ext cx="3824151" cy="254943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16200000">
            <a:off x="-1182711" y="3387094"/>
            <a:ext cx="397576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Fogalmazd meg!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2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707040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Gondolatok az egészségről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86683" y="1586523"/>
            <a:ext cx="5801525" cy="4497035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egészséggel kapcsolatban sokan írtak már esszét, értekezést stb.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Például Sigmund Freud pszichológus szerint: 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gészséges az, aki dolgozni és szeretni tud. 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(</a:t>
            </a:r>
            <a:r>
              <a:rPr lang="hu-HU" sz="24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Forrás)</a:t>
            </a:r>
            <a:endParaRPr lang="hu-HU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Mit jelenthet ez? 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egészségimádó kultúrában élünk.</a:t>
            </a:r>
          </a:p>
          <a:p>
            <a:pPr marL="0" indent="0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Egyetértesz ezzel a megállapítással? 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egészség egy pozitív életérzéssel járó belső folyamategyensúly. </a:t>
            </a:r>
          </a:p>
          <a:p>
            <a:pPr marL="0" indent="0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Szerintetek hogyan kapcsolódik a pozitív életérzés az egészséghez? Mondjatok erre példákat is!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56" y="2118048"/>
            <a:ext cx="2587339" cy="388100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797" y="298580"/>
            <a:ext cx="2836505" cy="189100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763" y="3965510"/>
            <a:ext cx="2843539" cy="189383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605175" y="96634"/>
            <a:ext cx="246638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0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618310"/>
            <a:ext cx="9520158" cy="583474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Mennyire érzed magadat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egészségesnek?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34695" y="1684806"/>
            <a:ext cx="10091247" cy="3450613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Határozd meg egy 1-10-ig tartó skálán saját egészségi állapotodat! 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Az 1 nagyon rossz, a 10 kiváló.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Vagy kifejezheted egy színnel is a pillanatnyi állapotodat, ha színt választasz, indokold is meg!</a:t>
            </a:r>
          </a:p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041533"/>
              </p:ext>
            </p:extLst>
          </p:nvPr>
        </p:nvGraphicFramePr>
        <p:xfrm>
          <a:off x="1534695" y="4764579"/>
          <a:ext cx="95918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187">
                  <a:extLst>
                    <a:ext uri="{9D8B030D-6E8A-4147-A177-3AD203B41FA5}">
                      <a16:colId xmlns:a16="http://schemas.microsoft.com/office/drawing/2014/main" val="798551971"/>
                    </a:ext>
                  </a:extLst>
                </a:gridCol>
                <a:gridCol w="959187">
                  <a:extLst>
                    <a:ext uri="{9D8B030D-6E8A-4147-A177-3AD203B41FA5}">
                      <a16:colId xmlns:a16="http://schemas.microsoft.com/office/drawing/2014/main" val="1125359296"/>
                    </a:ext>
                  </a:extLst>
                </a:gridCol>
                <a:gridCol w="959187">
                  <a:extLst>
                    <a:ext uri="{9D8B030D-6E8A-4147-A177-3AD203B41FA5}">
                      <a16:colId xmlns:a16="http://schemas.microsoft.com/office/drawing/2014/main" val="864802844"/>
                    </a:ext>
                  </a:extLst>
                </a:gridCol>
                <a:gridCol w="959187">
                  <a:extLst>
                    <a:ext uri="{9D8B030D-6E8A-4147-A177-3AD203B41FA5}">
                      <a16:colId xmlns:a16="http://schemas.microsoft.com/office/drawing/2014/main" val="1343487001"/>
                    </a:ext>
                  </a:extLst>
                </a:gridCol>
                <a:gridCol w="959187">
                  <a:extLst>
                    <a:ext uri="{9D8B030D-6E8A-4147-A177-3AD203B41FA5}">
                      <a16:colId xmlns:a16="http://schemas.microsoft.com/office/drawing/2014/main" val="2314362775"/>
                    </a:ext>
                  </a:extLst>
                </a:gridCol>
                <a:gridCol w="959187">
                  <a:extLst>
                    <a:ext uri="{9D8B030D-6E8A-4147-A177-3AD203B41FA5}">
                      <a16:colId xmlns:a16="http://schemas.microsoft.com/office/drawing/2014/main" val="1490395953"/>
                    </a:ext>
                  </a:extLst>
                </a:gridCol>
                <a:gridCol w="959187">
                  <a:extLst>
                    <a:ext uri="{9D8B030D-6E8A-4147-A177-3AD203B41FA5}">
                      <a16:colId xmlns:a16="http://schemas.microsoft.com/office/drawing/2014/main" val="2093234062"/>
                    </a:ext>
                  </a:extLst>
                </a:gridCol>
                <a:gridCol w="959187">
                  <a:extLst>
                    <a:ext uri="{9D8B030D-6E8A-4147-A177-3AD203B41FA5}">
                      <a16:colId xmlns:a16="http://schemas.microsoft.com/office/drawing/2014/main" val="1040165042"/>
                    </a:ext>
                  </a:extLst>
                </a:gridCol>
                <a:gridCol w="959187">
                  <a:extLst>
                    <a:ext uri="{9D8B030D-6E8A-4147-A177-3AD203B41FA5}">
                      <a16:colId xmlns:a16="http://schemas.microsoft.com/office/drawing/2014/main" val="993210672"/>
                    </a:ext>
                  </a:extLst>
                </a:gridCol>
                <a:gridCol w="959187">
                  <a:extLst>
                    <a:ext uri="{9D8B030D-6E8A-4147-A177-3AD203B41FA5}">
                      <a16:colId xmlns:a16="http://schemas.microsoft.com/office/drawing/2014/main" val="4052302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19945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 rot="16200000">
            <a:off x="-999724" y="3247135"/>
            <a:ext cx="3424655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Vizsgáld meg!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199582"/>
              </p:ext>
            </p:extLst>
          </p:nvPr>
        </p:nvGraphicFramePr>
        <p:xfrm>
          <a:off x="1534695" y="2853853"/>
          <a:ext cx="95918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187">
                  <a:extLst>
                    <a:ext uri="{9D8B030D-6E8A-4147-A177-3AD203B41FA5}">
                      <a16:colId xmlns:a16="http://schemas.microsoft.com/office/drawing/2014/main" val="798551971"/>
                    </a:ext>
                  </a:extLst>
                </a:gridCol>
                <a:gridCol w="959187">
                  <a:extLst>
                    <a:ext uri="{9D8B030D-6E8A-4147-A177-3AD203B41FA5}">
                      <a16:colId xmlns:a16="http://schemas.microsoft.com/office/drawing/2014/main" val="1125359296"/>
                    </a:ext>
                  </a:extLst>
                </a:gridCol>
                <a:gridCol w="959187">
                  <a:extLst>
                    <a:ext uri="{9D8B030D-6E8A-4147-A177-3AD203B41FA5}">
                      <a16:colId xmlns:a16="http://schemas.microsoft.com/office/drawing/2014/main" val="864802844"/>
                    </a:ext>
                  </a:extLst>
                </a:gridCol>
                <a:gridCol w="959187">
                  <a:extLst>
                    <a:ext uri="{9D8B030D-6E8A-4147-A177-3AD203B41FA5}">
                      <a16:colId xmlns:a16="http://schemas.microsoft.com/office/drawing/2014/main" val="1343487001"/>
                    </a:ext>
                  </a:extLst>
                </a:gridCol>
                <a:gridCol w="959187">
                  <a:extLst>
                    <a:ext uri="{9D8B030D-6E8A-4147-A177-3AD203B41FA5}">
                      <a16:colId xmlns:a16="http://schemas.microsoft.com/office/drawing/2014/main" val="2314362775"/>
                    </a:ext>
                  </a:extLst>
                </a:gridCol>
                <a:gridCol w="959187">
                  <a:extLst>
                    <a:ext uri="{9D8B030D-6E8A-4147-A177-3AD203B41FA5}">
                      <a16:colId xmlns:a16="http://schemas.microsoft.com/office/drawing/2014/main" val="1490395953"/>
                    </a:ext>
                  </a:extLst>
                </a:gridCol>
                <a:gridCol w="959187">
                  <a:extLst>
                    <a:ext uri="{9D8B030D-6E8A-4147-A177-3AD203B41FA5}">
                      <a16:colId xmlns:a16="http://schemas.microsoft.com/office/drawing/2014/main" val="2093234062"/>
                    </a:ext>
                  </a:extLst>
                </a:gridCol>
                <a:gridCol w="959187">
                  <a:extLst>
                    <a:ext uri="{9D8B030D-6E8A-4147-A177-3AD203B41FA5}">
                      <a16:colId xmlns:a16="http://schemas.microsoft.com/office/drawing/2014/main" val="1040165042"/>
                    </a:ext>
                  </a:extLst>
                </a:gridCol>
                <a:gridCol w="959187">
                  <a:extLst>
                    <a:ext uri="{9D8B030D-6E8A-4147-A177-3AD203B41FA5}">
                      <a16:colId xmlns:a16="http://schemas.microsoft.com/office/drawing/2014/main" val="993210672"/>
                    </a:ext>
                  </a:extLst>
                </a:gridCol>
                <a:gridCol w="959187">
                  <a:extLst>
                    <a:ext uri="{9D8B030D-6E8A-4147-A177-3AD203B41FA5}">
                      <a16:colId xmlns:a16="http://schemas.microsoft.com/office/drawing/2014/main" val="4052302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19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68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9929" y="86063"/>
            <a:ext cx="9520158" cy="613734"/>
          </a:xfrm>
        </p:spPr>
        <p:txBody>
          <a:bodyPr/>
          <a:lstStyle/>
          <a:p>
            <a:r>
              <a:rPr lang="hu-HU" dirty="0" smtClean="0"/>
              <a:t>Tanulmányozzátok együtt ezt az ábrát!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83" y="699797"/>
            <a:ext cx="9972502" cy="5948511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1172547" y="6001977"/>
            <a:ext cx="1822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Az ábra forrása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93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9340" y="524601"/>
            <a:ext cx="9520158" cy="707040"/>
          </a:xfrm>
        </p:spPr>
        <p:txBody>
          <a:bodyPr/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Nézzetek utána!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5576" y="1446245"/>
            <a:ext cx="7977674" cy="4557678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egészséget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legtöbb ember nagyon fontos értéknek tartja az életben. Sokan foglalkoznak ma egészséges életmóddal tanácsadóként, segítőként.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Tapasztalataink szerint mégis vannak, akik tudatosan károsítják önmagukat. Nézd meg a magyarországi statisztikát, olvasd be az itt látható QR kódot, vagy kattints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ide! 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Aki egészséges, annak természetes, hogy az. Aki beteg, mindent megtenne azért, hogy újra egészséges legyen.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Általánosan elmondható, hogy mindenkinek szüksége van gyógyulásra, gyógyítóra, regenerálódásra, hogy jobban és egészségesebben érezze magát.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 letölthető kiegészítő modultankönyvben arra kereshetjük közösen a válaszokat, hogy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mit tanulhatunk Jézustól: 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Hogyan kezelte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ézus a betegség kérdését?</a:t>
            </a:r>
          </a:p>
          <a:p>
            <a:pPr marL="457200" indent="-457200">
              <a:buAutoNum type="arabicPeriod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lehet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ennek a következménye az életünkre nézve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427" y="1772170"/>
            <a:ext cx="2155858" cy="221200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16200000">
            <a:off x="-679669" y="2884220"/>
            <a:ext cx="293198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Keress rá!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804477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636568"/>
            <a:ext cx="6713565" cy="1211213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 ötletelj!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hu-HU" sz="2900" dirty="0">
                <a:latin typeface="Arial" panose="020B0604020202020204" pitchFamily="34" charset="0"/>
                <a:cs typeface="Arial" panose="020B0604020202020204" pitchFamily="34" charset="0"/>
              </a:rPr>
              <a:t>gondolsz, mit tehetsz </a:t>
            </a:r>
            <a:r>
              <a:rPr lang="hu-H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az egészséged </a:t>
            </a:r>
            <a:r>
              <a:rPr lang="hu-HU" sz="2900" dirty="0">
                <a:latin typeface="Arial" panose="020B0604020202020204" pitchFamily="34" charset="0"/>
                <a:cs typeface="Arial" panose="020B0604020202020204" pitchFamily="34" charset="0"/>
              </a:rPr>
              <a:t>megóvása érdekében?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34696" y="1989438"/>
            <a:ext cx="6444958" cy="3450613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zemélyesen mindenki írjon ötleteket, hogy mit tehet az egészségének megóvása érdekében! </a:t>
            </a:r>
          </a:p>
          <a:p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Megjegyzés: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Legalább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5 dolog kerüljön fel a lapra, vagy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füzetbe! Törekedjetek arra, hogy minél konkrétabb válaszok szülessenek!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 rot="16200000">
            <a:off x="-230062" y="3180413"/>
            <a:ext cx="1973617" cy="707886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>
                <a:solidFill>
                  <a:schemeClr val="bg1">
                    <a:lumMod val="95000"/>
                  </a:schemeClr>
                </a:solidFill>
              </a:rPr>
              <a:t>Ötletelj!</a:t>
            </a:r>
            <a:endParaRPr lang="hu-HU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261" y="494911"/>
            <a:ext cx="3544965" cy="536471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612" y="4206596"/>
            <a:ext cx="3700365" cy="246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9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326</TotalTime>
  <Words>748</Words>
  <Application>Microsoft Office PowerPoint</Application>
  <PresentationFormat>Szélesvásznú</PresentationFormat>
  <Paragraphs>92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7" baseType="lpstr">
      <vt:lpstr>Arial</vt:lpstr>
      <vt:lpstr>Gallery</vt:lpstr>
      <vt:lpstr>Jézus gyógyításai és hatalma a természeti erők felett</vt:lpstr>
      <vt:lpstr>Ráhangoló:  Mire asszociáltok a képeket látva?  Egy-egy szót mindenki mondjon a képekről!</vt:lpstr>
      <vt:lpstr>Most vizsgáljátok meg ezeket a képeket is!  Milyen érzéseket keltenek bennetek?  Beszélgessetek róla!</vt:lpstr>
      <vt:lpstr> Témafelvetés: Mi az egészség? Mi a betegség?</vt:lpstr>
      <vt:lpstr>Gondolatok az egészségről</vt:lpstr>
      <vt:lpstr>Mennyire érzed magadat most egészségesnek?</vt:lpstr>
      <vt:lpstr>Tanulmányozzátok együtt ezt az ábrát!</vt:lpstr>
      <vt:lpstr>Nézzetek utána!</vt:lpstr>
      <vt:lpstr>Most ötletelj! Mit gondolsz, mit tehetsz az egészséged megóvása érdekében?</vt:lpstr>
      <vt:lpstr>Az itt látható mondatok közül válassz ki egyet, amivel azonosulni tudsz, majd beszéljétek meg!</vt:lpstr>
      <vt:lpstr>Lehetőségek házi feladathoz </vt:lpstr>
      <vt:lpstr>Második lehetőség házi feladathoz </vt:lpstr>
      <vt:lpstr>Egészség napló   </vt:lpstr>
      <vt:lpstr>Imádkozzunk!</vt:lpstr>
      <vt:lpstr>A képek forrása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Jézus gyógyításai és hatalma a természeti erők felett</dc:title>
  <dc:creator>RPI</dc:creator>
  <cp:lastModifiedBy>RPI</cp:lastModifiedBy>
  <cp:revision>64</cp:revision>
  <dcterms:created xsi:type="dcterms:W3CDTF">2021-10-12T07:30:43Z</dcterms:created>
  <dcterms:modified xsi:type="dcterms:W3CDTF">2021-10-19T08:07:26Z</dcterms:modified>
</cp:coreProperties>
</file>