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</p:sldMasterIdLst>
  <p:notesMasterIdLst>
    <p:notesMasterId r:id="rId16"/>
  </p:notesMasterIdLst>
  <p:handoutMasterIdLst>
    <p:handoutMasterId r:id="rId17"/>
  </p:handoutMasterIdLst>
  <p:sldIdLst>
    <p:sldId id="256" r:id="rId5"/>
    <p:sldId id="280" r:id="rId6"/>
    <p:sldId id="279" r:id="rId7"/>
    <p:sldId id="283" r:id="rId8"/>
    <p:sldId id="271" r:id="rId9"/>
    <p:sldId id="281" r:id="rId10"/>
    <p:sldId id="284" r:id="rId11"/>
    <p:sldId id="285" r:id="rId12"/>
    <p:sldId id="287" r:id="rId13"/>
    <p:sldId id="286" r:id="rId14"/>
    <p:sldId id="282" r:id="rId15"/>
  </p:sldIdLst>
  <p:sldSz cx="12192000" cy="6858000"/>
  <p:notesSz cx="6858000" cy="9144000"/>
  <p:defaultTextStyle>
    <a:defPPr rtl="0">
      <a:defRPr lang="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Üdvözöljük" id="{E75E278A-FF0E-49A4-B170-79828D63BBAD}">
          <p14:sldIdLst>
            <p14:sldId id="256"/>
          </p14:sldIdLst>
        </p14:section>
        <p14:section name="Tervezés, Alakváltás, Jegyzetelés, Közös munka másokkal, Mutasd meg" id="{B9B51309-D148-4332-87C2-07BE32FBCA3B}">
          <p14:sldIdLst>
            <p14:sldId id="280"/>
            <p14:sldId id="279"/>
            <p14:sldId id="283"/>
            <p14:sldId id="271"/>
            <p14:sldId id="281"/>
            <p14:sldId id="284"/>
            <p14:sldId id="285"/>
            <p14:sldId id="287"/>
            <p14:sldId id="286"/>
          </p14:sldIdLst>
        </p14:section>
        <p14:section name="További információ" id="{2CC34DB2-6590-42C0-AD4B-A04C6060184E}">
          <p14:sldIdLst>
            <p14:sldId id="28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Szerző" initials="S" lastIdx="0" clrIdx="6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4726"/>
    <a:srgbClr val="404040"/>
    <a:srgbClr val="FF9B45"/>
    <a:srgbClr val="DD462F"/>
    <a:srgbClr val="F8CFB6"/>
    <a:srgbClr val="F8CAB6"/>
    <a:srgbClr val="923922"/>
    <a:srgbClr val="F5F5F5"/>
    <a:srgbClr val="F2F2F2"/>
    <a:srgbClr val="D2B4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241" autoAdjust="0"/>
  </p:normalViewPr>
  <p:slideViewPr>
    <p:cSldViewPr snapToGrid="0">
      <p:cViewPr varScale="1">
        <p:scale>
          <a:sx n="101" d="100"/>
          <a:sy n="101" d="100"/>
        </p:scale>
        <p:origin x="150" y="4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539A21C-A1A5-4A14-B599-E5048DE2B437}" type="datetime1">
              <a:rPr lang="hu-HU" smtClean="0"/>
              <a:t>2023. 05. 11.</a:t>
            </a:fld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C679768-A2FC-4D08-91F6-8DCE6C566B36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3025516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hu-HU" noProof="0" dirty="0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4F2D63C-D69B-43F0-99E8-FBA555834845}" type="datetime1">
              <a:rPr lang="hu-HU" noProof="0" smtClean="0"/>
              <a:t>2023. 05. 11.</a:t>
            </a:fld>
            <a:endParaRPr lang="hu-HU" noProof="0" dirty="0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hu-HU" noProof="0" dirty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hu-HU" noProof="0" dirty="0"/>
              <a:t>Mintaszöveg szerkesztése</a:t>
            </a:r>
          </a:p>
          <a:p>
            <a:pPr lvl="1" rtl="0"/>
            <a:r>
              <a:rPr lang="hu-HU" noProof="0" dirty="0"/>
              <a:t>Második szint</a:t>
            </a:r>
          </a:p>
          <a:p>
            <a:pPr lvl="2" rtl="0"/>
            <a:r>
              <a:rPr lang="hu-HU" noProof="0" dirty="0"/>
              <a:t>Harmadik szint</a:t>
            </a:r>
          </a:p>
          <a:p>
            <a:pPr lvl="3" rtl="0"/>
            <a:r>
              <a:rPr lang="hu-HU" noProof="0" dirty="0"/>
              <a:t>Negyedik szint</a:t>
            </a:r>
          </a:p>
          <a:p>
            <a:pPr lvl="4" rtl="0"/>
            <a:r>
              <a:rPr lang="hu-HU" noProof="0" dirty="0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hu-HU" noProof="0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F61EA0F-A667-4B49-8422-0062BC55E249}" type="slidenum">
              <a:rPr lang="hu-HU" noProof="0" smtClean="0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338191029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F61EA0F-A667-4B49-8422-0062BC55E249}" type="slidenum">
              <a:rPr lang="hu-HU" smtClean="0"/>
              <a:t>1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11769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F61EA0F-A667-4B49-8422-0062BC55E249}" type="slidenum">
              <a:rPr lang="hu-HU" smtClean="0"/>
              <a:t>2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736424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F61EA0F-A667-4B49-8422-0062BC55E249}" type="slidenum">
              <a:rPr lang="hu-HU" smtClean="0"/>
              <a:t>3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317221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61EA0F-A667-4B49-8422-0062BC55E249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hu-H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52685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F61EA0F-A667-4B49-8422-0062BC55E249}" type="slidenum">
              <a:rPr lang="hu-HU" smtClean="0"/>
              <a:t>5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059020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F61EA0F-A667-4B49-8422-0062BC55E249}" type="slidenum">
              <a:rPr lang="hu-HU" smtClean="0"/>
              <a:t>6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357563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hu-HU" dirty="0"/>
              <a:t>Diavetítés módban válassza a nyilakat a hivatkozások felkereséséhez.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F61EA0F-A667-4B49-8422-0062BC55E249}" type="slidenum">
              <a:rPr lang="hu-HU" smtClean="0"/>
              <a:t>11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4217808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/>
          <p:cNvSpPr/>
          <p:nvPr userDrawn="1"/>
        </p:nvSpPr>
        <p:spPr bwMode="blackWhite">
          <a:xfrm>
            <a:off x="254950" y="262784"/>
            <a:ext cx="11682101" cy="6332433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sz="1800" noProof="0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 noProof="0"/>
              <a:t>Mintacím szerkesztése</a:t>
            </a:r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1718549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églalap 8"/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 rtl="0"/>
            <a:endParaRPr lang="hu-HU" sz="1800" noProof="0" dirty="0"/>
          </a:p>
        </p:txBody>
      </p:sp>
      <p:cxnSp>
        <p:nvCxnSpPr>
          <p:cNvPr id="12" name="Egyenes összekötő 11"/>
          <p:cNvCxnSpPr/>
          <p:nvPr userDrawn="1"/>
        </p:nvCxnSpPr>
        <p:spPr>
          <a:xfrm>
            <a:off x="604434" y="1196392"/>
            <a:ext cx="10983132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521207" y="448056"/>
            <a:ext cx="6877119" cy="640080"/>
          </a:xfrm>
        </p:spPr>
        <p:txBody>
          <a:bodyPr rtlCol="0" anchor="b" anchorCtr="0">
            <a:normAutofit/>
          </a:bodyPr>
          <a:lstStyle>
            <a:lvl1pPr>
              <a:defRPr sz="2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rtl="0"/>
            <a:r>
              <a:rPr lang="hu-HU" noProof="0"/>
              <a:t>Mintacím szerkesztése</a:t>
            </a:r>
            <a:endParaRPr lang="hu-HU" noProof="0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0"/>
          </p:nvPr>
        </p:nvSpPr>
        <p:spPr>
          <a:xfrm>
            <a:off x="539496" y="1435608"/>
            <a:ext cx="4416552" cy="3977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lang="en-US"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lvl="0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hu-HU" noProof="0"/>
              <a:t>Mintaszöveg szerkesztése</a:t>
            </a:r>
          </a:p>
          <a:p>
            <a:pPr marL="0" lvl="1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hu-HU" noProof="0"/>
              <a:t>Második szint</a:t>
            </a:r>
          </a:p>
          <a:p>
            <a:pPr marL="0" lvl="2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hu-HU" noProof="0"/>
              <a:t>Harmadik szint</a:t>
            </a:r>
          </a:p>
          <a:p>
            <a:pPr marL="0" lvl="3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hu-HU" noProof="0"/>
              <a:t>Negyedik szint</a:t>
            </a:r>
          </a:p>
          <a:p>
            <a:pPr marL="0" lvl="4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hu-HU" noProof="0"/>
              <a:t>Ötödik szint</a:t>
            </a:r>
            <a:endParaRPr lang="hu-HU" noProof="0" dirty="0"/>
          </a:p>
        </p:txBody>
      </p:sp>
      <p:sp>
        <p:nvSpPr>
          <p:cNvPr id="6" name="Dátum helye 3"/>
          <p:cNvSpPr>
            <a:spLocks noGrp="1"/>
          </p:cNvSpPr>
          <p:nvPr>
            <p:ph type="dt" sz="half" idx="2"/>
          </p:nvPr>
        </p:nvSpPr>
        <p:spPr>
          <a:xfrm>
            <a:off x="53949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B247D218-6346-4044-AEAA-DF98E7B01E95}" type="datetime1">
              <a:rPr lang="hu-HU" noProof="0" smtClean="0"/>
              <a:t>2023. 05. 11.</a:t>
            </a:fld>
            <a:endParaRPr lang="hu-HU" noProof="0" dirty="0"/>
          </a:p>
        </p:txBody>
      </p:sp>
      <p:sp>
        <p:nvSpPr>
          <p:cNvPr id="7" name="Élőláb helye 4"/>
          <p:cNvSpPr>
            <a:spLocks noGrp="1"/>
          </p:cNvSpPr>
          <p:nvPr>
            <p:ph type="ftr" sz="quarter" idx="3"/>
          </p:nvPr>
        </p:nvSpPr>
        <p:spPr>
          <a:xfrm>
            <a:off x="4648200" y="62039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endParaRPr lang="hu-HU" noProof="0" dirty="0"/>
          </a:p>
        </p:txBody>
      </p:sp>
      <p:sp>
        <p:nvSpPr>
          <p:cNvPr id="8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37192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9860EDB8-5305-433F-BE41-D7A86D811DB3}" type="slidenum">
              <a:rPr lang="hu-HU" noProof="0" smtClean="0"/>
              <a:pPr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2185836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églalap 8"/>
          <p:cNvSpPr/>
          <p:nvPr userDrawn="1"/>
        </p:nvSpPr>
        <p:spPr>
          <a:xfrm>
            <a:off x="254951" y="262784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sz="1800" noProof="0" dirty="0"/>
          </a:p>
        </p:txBody>
      </p:sp>
      <p:sp>
        <p:nvSpPr>
          <p:cNvPr id="10" name="Téglalap 9"/>
          <p:cNvSpPr/>
          <p:nvPr userDrawn="1"/>
        </p:nvSpPr>
        <p:spPr bwMode="blackWhite">
          <a:xfrm>
            <a:off x="254950" y="262784"/>
            <a:ext cx="11682101" cy="2072643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sz="1800" noProof="0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21208" y="1536192"/>
            <a:ext cx="6876288" cy="640080"/>
          </a:xfrm>
        </p:spPr>
        <p:txBody>
          <a:bodyPr rtlCol="0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rtl="0"/>
            <a:r>
              <a:rPr lang="hu-HU" noProof="0"/>
              <a:t>Mintacím szerkesztése</a:t>
            </a:r>
            <a:endParaRPr lang="hu-HU" noProof="0" dirty="0"/>
          </a:p>
        </p:txBody>
      </p:sp>
      <p:sp>
        <p:nvSpPr>
          <p:cNvPr id="7" name="Tartalom helye 6"/>
          <p:cNvSpPr>
            <a:spLocks noGrp="1"/>
          </p:cNvSpPr>
          <p:nvPr>
            <p:ph sz="quarter" idx="13"/>
          </p:nvPr>
        </p:nvSpPr>
        <p:spPr>
          <a:xfrm>
            <a:off x="539496" y="2560320"/>
            <a:ext cx="9445752" cy="3977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24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lvl="0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hu-HU" noProof="0"/>
              <a:t>Mintaszöveg szerkesztése</a:t>
            </a:r>
          </a:p>
          <a:p>
            <a:pPr marL="0" lvl="1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hu-HU" noProof="0"/>
              <a:t>Második szint</a:t>
            </a:r>
          </a:p>
          <a:p>
            <a:pPr marL="0" lvl="2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hu-HU" noProof="0"/>
              <a:t>Harmadik szint</a:t>
            </a:r>
          </a:p>
          <a:p>
            <a:pPr marL="0" lvl="3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hu-HU" noProof="0"/>
              <a:t>Negyedik szint</a:t>
            </a:r>
          </a:p>
          <a:p>
            <a:pPr marL="0" lvl="4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hu-HU" noProof="0"/>
              <a:t>Ötödik szint</a:t>
            </a:r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1335655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/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 rtl="0"/>
            <a:endParaRPr lang="hu-HU" sz="1800" noProof="0" dirty="0"/>
          </a:p>
        </p:txBody>
      </p:sp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521208" y="448056"/>
            <a:ext cx="6876288" cy="64008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pPr rtl="0"/>
            <a:r>
              <a:rPr lang="hu-HU" noProof="0" dirty="0"/>
              <a:t>Mintacím stílusának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539496" y="1435608"/>
            <a:ext cx="4416552" cy="39776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hu-HU" noProof="0" dirty="0"/>
              <a:t>Mintaszöveg szerkesztése</a:t>
            </a:r>
          </a:p>
          <a:p>
            <a:pPr lvl="1" rtl="0"/>
            <a:r>
              <a:rPr lang="hu-HU" noProof="0" dirty="0"/>
              <a:t>Második szint</a:t>
            </a:r>
          </a:p>
          <a:p>
            <a:pPr lvl="2" rtl="0"/>
            <a:r>
              <a:rPr lang="hu-HU" noProof="0" dirty="0"/>
              <a:t>Harmadik szint</a:t>
            </a:r>
          </a:p>
          <a:p>
            <a:pPr lvl="3" rtl="0"/>
            <a:r>
              <a:rPr lang="hu-HU" noProof="0" dirty="0"/>
              <a:t>Negyedik szint</a:t>
            </a:r>
          </a:p>
          <a:p>
            <a:pPr lvl="4" rtl="0"/>
            <a:r>
              <a:rPr lang="hu-HU" noProof="0" dirty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53949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EF1920C7-CBDF-4FF5-B575-57AED84E4023}" type="datetime1">
              <a:rPr lang="hu-HU" noProof="0" smtClean="0"/>
              <a:t>2023. 05. 11.</a:t>
            </a:fld>
            <a:endParaRPr lang="hu-HU" noProof="0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648200" y="62039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endParaRPr lang="hu-HU" noProof="0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375904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9860EDB8-5305-433F-BE41-D7A86D811DB3}" type="slidenum">
              <a:rPr lang="hu-HU" noProof="0" smtClean="0"/>
              <a:pPr/>
              <a:t>‹#›</a:t>
            </a:fld>
            <a:endParaRPr lang="hu-HU" noProof="0" dirty="0"/>
          </a:p>
        </p:txBody>
      </p:sp>
      <p:cxnSp>
        <p:nvCxnSpPr>
          <p:cNvPr id="8" name="Egyenes összekötő 7"/>
          <p:cNvCxnSpPr/>
          <p:nvPr userDrawn="1"/>
        </p:nvCxnSpPr>
        <p:spPr>
          <a:xfrm>
            <a:off x="604434" y="1196392"/>
            <a:ext cx="10983132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6754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Tx/>
        <a:buNone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2286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20574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5146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18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unsplash.com/" TargetMode="External"/><Relationship Id="rId3" Type="http://schemas.openxmlformats.org/officeDocument/2006/relationships/hyperlink" Target="http://go.microsoft.com/fwlink/?LinkId=617172" TargetMode="External"/><Relationship Id="rId7" Type="http://schemas.openxmlformats.org/officeDocument/2006/relationships/hyperlink" Target="https://www.youtube.com/watch?v=HRE7Fhr_0C8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hyperlink" Target="https://support.office.com/hu-HU/article/powerpoint-for-windows-training-40e8c930-cb0b-40d8-82c4-bd53d3398787?redirectSourcePath=%2farticle%2fb89770f1-deb1-4a19-94ef-342aa15a4689&amp;ui=hu-HU&amp;rs=hu-001&amp;ad=HU" TargetMode="External"/><Relationship Id="rId10" Type="http://schemas.openxmlformats.org/officeDocument/2006/relationships/hyperlink" Target="https://www.freebibleimages.org/" TargetMode="External"/><Relationship Id="rId4" Type="http://schemas.openxmlformats.org/officeDocument/2006/relationships/image" Target="../media/image14.png"/><Relationship Id="rId9" Type="http://schemas.openxmlformats.org/officeDocument/2006/relationships/hyperlink" Target="https://www.pexels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youtube.com/watch?v=HRE7Fhr_0C8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838200" y="1164324"/>
            <a:ext cx="10515600" cy="2387600"/>
          </a:xfrm>
        </p:spPr>
        <p:txBody>
          <a:bodyPr rtlCol="0" anchor="ctr" anchorCtr="0">
            <a:normAutofit/>
          </a:bodyPr>
          <a:lstStyle/>
          <a:p>
            <a:r>
              <a:rPr lang="hu-HU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IV. „Szeretni tehozzád</a:t>
            </a:r>
            <a:br>
              <a:rPr lang="hu-HU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szegődtem.” 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4294967295"/>
          </p:nvPr>
        </p:nvSpPr>
        <p:spPr>
          <a:xfrm>
            <a:off x="907934" y="5412307"/>
            <a:ext cx="5092816" cy="791308"/>
          </a:xfrm>
        </p:spPr>
        <p:txBody>
          <a:bodyPr rtlCol="0">
            <a:normAutofit lnSpcReduction="10000"/>
          </a:bodyPr>
          <a:lstStyle/>
          <a:p>
            <a:r>
              <a:rPr lang="hu-H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Énekek éneke bibliai könyv</a:t>
            </a:r>
          </a:p>
          <a:p>
            <a:endParaRPr lang="hu-H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FCE7D6C6-5558-4307-9187-D81CA05AB7F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6501" y="2897539"/>
            <a:ext cx="4957565" cy="3306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8077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1AB148F-73C0-4101-BB23-1B028798C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Csoportmunka 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E3DC8438-7763-4939-9EEF-46B6BB860DD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718321" y="1705785"/>
            <a:ext cx="4755356" cy="64008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hu-HU" sz="1800" dirty="0">
                <a:latin typeface="Arial" panose="020B0604020202020204" pitchFamily="34" charset="0"/>
                <a:cs typeface="Arial" panose="020B0604020202020204" pitchFamily="34" charset="0"/>
              </a:rPr>
              <a:t>„Ne keltsétek, ne ébresszétek föl a szerelmet,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hu-HU" sz="1800" dirty="0">
                <a:latin typeface="Arial" panose="020B0604020202020204" pitchFamily="34" charset="0"/>
                <a:cs typeface="Arial" panose="020B0604020202020204" pitchFamily="34" charset="0"/>
              </a:rPr>
              <a:t>amíg nem akarja!” Énekek éneke 3,5 </a:t>
            </a:r>
          </a:p>
        </p:txBody>
      </p:sp>
      <p:grpSp>
        <p:nvGrpSpPr>
          <p:cNvPr id="12" name="Csoportba foglalás 11">
            <a:extLst>
              <a:ext uri="{FF2B5EF4-FFF2-40B4-BE49-F238E27FC236}">
                <a16:creationId xmlns:a16="http://schemas.microsoft.com/office/drawing/2014/main" id="{0A5BC362-C768-4FA8-A4EF-FE0E7558FDC5}"/>
              </a:ext>
            </a:extLst>
          </p:cNvPr>
          <p:cNvGrpSpPr/>
          <p:nvPr/>
        </p:nvGrpSpPr>
        <p:grpSpPr>
          <a:xfrm>
            <a:off x="1110590" y="3927324"/>
            <a:ext cx="6957085" cy="493819"/>
            <a:chOff x="1110590" y="3927324"/>
            <a:chExt cx="6957085" cy="493819"/>
          </a:xfrm>
        </p:grpSpPr>
        <p:pic>
          <p:nvPicPr>
            <p:cNvPr id="4" name="Kép 3">
              <a:extLst>
                <a:ext uri="{FF2B5EF4-FFF2-40B4-BE49-F238E27FC236}">
                  <a16:creationId xmlns:a16="http://schemas.microsoft.com/office/drawing/2014/main" id="{3A87771F-C201-4C0E-9133-A4163A02A87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10590" y="3927324"/>
              <a:ext cx="554784" cy="493819"/>
            </a:xfrm>
            <a:prstGeom prst="rect">
              <a:avLst/>
            </a:prstGeom>
          </p:spPr>
        </p:pic>
        <p:sp>
          <p:nvSpPr>
            <p:cNvPr id="5" name="Téglalap 4">
              <a:extLst>
                <a:ext uri="{FF2B5EF4-FFF2-40B4-BE49-F238E27FC236}">
                  <a16:creationId xmlns:a16="http://schemas.microsoft.com/office/drawing/2014/main" id="{1DEE1F79-7E4C-4C86-8FAF-591025A09D42}"/>
                </a:ext>
              </a:extLst>
            </p:cNvPr>
            <p:cNvSpPr/>
            <p:nvPr/>
          </p:nvSpPr>
          <p:spPr>
            <a:xfrm>
              <a:off x="1971675" y="3989568"/>
              <a:ext cx="6096000" cy="36933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hu-HU" dirty="0">
                  <a:latin typeface="Arial" panose="020B0604020202020204" pitchFamily="34" charset="0"/>
                  <a:cs typeface="Arial" panose="020B0604020202020204" pitchFamily="34" charset="0"/>
                </a:rPr>
                <a:t>Mit jelent „felkelteni a szerelmet”? </a:t>
              </a:r>
            </a:p>
          </p:txBody>
        </p:sp>
      </p:grpSp>
      <p:grpSp>
        <p:nvGrpSpPr>
          <p:cNvPr id="13" name="Csoportba foglalás 12">
            <a:extLst>
              <a:ext uri="{FF2B5EF4-FFF2-40B4-BE49-F238E27FC236}">
                <a16:creationId xmlns:a16="http://schemas.microsoft.com/office/drawing/2014/main" id="{9EDB3766-E3BD-4E28-9E60-49C50DA90A28}"/>
              </a:ext>
            </a:extLst>
          </p:cNvPr>
          <p:cNvGrpSpPr/>
          <p:nvPr/>
        </p:nvGrpSpPr>
        <p:grpSpPr>
          <a:xfrm>
            <a:off x="1110590" y="4629079"/>
            <a:ext cx="3327658" cy="493819"/>
            <a:chOff x="1110590" y="4629079"/>
            <a:chExt cx="3327658" cy="493819"/>
          </a:xfrm>
        </p:grpSpPr>
        <p:sp>
          <p:nvSpPr>
            <p:cNvPr id="6" name="Téglalap 5">
              <a:extLst>
                <a:ext uri="{FF2B5EF4-FFF2-40B4-BE49-F238E27FC236}">
                  <a16:creationId xmlns:a16="http://schemas.microsoft.com/office/drawing/2014/main" id="{71081535-ACF2-40D2-9AD1-619A2131292D}"/>
                </a:ext>
              </a:extLst>
            </p:cNvPr>
            <p:cNvSpPr/>
            <p:nvPr/>
          </p:nvSpPr>
          <p:spPr>
            <a:xfrm>
              <a:off x="1971675" y="4691323"/>
              <a:ext cx="246657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hu-HU" dirty="0"/>
                <a:t>M</a:t>
              </a:r>
              <a:r>
                <a:rPr lang="sv-SE" dirty="0"/>
                <a:t>ikor van itt az ideje? </a:t>
              </a:r>
              <a:endParaRPr lang="hu-HU" dirty="0"/>
            </a:p>
          </p:txBody>
        </p:sp>
        <p:pic>
          <p:nvPicPr>
            <p:cNvPr id="8" name="Kép 7">
              <a:extLst>
                <a:ext uri="{FF2B5EF4-FFF2-40B4-BE49-F238E27FC236}">
                  <a16:creationId xmlns:a16="http://schemas.microsoft.com/office/drawing/2014/main" id="{DDBD1425-1114-4D53-93F8-90B5ED4870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10590" y="4629079"/>
              <a:ext cx="554784" cy="493819"/>
            </a:xfrm>
            <a:prstGeom prst="rect">
              <a:avLst/>
            </a:prstGeom>
          </p:spPr>
        </p:pic>
      </p:grpSp>
      <p:grpSp>
        <p:nvGrpSpPr>
          <p:cNvPr id="14" name="Csoportba foglalás 13">
            <a:extLst>
              <a:ext uri="{FF2B5EF4-FFF2-40B4-BE49-F238E27FC236}">
                <a16:creationId xmlns:a16="http://schemas.microsoft.com/office/drawing/2014/main" id="{FC8F82A6-82D5-48A7-B882-6146105A53AC}"/>
              </a:ext>
            </a:extLst>
          </p:cNvPr>
          <p:cNvGrpSpPr/>
          <p:nvPr/>
        </p:nvGrpSpPr>
        <p:grpSpPr>
          <a:xfrm>
            <a:off x="1110590" y="5356169"/>
            <a:ext cx="2900811" cy="499915"/>
            <a:chOff x="1110590" y="5356169"/>
            <a:chExt cx="2900811" cy="499915"/>
          </a:xfrm>
        </p:grpSpPr>
        <p:sp>
          <p:nvSpPr>
            <p:cNvPr id="7" name="Téglalap 6">
              <a:extLst>
                <a:ext uri="{FF2B5EF4-FFF2-40B4-BE49-F238E27FC236}">
                  <a16:creationId xmlns:a16="http://schemas.microsoft.com/office/drawing/2014/main" id="{1EAE489B-00D2-4878-AA1D-02945752E060}"/>
                </a:ext>
              </a:extLst>
            </p:cNvPr>
            <p:cNvSpPr/>
            <p:nvPr/>
          </p:nvSpPr>
          <p:spPr>
            <a:xfrm>
              <a:off x="1971675" y="5356169"/>
              <a:ext cx="203972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hu-HU" dirty="0"/>
                <a:t>Mire kell vigyázni?</a:t>
              </a:r>
            </a:p>
          </p:txBody>
        </p:sp>
        <p:pic>
          <p:nvPicPr>
            <p:cNvPr id="9" name="Kép 8">
              <a:extLst>
                <a:ext uri="{FF2B5EF4-FFF2-40B4-BE49-F238E27FC236}">
                  <a16:creationId xmlns:a16="http://schemas.microsoft.com/office/drawing/2014/main" id="{B5E83D03-9316-4099-B936-76C05BDA51C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10590" y="5356169"/>
              <a:ext cx="560881" cy="499915"/>
            </a:xfrm>
            <a:prstGeom prst="rect">
              <a:avLst/>
            </a:prstGeom>
          </p:spPr>
        </p:pic>
      </p:grpSp>
      <p:sp>
        <p:nvSpPr>
          <p:cNvPr id="10" name="Téglalap 9">
            <a:extLst>
              <a:ext uri="{FF2B5EF4-FFF2-40B4-BE49-F238E27FC236}">
                <a16:creationId xmlns:a16="http://schemas.microsoft.com/office/drawing/2014/main" id="{D3AF565F-297E-42A2-8419-1226BE598024}"/>
              </a:ext>
            </a:extLst>
          </p:cNvPr>
          <p:cNvSpPr/>
          <p:nvPr/>
        </p:nvSpPr>
        <p:spPr>
          <a:xfrm>
            <a:off x="928687" y="2998146"/>
            <a:ext cx="103346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dirty="0">
                <a:solidFill>
                  <a:schemeClr val="accent3">
                    <a:lumMod val="50000"/>
                  </a:schemeClr>
                </a:solidFill>
              </a:rPr>
              <a:t>3-4 fős csoportokban válaszoljatok a következő kérdésekre az Ige alapján!</a:t>
            </a:r>
          </a:p>
        </p:txBody>
      </p:sp>
      <p:pic>
        <p:nvPicPr>
          <p:cNvPr id="11" name="Kép 10">
            <a:extLst>
              <a:ext uri="{FF2B5EF4-FFF2-40B4-BE49-F238E27FC236}">
                <a16:creationId xmlns:a16="http://schemas.microsoft.com/office/drawing/2014/main" id="{700F6E44-B5AF-4B15-A90F-EBD3AFDFABE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3112" y="3687701"/>
            <a:ext cx="4117575" cy="2745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042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ím 9"/>
          <p:cNvSpPr>
            <a:spLocks noGrp="1"/>
          </p:cNvSpPr>
          <p:nvPr>
            <p:ph type="title"/>
          </p:nvPr>
        </p:nvSpPr>
        <p:spPr>
          <a:xfrm>
            <a:off x="541611" y="732535"/>
            <a:ext cx="8750808" cy="640080"/>
          </a:xfrm>
        </p:spPr>
        <p:txBody>
          <a:bodyPr rtlCol="0">
            <a:normAutofit/>
          </a:bodyPr>
          <a:lstStyle/>
          <a:p>
            <a:pPr rtl="0"/>
            <a:r>
              <a:rPr lang="hu-HU" dirty="0">
                <a:latin typeface="Segoe UI Light" panose="020B0502040204020203" pitchFamily="34" charset="0"/>
                <a:cs typeface="Segoe UI Light" panose="020B0502040204020203" pitchFamily="34" charset="0"/>
              </a:rPr>
              <a:t>Képek, videók elérhetőségei </a:t>
            </a:r>
          </a:p>
        </p:txBody>
      </p:sp>
      <p:pic>
        <p:nvPicPr>
          <p:cNvPr id="8" name="Kép 7" descr="Jobbra mutató nyíl, a PowerPoint csapatának blogjára vezető hivatkozást A képet választva a PowerPoint csapatának blogjára jut ">
            <a:hlinkClick r:id="rId3" tooltip="Ide kattintva felkeresheti a PowerPoint csapatának blogját.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856" y="2695426"/>
            <a:ext cx="661940" cy="661940"/>
          </a:xfrm>
          <a:prstGeom prst="rect">
            <a:avLst/>
          </a:prstGeom>
        </p:spPr>
      </p:pic>
      <p:pic>
        <p:nvPicPr>
          <p:cNvPr id="7" name="Kép 6" descr="Az ingyenes PowerPoint-képzésre mutató hivatkozást rejtő jobbra mutató nyíl. A képre koppintva hozzáférhet az ingyenes PowerPoint-oktatóanyagokhoz">
            <a:hlinkClick r:id="rId5" tooltip="Ide kattintva részt vehet az ingyenes PowerPoint-képzésen.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856" y="3671691"/>
            <a:ext cx="661940" cy="661940"/>
          </a:xfrm>
          <a:prstGeom prst="rect">
            <a:avLst/>
          </a:prstGeom>
        </p:spPr>
      </p:pic>
      <p:pic>
        <p:nvPicPr>
          <p:cNvPr id="3" name="Kép 2">
            <a:extLst>
              <a:ext uri="{FF2B5EF4-FFF2-40B4-BE49-F238E27FC236}">
                <a16:creationId xmlns:a16="http://schemas.microsoft.com/office/drawing/2014/main" id="{E293FE50-B370-4C2B-ACFD-C0BEEC3D02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9371" y="4738433"/>
            <a:ext cx="658425" cy="664522"/>
          </a:xfrm>
          <a:prstGeom prst="rect">
            <a:avLst/>
          </a:prstGeom>
        </p:spPr>
      </p:pic>
      <p:sp>
        <p:nvSpPr>
          <p:cNvPr id="4" name="Téglalap 3">
            <a:extLst>
              <a:ext uri="{FF2B5EF4-FFF2-40B4-BE49-F238E27FC236}">
                <a16:creationId xmlns:a16="http://schemas.microsoft.com/office/drawing/2014/main" id="{96336D7E-F9BB-427A-B55B-F712C4C7914B}"/>
              </a:ext>
            </a:extLst>
          </p:cNvPr>
          <p:cNvSpPr/>
          <p:nvPr/>
        </p:nvSpPr>
        <p:spPr>
          <a:xfrm>
            <a:off x="1686199" y="3817995"/>
            <a:ext cx="84104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/>
              <a:t>Biblia Projekt 21: Énekek éneke </a:t>
            </a:r>
            <a:r>
              <a:rPr lang="hu-HU" dirty="0">
                <a:hlinkClick r:id="rId7"/>
              </a:rPr>
              <a:t>https://www.youtube.com/watch?v=HRE7Fhr_0C8</a:t>
            </a:r>
            <a:endParaRPr lang="hu-HU" dirty="0"/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1CEF1AC5-A794-44C0-9EC6-80027A62787A}"/>
              </a:ext>
            </a:extLst>
          </p:cNvPr>
          <p:cNvSpPr txBox="1"/>
          <p:nvPr/>
        </p:nvSpPr>
        <p:spPr>
          <a:xfrm>
            <a:off x="1686199" y="2782669"/>
            <a:ext cx="92491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A PPT-ben található képek a </a:t>
            </a:r>
            <a:r>
              <a:rPr lang="hu-HU" dirty="0">
                <a:hlinkClick r:id="rId8"/>
              </a:rPr>
              <a:t>https://unsplash.com/</a:t>
            </a:r>
            <a:r>
              <a:rPr lang="hu-HU" dirty="0"/>
              <a:t> oldalon és a </a:t>
            </a:r>
            <a:r>
              <a:rPr lang="hu-HU" dirty="0">
                <a:hlinkClick r:id="rId9"/>
              </a:rPr>
              <a:t>https://www.pexels.com/</a:t>
            </a:r>
            <a:r>
              <a:rPr lang="hu-HU" dirty="0"/>
              <a:t> </a:t>
            </a:r>
          </a:p>
          <a:p>
            <a:r>
              <a:rPr lang="hu-HU" dirty="0"/>
              <a:t>megtalálhatók.  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A9077667-7EDF-473B-AAC1-FE1861406893}"/>
              </a:ext>
            </a:extLst>
          </p:cNvPr>
          <p:cNvSpPr txBox="1"/>
          <p:nvPr/>
        </p:nvSpPr>
        <p:spPr>
          <a:xfrm>
            <a:off x="1686199" y="4756624"/>
            <a:ext cx="62259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Az Énekek éneke könyvéhez kapcsolódó tematikus fotók </a:t>
            </a:r>
          </a:p>
          <a:p>
            <a:r>
              <a:rPr lang="hu-HU" dirty="0"/>
              <a:t>a </a:t>
            </a:r>
            <a:r>
              <a:rPr lang="hu-HU" dirty="0">
                <a:hlinkClick r:id="rId10"/>
              </a:rPr>
              <a:t>https://www.freebibleimages.org/</a:t>
            </a:r>
            <a:r>
              <a:rPr lang="hu-HU" dirty="0"/>
              <a:t> oldalon megtalálhatók. </a:t>
            </a:r>
          </a:p>
        </p:txBody>
      </p:sp>
    </p:spTree>
    <p:extLst>
      <p:ext uri="{BB962C8B-B14F-4D97-AF65-F5344CB8AC3E}">
        <p14:creationId xmlns:p14="http://schemas.microsoft.com/office/powerpoint/2010/main" val="8930258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616448" y="401392"/>
            <a:ext cx="7631252" cy="640080"/>
          </a:xfrm>
        </p:spPr>
        <p:txBody>
          <a:bodyPr rtlCol="0"/>
          <a:lstStyle/>
          <a:p>
            <a:r>
              <a:rPr lang="hu-HU" dirty="0">
                <a:cs typeface="Arial" panose="020B0604020202020204" pitchFamily="34" charset="0"/>
              </a:rPr>
              <a:t>Mit gondolsz a következő idézetekről?</a:t>
            </a:r>
          </a:p>
        </p:txBody>
      </p:sp>
      <p:sp>
        <p:nvSpPr>
          <p:cNvPr id="30" name="Tartalom helye 17"/>
          <p:cNvSpPr txBox="1">
            <a:spLocks/>
          </p:cNvSpPr>
          <p:nvPr/>
        </p:nvSpPr>
        <p:spPr>
          <a:xfrm>
            <a:off x="541609" y="1455491"/>
            <a:ext cx="5110161" cy="4711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spcAft>
                <a:spcPts val="2000"/>
              </a:spcAft>
              <a:buNone/>
            </a:pPr>
            <a:endParaRPr lang="hu-HU" dirty="0"/>
          </a:p>
        </p:txBody>
      </p:sp>
      <p:grpSp>
        <p:nvGrpSpPr>
          <p:cNvPr id="13" name="Csoport 12" descr="1-es számjegyet tartalmazó kis kör, az 1. lépést jelöli"/>
          <p:cNvGrpSpPr/>
          <p:nvPr/>
        </p:nvGrpSpPr>
        <p:grpSpPr bwMode="blackWhite">
          <a:xfrm>
            <a:off x="544804" y="1917997"/>
            <a:ext cx="558179" cy="409838"/>
            <a:chOff x="6953426" y="711274"/>
            <a:chExt cx="558179" cy="409838"/>
          </a:xfrm>
        </p:grpSpPr>
        <p:sp>
          <p:nvSpPr>
            <p:cNvPr id="14" name="Ellipszis 13" descr="Kis kör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hu-HU" dirty="0"/>
            </a:p>
          </p:txBody>
        </p:sp>
        <p:sp>
          <p:nvSpPr>
            <p:cNvPr id="15" name="Szövegmező 14" descr="1-es szám"/>
            <p:cNvSpPr txBox="1">
              <a:spLocks noChangeAspect="1"/>
            </p:cNvSpPr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hu-HU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1</a:t>
              </a:r>
            </a:p>
          </p:txBody>
        </p:sp>
      </p:grpSp>
      <p:sp>
        <p:nvSpPr>
          <p:cNvPr id="16" name="Tartalom helye 17"/>
          <p:cNvSpPr txBox="1">
            <a:spLocks/>
          </p:cNvSpPr>
          <p:nvPr/>
        </p:nvSpPr>
        <p:spPr>
          <a:xfrm>
            <a:off x="1066038" y="1958189"/>
            <a:ext cx="3213353" cy="9139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spcAft>
                <a:spcPts val="2000"/>
              </a:spcAft>
              <a:buNone/>
            </a:pPr>
            <a:endParaRPr lang="hu-HU" dirty="0">
              <a:solidFill>
                <a:prstClr val="black">
                  <a:lumMod val="75000"/>
                  <a:lumOff val="2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8" name="Csoport 17" descr="2-es számjegyet tartalmazó kis kör, a 2. lépést jelöli"/>
          <p:cNvGrpSpPr/>
          <p:nvPr/>
        </p:nvGrpSpPr>
        <p:grpSpPr bwMode="blackWhite">
          <a:xfrm>
            <a:off x="544804" y="2832014"/>
            <a:ext cx="558179" cy="409838"/>
            <a:chOff x="6953426" y="711274"/>
            <a:chExt cx="558179" cy="409838"/>
          </a:xfrm>
        </p:grpSpPr>
        <p:sp>
          <p:nvSpPr>
            <p:cNvPr id="23" name="Ellipszis 22" descr="Kis kör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hu-HU" dirty="0"/>
            </a:p>
          </p:txBody>
        </p:sp>
        <p:sp>
          <p:nvSpPr>
            <p:cNvPr id="24" name="Szövegdoboz 23" descr="2-es szám"/>
            <p:cNvSpPr txBox="1">
              <a:spLocks noChangeAspect="1"/>
            </p:cNvSpPr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hu-HU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2</a:t>
              </a:r>
            </a:p>
          </p:txBody>
        </p:sp>
      </p:grpSp>
      <p:sp>
        <p:nvSpPr>
          <p:cNvPr id="25" name="Tartalom helye 17"/>
          <p:cNvSpPr txBox="1">
            <a:spLocks/>
          </p:cNvSpPr>
          <p:nvPr/>
        </p:nvSpPr>
        <p:spPr>
          <a:xfrm>
            <a:off x="1066039" y="2936927"/>
            <a:ext cx="3012802" cy="14561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spcAft>
                <a:spcPts val="2000"/>
              </a:spcAft>
              <a:buNone/>
            </a:pPr>
            <a:endParaRPr lang="hu-HU" dirty="0">
              <a:solidFill>
                <a:prstClr val="black">
                  <a:lumMod val="75000"/>
                  <a:lumOff val="2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26" name="Csoport 25" descr="3-as számjegyet tartalmazó kis kör, a 3. lépést jelöli"/>
          <p:cNvGrpSpPr/>
          <p:nvPr/>
        </p:nvGrpSpPr>
        <p:grpSpPr bwMode="blackWhite">
          <a:xfrm>
            <a:off x="544804" y="3713829"/>
            <a:ext cx="558179" cy="409838"/>
            <a:chOff x="6953426" y="711274"/>
            <a:chExt cx="558179" cy="409838"/>
          </a:xfrm>
        </p:grpSpPr>
        <p:sp>
          <p:nvSpPr>
            <p:cNvPr id="27" name="Ellipszis 26" descr="Kis kör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hu-HU" dirty="0"/>
            </a:p>
          </p:txBody>
        </p:sp>
        <p:sp>
          <p:nvSpPr>
            <p:cNvPr id="28" name="Szövegdoboz 27" descr="3-as szám"/>
            <p:cNvSpPr txBox="1">
              <a:spLocks noChangeAspect="1"/>
            </p:cNvSpPr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hu-HU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3</a:t>
              </a:r>
            </a:p>
          </p:txBody>
        </p:sp>
      </p:grpSp>
      <p:sp>
        <p:nvSpPr>
          <p:cNvPr id="29" name="Tartalom helye 17"/>
          <p:cNvSpPr txBox="1">
            <a:spLocks/>
          </p:cNvSpPr>
          <p:nvPr/>
        </p:nvSpPr>
        <p:spPr>
          <a:xfrm>
            <a:off x="1200660" y="3748060"/>
            <a:ext cx="5275539" cy="644968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„Szerelmesem enyém, és én az övé vagyok.” </a:t>
            </a:r>
          </a:p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Énekek éneke 2,16</a:t>
            </a:r>
          </a:p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endParaRPr lang="hu-HU" sz="140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artalom helye 17"/>
          <p:cNvSpPr txBox="1">
            <a:spLocks/>
          </p:cNvSpPr>
          <p:nvPr/>
        </p:nvSpPr>
        <p:spPr>
          <a:xfrm>
            <a:off x="7695218" y="2227958"/>
            <a:ext cx="3449878" cy="64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spcAft>
                <a:spcPts val="2000"/>
              </a:spcAft>
              <a:buNone/>
            </a:pPr>
            <a:r>
              <a:rPr lang="hu-HU" dirty="0">
                <a:solidFill>
                  <a:schemeClr val="bg2">
                    <a:lumMod val="1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Próbáljátok definiálni saját </a:t>
            </a:r>
            <a:r>
              <a:rPr lang="hu-HU" dirty="0" err="1">
                <a:solidFill>
                  <a:schemeClr val="bg2">
                    <a:lumMod val="1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szavaitokkal</a:t>
            </a:r>
            <a:r>
              <a:rPr lang="hu-HU" dirty="0">
                <a:solidFill>
                  <a:schemeClr val="bg2">
                    <a:lumMod val="1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!</a:t>
            </a:r>
            <a:endParaRPr lang="hu-HU" dirty="0">
              <a:solidFill>
                <a:schemeClr val="bg2">
                  <a:lumMod val="10000"/>
                </a:schemeClr>
              </a:solidFill>
            </a:endParaRPr>
          </a:p>
        </p:txBody>
      </p:sp>
      <p:cxnSp>
        <p:nvCxnSpPr>
          <p:cNvPr id="20" name="Egyenes összekötő 19" descr="Világosszürke vonal, amely elválasztja az Alakváltás szövegét és képeit"/>
          <p:cNvCxnSpPr/>
          <p:nvPr/>
        </p:nvCxnSpPr>
        <p:spPr>
          <a:xfrm>
            <a:off x="6552898" y="1472431"/>
            <a:ext cx="0" cy="4892634"/>
          </a:xfrm>
          <a:prstGeom prst="line">
            <a:avLst/>
          </a:prstGeom>
          <a:ln w="9525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églalap 3">
            <a:extLst>
              <a:ext uri="{FF2B5EF4-FFF2-40B4-BE49-F238E27FC236}">
                <a16:creationId xmlns:a16="http://schemas.microsoft.com/office/drawing/2014/main" id="{160303D8-B7B9-4154-B5C4-A684DD6F9553}"/>
              </a:ext>
            </a:extLst>
          </p:cNvPr>
          <p:cNvSpPr/>
          <p:nvPr/>
        </p:nvSpPr>
        <p:spPr>
          <a:xfrm>
            <a:off x="1209772" y="1819390"/>
            <a:ext cx="5267263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hu-HU" dirty="0"/>
              <a:t>„A szerelem magánügy! </a:t>
            </a:r>
          </a:p>
          <a:p>
            <a:r>
              <a:rPr lang="hu-HU" dirty="0"/>
              <a:t>Ne szóljanak bele! Tudom, mire van szükségem!”</a:t>
            </a:r>
          </a:p>
        </p:txBody>
      </p:sp>
      <p:sp>
        <p:nvSpPr>
          <p:cNvPr id="7" name="Téglalap 6">
            <a:extLst>
              <a:ext uri="{FF2B5EF4-FFF2-40B4-BE49-F238E27FC236}">
                <a16:creationId xmlns:a16="http://schemas.microsoft.com/office/drawing/2014/main" id="{CE3A3E78-FDD6-4285-9030-2D0CAE4C2A5F}"/>
              </a:ext>
            </a:extLst>
          </p:cNvPr>
          <p:cNvSpPr/>
          <p:nvPr/>
        </p:nvSpPr>
        <p:spPr>
          <a:xfrm>
            <a:off x="1208936" y="2868038"/>
            <a:ext cx="5267263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hu-HU" dirty="0"/>
              <a:t>„A szerelem csupa csalódás!”</a:t>
            </a:r>
          </a:p>
        </p:txBody>
      </p:sp>
      <p:sp>
        <p:nvSpPr>
          <p:cNvPr id="2" name="Téglalap 1">
            <a:extLst>
              <a:ext uri="{FF2B5EF4-FFF2-40B4-BE49-F238E27FC236}">
                <a16:creationId xmlns:a16="http://schemas.microsoft.com/office/drawing/2014/main" id="{818624F7-303E-4C77-9916-66030BE7F640}"/>
              </a:ext>
            </a:extLst>
          </p:cNvPr>
          <p:cNvSpPr/>
          <p:nvPr/>
        </p:nvSpPr>
        <p:spPr>
          <a:xfrm rot="21066081">
            <a:off x="7887478" y="1529431"/>
            <a:ext cx="22789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400" dirty="0">
                <a:solidFill>
                  <a:srgbClr val="D24726"/>
                </a:solidFill>
              </a:rPr>
              <a:t>Mi a szerelem? 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B3AE70C0-763F-4459-87BF-43FE908730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4027" y="3512821"/>
            <a:ext cx="3932261" cy="2621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833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9" grpId="0" animBg="1"/>
      <p:bldP spid="17" grpId="0"/>
      <p:bldP spid="4" grpId="0" animBg="1"/>
      <p:bldP spid="7" grpId="0" animBg="1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 dirty="0">
                <a:cs typeface="Arial" panose="020B0604020202020204" pitchFamily="34" charset="0"/>
              </a:rPr>
              <a:t>Beszélgessünk a kérdések alapján!</a:t>
            </a:r>
          </a:p>
        </p:txBody>
      </p:sp>
      <p:grpSp>
        <p:nvGrpSpPr>
          <p:cNvPr id="18" name="Csoport 17" descr="1-es számjegyet tartalmazó kis kör, az 1. lépést jelöli"/>
          <p:cNvGrpSpPr/>
          <p:nvPr/>
        </p:nvGrpSpPr>
        <p:grpSpPr bwMode="blackWhite">
          <a:xfrm>
            <a:off x="498333" y="1917997"/>
            <a:ext cx="558179" cy="409838"/>
            <a:chOff x="6953426" y="711274"/>
            <a:chExt cx="558179" cy="409838"/>
          </a:xfrm>
        </p:grpSpPr>
        <p:sp>
          <p:nvSpPr>
            <p:cNvPr id="19" name="Ellipszis 18" descr="Kis kör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hu-HU" dirty="0"/>
            </a:p>
          </p:txBody>
        </p:sp>
        <p:sp>
          <p:nvSpPr>
            <p:cNvPr id="20" name="Szövegdoboz 19" descr="1-es szám"/>
            <p:cNvSpPr txBox="1">
              <a:spLocks noChangeAspect="1"/>
            </p:cNvSpPr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hu-HU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1</a:t>
              </a:r>
            </a:p>
          </p:txBody>
        </p:sp>
      </p:grpSp>
      <p:sp>
        <p:nvSpPr>
          <p:cNvPr id="21" name="Tartalom helye 17"/>
          <p:cNvSpPr txBox="1">
            <a:spLocks/>
          </p:cNvSpPr>
          <p:nvPr/>
        </p:nvSpPr>
        <p:spPr>
          <a:xfrm>
            <a:off x="1056513" y="1958189"/>
            <a:ext cx="4585731" cy="5965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rtl="0">
              <a:spcAft>
                <a:spcPts val="600"/>
              </a:spcAft>
              <a:buNone/>
              <a:defRPr/>
            </a:pPr>
            <a:endParaRPr lang="hu-HU" dirty="0">
              <a:solidFill>
                <a:prstClr val="black">
                  <a:lumMod val="75000"/>
                  <a:lumOff val="25000"/>
                </a:prstClr>
              </a:solidFill>
              <a:cs typeface="Segoe UI"/>
            </a:endParaRPr>
          </a:p>
        </p:txBody>
      </p:sp>
      <p:grpSp>
        <p:nvGrpSpPr>
          <p:cNvPr id="33" name="Csoport 32" descr="2-es számjegyet tartalmazó kis kör, a 2. lépést jelöli"/>
          <p:cNvGrpSpPr/>
          <p:nvPr/>
        </p:nvGrpSpPr>
        <p:grpSpPr bwMode="blackWhite">
          <a:xfrm>
            <a:off x="498333" y="2800294"/>
            <a:ext cx="558179" cy="409838"/>
            <a:chOff x="6953426" y="711274"/>
            <a:chExt cx="558179" cy="409838"/>
          </a:xfrm>
        </p:grpSpPr>
        <p:sp>
          <p:nvSpPr>
            <p:cNvPr id="34" name="Ellipszis 33" descr="Kis kör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hu-HU" dirty="0"/>
            </a:p>
          </p:txBody>
        </p:sp>
        <p:sp>
          <p:nvSpPr>
            <p:cNvPr id="35" name="Szövegdoboz 34" descr="2-es szám"/>
            <p:cNvSpPr txBox="1">
              <a:spLocks noChangeAspect="1"/>
            </p:cNvSpPr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hu-HU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2</a:t>
              </a:r>
            </a:p>
          </p:txBody>
        </p:sp>
      </p:grpSp>
      <p:sp>
        <p:nvSpPr>
          <p:cNvPr id="36" name="Tartalom helye 17"/>
          <p:cNvSpPr txBox="1">
            <a:spLocks/>
          </p:cNvSpPr>
          <p:nvPr/>
        </p:nvSpPr>
        <p:spPr>
          <a:xfrm>
            <a:off x="1056512" y="2844450"/>
            <a:ext cx="5417440" cy="10658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rtl="0">
              <a:spcAft>
                <a:spcPts val="2000"/>
              </a:spcAft>
              <a:buNone/>
              <a:defRPr/>
            </a:pPr>
            <a:endParaRPr lang="hu-HU" dirty="0">
              <a:solidFill>
                <a:prstClr val="black">
                  <a:lumMod val="75000"/>
                  <a:lumOff val="2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Téglalap 1">
            <a:extLst>
              <a:ext uri="{FF2B5EF4-FFF2-40B4-BE49-F238E27FC236}">
                <a16:creationId xmlns:a16="http://schemas.microsoft.com/office/drawing/2014/main" id="{38C2B969-7D56-4A4F-A6EB-AFB17F86C485}"/>
              </a:ext>
            </a:extLst>
          </p:cNvPr>
          <p:cNvSpPr/>
          <p:nvPr/>
        </p:nvSpPr>
        <p:spPr>
          <a:xfrm>
            <a:off x="1161374" y="1915844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dirty="0"/>
              <a:t>Milyen jelképei vannak a szerelemnek? </a:t>
            </a: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F86EEFF2-5800-4016-B691-659D3DA95904}"/>
              </a:ext>
            </a:extLst>
          </p:cNvPr>
          <p:cNvSpPr txBox="1"/>
          <p:nvPr/>
        </p:nvSpPr>
        <p:spPr>
          <a:xfrm>
            <a:off x="1162712" y="3665536"/>
            <a:ext cx="33109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Miért jó szerelemesnek lenni?  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5A30C169-321D-4266-92E0-91E825A38E2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2085" y="1963469"/>
            <a:ext cx="3051112" cy="1866899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58A911FA-3FA7-47F0-BD07-89ADB7C424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83461">
            <a:off x="4077531" y="4518679"/>
            <a:ext cx="1225402" cy="1182727"/>
          </a:xfrm>
          <a:prstGeom prst="rect">
            <a:avLst/>
          </a:prstGeom>
        </p:spPr>
      </p:pic>
      <p:sp>
        <p:nvSpPr>
          <p:cNvPr id="7" name="Szövegdoboz 6">
            <a:extLst>
              <a:ext uri="{FF2B5EF4-FFF2-40B4-BE49-F238E27FC236}">
                <a16:creationId xmlns:a16="http://schemas.microsoft.com/office/drawing/2014/main" id="{FA9A1DA3-5314-41A6-B30E-A7651D37E00F}"/>
              </a:ext>
            </a:extLst>
          </p:cNvPr>
          <p:cNvSpPr txBox="1"/>
          <p:nvPr/>
        </p:nvSpPr>
        <p:spPr>
          <a:xfrm rot="21314691">
            <a:off x="2610052" y="4103067"/>
            <a:ext cx="3121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>
                <a:solidFill>
                  <a:srgbClr val="D24726"/>
                </a:solidFill>
              </a:rPr>
              <a:t>Rajzoljátok le post </a:t>
            </a:r>
            <a:r>
              <a:rPr lang="hu-HU" dirty="0" err="1">
                <a:solidFill>
                  <a:srgbClr val="D24726"/>
                </a:solidFill>
              </a:rPr>
              <a:t>it</a:t>
            </a:r>
            <a:r>
              <a:rPr lang="hu-HU" dirty="0">
                <a:solidFill>
                  <a:srgbClr val="D24726"/>
                </a:solidFill>
              </a:rPr>
              <a:t> lapokra!</a:t>
            </a:r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E9191C52-B104-4953-90CE-943A19D3D2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723135">
            <a:off x="4373905" y="4397442"/>
            <a:ext cx="3468612" cy="2313131"/>
          </a:xfrm>
          <a:prstGeom prst="rect">
            <a:avLst/>
          </a:prstGeom>
        </p:spPr>
      </p:pic>
      <p:sp>
        <p:nvSpPr>
          <p:cNvPr id="9" name="Téglalap 8">
            <a:extLst>
              <a:ext uri="{FF2B5EF4-FFF2-40B4-BE49-F238E27FC236}">
                <a16:creationId xmlns:a16="http://schemas.microsoft.com/office/drawing/2014/main" id="{1021692F-E245-46D5-8371-91B5D2BE4143}"/>
              </a:ext>
            </a:extLst>
          </p:cNvPr>
          <p:cNvSpPr/>
          <p:nvPr/>
        </p:nvSpPr>
        <p:spPr>
          <a:xfrm>
            <a:off x="1161374" y="2820547"/>
            <a:ext cx="59495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/>
              <a:t>Miért ezeket a jelképeket használjuk, melyik mit fejez ki? </a:t>
            </a:r>
          </a:p>
        </p:txBody>
      </p:sp>
      <p:grpSp>
        <p:nvGrpSpPr>
          <p:cNvPr id="22" name="Csoport 32" descr="2-es számjegyet tartalmazó kis kör, a 2. lépést jelöli">
            <a:extLst>
              <a:ext uri="{FF2B5EF4-FFF2-40B4-BE49-F238E27FC236}">
                <a16:creationId xmlns:a16="http://schemas.microsoft.com/office/drawing/2014/main" id="{99B212CB-8F2B-4B63-9FB1-F690FFE291B2}"/>
              </a:ext>
            </a:extLst>
          </p:cNvPr>
          <p:cNvGrpSpPr/>
          <p:nvPr/>
        </p:nvGrpSpPr>
        <p:grpSpPr bwMode="blackWhite">
          <a:xfrm>
            <a:off x="498333" y="3693740"/>
            <a:ext cx="558179" cy="409838"/>
            <a:chOff x="6953426" y="711274"/>
            <a:chExt cx="558179" cy="409838"/>
          </a:xfrm>
        </p:grpSpPr>
        <p:sp>
          <p:nvSpPr>
            <p:cNvPr id="23" name="Ellipszis 22" descr="Kis kör">
              <a:extLst>
                <a:ext uri="{FF2B5EF4-FFF2-40B4-BE49-F238E27FC236}">
                  <a16:creationId xmlns:a16="http://schemas.microsoft.com/office/drawing/2014/main" id="{E1003507-5841-4AF9-B5B5-22023C8F1134}"/>
                </a:ext>
              </a:extLst>
            </p:cNvPr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hu-HU" dirty="0"/>
            </a:p>
          </p:txBody>
        </p:sp>
        <p:sp>
          <p:nvSpPr>
            <p:cNvPr id="24" name="Szövegdoboz 23" descr="2-es szám">
              <a:extLst>
                <a:ext uri="{FF2B5EF4-FFF2-40B4-BE49-F238E27FC236}">
                  <a16:creationId xmlns:a16="http://schemas.microsoft.com/office/drawing/2014/main" id="{4EEB3183-E6CC-44AE-A7B3-6A55E3E8D394}"/>
                </a:ext>
              </a:extLst>
            </p:cNvPr>
            <p:cNvSpPr txBox="1">
              <a:spLocks noChangeAspect="1"/>
            </p:cNvSpPr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hu-HU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07001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7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600081" y="398430"/>
            <a:ext cx="9236646" cy="640080"/>
          </a:xfrm>
        </p:spPr>
        <p:txBody>
          <a:bodyPr rtlCol="0">
            <a:normAutofit/>
          </a:bodyPr>
          <a:lstStyle/>
          <a:p>
            <a:r>
              <a:rPr lang="hu-HU" dirty="0">
                <a:cs typeface="Arial" panose="020B0604020202020204" pitchFamily="34" charset="0"/>
              </a:rPr>
              <a:t>Milyen az, amikor valaki szerelmes?</a:t>
            </a:r>
          </a:p>
        </p:txBody>
      </p:sp>
      <p:sp>
        <p:nvSpPr>
          <p:cNvPr id="16" name="Tartalom helye 17"/>
          <p:cNvSpPr txBox="1">
            <a:spLocks/>
          </p:cNvSpPr>
          <p:nvPr/>
        </p:nvSpPr>
        <p:spPr>
          <a:xfrm>
            <a:off x="1066038" y="1958189"/>
            <a:ext cx="3213353" cy="9139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ts val="1000"/>
              </a:spcBef>
              <a:spcAft>
                <a:spcPts val="20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hu-H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25" name="Tartalom helye 17"/>
          <p:cNvSpPr txBox="1">
            <a:spLocks/>
          </p:cNvSpPr>
          <p:nvPr/>
        </p:nvSpPr>
        <p:spPr>
          <a:xfrm>
            <a:off x="1066039" y="2936927"/>
            <a:ext cx="3012802" cy="14561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ts val="1000"/>
              </a:spcBef>
              <a:spcAft>
                <a:spcPts val="20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hu-H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29" name="Tartalom helye 17"/>
          <p:cNvSpPr txBox="1">
            <a:spLocks/>
          </p:cNvSpPr>
          <p:nvPr/>
        </p:nvSpPr>
        <p:spPr>
          <a:xfrm>
            <a:off x="1076799" y="4360521"/>
            <a:ext cx="2784602" cy="11106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ts val="1000"/>
              </a:spcBef>
              <a:spcAft>
                <a:spcPts val="20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hu-H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17" name="Tartalom helye 17"/>
          <p:cNvSpPr txBox="1">
            <a:spLocks/>
          </p:cNvSpPr>
          <p:nvPr/>
        </p:nvSpPr>
        <p:spPr>
          <a:xfrm>
            <a:off x="787060" y="5350312"/>
            <a:ext cx="3449878" cy="6929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ts val="1000"/>
              </a:spcBef>
              <a:spcAft>
                <a:spcPts val="20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srgbClr val="D24726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Tipp: </a:t>
            </a: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Fogalmazzatok meg ti is jellemzőket! </a:t>
            </a:r>
            <a:endParaRPr kumimoji="0" lang="hu-H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UI"/>
              <a:ea typeface="+mn-ea"/>
            </a:endParaRPr>
          </a:p>
        </p:txBody>
      </p:sp>
      <p:cxnSp>
        <p:nvCxnSpPr>
          <p:cNvPr id="20" name="Egyenes összekötő 19" descr="Világosszürke vonal, amely elválasztja az Alakváltás szövegét és képeit"/>
          <p:cNvCxnSpPr/>
          <p:nvPr/>
        </p:nvCxnSpPr>
        <p:spPr>
          <a:xfrm>
            <a:off x="4733623" y="1566893"/>
            <a:ext cx="0" cy="4892634"/>
          </a:xfrm>
          <a:prstGeom prst="line">
            <a:avLst/>
          </a:prstGeom>
          <a:ln w="9525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5">
            <a:extLst>
              <a:ext uri="{FF2B5EF4-FFF2-40B4-BE49-F238E27FC236}">
                <a16:creationId xmlns:a16="http://schemas.microsoft.com/office/drawing/2014/main" id="{97AE48D7-AB97-4E01-BB45-312DD7A7BC3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060" y="2238375"/>
            <a:ext cx="3570759" cy="2381250"/>
          </a:xfrm>
          <a:prstGeom prst="rect">
            <a:avLst/>
          </a:prstGeom>
        </p:spPr>
      </p:pic>
      <p:sp>
        <p:nvSpPr>
          <p:cNvPr id="8" name="Téglalap 7">
            <a:extLst>
              <a:ext uri="{FF2B5EF4-FFF2-40B4-BE49-F238E27FC236}">
                <a16:creationId xmlns:a16="http://schemas.microsoft.com/office/drawing/2014/main" id="{010C90F6-B7CA-4016-BE1F-774B90281A67}"/>
              </a:ext>
            </a:extLst>
          </p:cNvPr>
          <p:cNvSpPr/>
          <p:nvPr/>
        </p:nvSpPr>
        <p:spPr>
          <a:xfrm>
            <a:off x="5109160" y="1566893"/>
            <a:ext cx="6096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hu-HU" dirty="0"/>
              <a:t>Legszívesebben </a:t>
            </a:r>
            <a:r>
              <a:rPr lang="hu-HU" dirty="0">
                <a:solidFill>
                  <a:srgbClr val="C00000"/>
                </a:solidFill>
              </a:rPr>
              <a:t>minden percet szerelmével töltene.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hu-HU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u-HU" dirty="0"/>
              <a:t>Ha a hangját meghallja elmosolyodik.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hu-HU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u-HU" dirty="0"/>
              <a:t>Gondolatai beszűkülnek.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hu-HU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u-HU" dirty="0"/>
              <a:t>Pozitívabban látja a világot és tele van energiával.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hu-HU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u-HU" dirty="0"/>
              <a:t>Boldognak érzi magát.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hu-HU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u-HU" dirty="0"/>
              <a:t>Úgy érzi, hogy a helyén van.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hu-HU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u-HU" dirty="0"/>
              <a:t>Azt érzi, hogy bármit megtenne választottjáért.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hu-HU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u-HU" dirty="0"/>
              <a:t>Nagyon fontos lesz a másik boldogsága.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hu-HU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u-HU" dirty="0"/>
              <a:t>Azon igyekszik, hogy szerelmese kedvében járjon. </a:t>
            </a:r>
          </a:p>
        </p:txBody>
      </p:sp>
    </p:spTree>
    <p:extLst>
      <p:ext uri="{BB962C8B-B14F-4D97-AF65-F5344CB8AC3E}">
        <p14:creationId xmlns:p14="http://schemas.microsoft.com/office/powerpoint/2010/main" val="3164820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" grpId="0"/>
      <p:bldP spid="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ím 7"/>
          <p:cNvSpPr>
            <a:spLocks noGrp="1"/>
          </p:cNvSpPr>
          <p:nvPr>
            <p:ph type="title"/>
          </p:nvPr>
        </p:nvSpPr>
        <p:spPr>
          <a:xfrm>
            <a:off x="521207" y="448056"/>
            <a:ext cx="11223118" cy="640080"/>
          </a:xfrm>
        </p:spPr>
        <p:txBody>
          <a:bodyPr rtlCol="0">
            <a:noAutofit/>
          </a:bodyPr>
          <a:lstStyle/>
          <a:p>
            <a:pPr rtl="0"/>
            <a:r>
              <a:rPr lang="hu-HU" dirty="0">
                <a:latin typeface="Segoe UI Light" panose="020B0502040204020203" pitchFamily="34" charset="0"/>
                <a:cs typeface="Segoe UI Light" panose="020B0502040204020203" pitchFamily="34" charset="0"/>
              </a:rPr>
              <a:t>Mi jellemző a szerelmes párokra általában?  </a:t>
            </a:r>
          </a:p>
        </p:txBody>
      </p:sp>
      <p:sp>
        <p:nvSpPr>
          <p:cNvPr id="38" name="Tartalom helye 17"/>
          <p:cNvSpPr txBox="1">
            <a:spLocks/>
          </p:cNvSpPr>
          <p:nvPr/>
        </p:nvSpPr>
        <p:spPr>
          <a:xfrm>
            <a:off x="541610" y="1524708"/>
            <a:ext cx="4321704" cy="38715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rtl="0">
              <a:spcAft>
                <a:spcPts val="600"/>
              </a:spcAft>
              <a:buNone/>
              <a:defRPr/>
            </a:pPr>
            <a:endParaRPr lang="hu-HU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Téglalap 1">
            <a:extLst>
              <a:ext uri="{FF2B5EF4-FFF2-40B4-BE49-F238E27FC236}">
                <a16:creationId xmlns:a16="http://schemas.microsoft.com/office/drawing/2014/main" id="{C68C2CF2-238D-4195-BD91-C2B9DA105F85}"/>
              </a:ext>
            </a:extLst>
          </p:cNvPr>
          <p:cNvSpPr/>
          <p:nvPr/>
        </p:nvSpPr>
        <p:spPr>
          <a:xfrm>
            <a:off x="732110" y="1902962"/>
            <a:ext cx="10840765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700" dirty="0">
                <a:solidFill>
                  <a:srgbClr val="D247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Szeretet kifejezése: </a:t>
            </a:r>
            <a:r>
              <a:rPr lang="hu-HU" sz="1700" dirty="0">
                <a:latin typeface="Arial" panose="020B0604020202020204" pitchFamily="34" charset="0"/>
                <a:cs typeface="Arial" panose="020B0604020202020204" pitchFamily="34" charset="0"/>
              </a:rPr>
              <a:t>Különböző módokon, például: szavakkal, érintéssel, apró gesztusokkal, ajándékokkal is kifejezik egymás iránt érzett szeretetüket a szerelmesek.</a:t>
            </a:r>
          </a:p>
          <a:p>
            <a:endParaRPr lang="hu-HU" sz="17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1700" dirty="0">
                <a:solidFill>
                  <a:srgbClr val="D247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Odafigyelés:</a:t>
            </a:r>
            <a:r>
              <a:rPr lang="hu-HU" sz="1700" dirty="0">
                <a:latin typeface="Arial" panose="020B0604020202020204" pitchFamily="34" charset="0"/>
                <a:cs typeface="Arial" panose="020B0604020202020204" pitchFamily="34" charset="0"/>
              </a:rPr>
              <a:t> Egymás problémáit meghallgatják, odafigyelnek egymás igényeire, érzéseire és persze segítik, támogatják egymást.</a:t>
            </a:r>
          </a:p>
          <a:p>
            <a:endParaRPr lang="hu-HU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1700" dirty="0">
                <a:solidFill>
                  <a:srgbClr val="D247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Inspiráció:</a:t>
            </a:r>
            <a:r>
              <a:rPr lang="hu-HU" sz="1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700" dirty="0">
                <a:latin typeface="Arial" panose="020B0604020202020204" pitchFamily="34" charset="0"/>
                <a:cs typeface="Arial" panose="020B0604020202020204" pitchFamily="34" charset="0"/>
              </a:rPr>
              <a:t>Egymás kedvében járnak. Közösen fedeznek fel új dolgokat, helyeket. </a:t>
            </a:r>
          </a:p>
          <a:p>
            <a:endParaRPr lang="hu-HU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1700" dirty="0">
                <a:solidFill>
                  <a:srgbClr val="D247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Időtöltés: </a:t>
            </a:r>
            <a:r>
              <a:rPr lang="hu-HU" sz="1700" dirty="0">
                <a:latin typeface="Arial" panose="020B0604020202020204" pitchFamily="34" charset="0"/>
                <a:cs typeface="Arial" panose="020B0604020202020204" pitchFamily="34" charset="0"/>
              </a:rPr>
              <a:t>Sok időt töltenek egymás társaságában. Sétálnak, kirándulnak, moziba járnak stb.</a:t>
            </a:r>
          </a:p>
          <a:p>
            <a:endParaRPr lang="hu-HU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1700" dirty="0">
                <a:solidFill>
                  <a:srgbClr val="D247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Célkitűzések: </a:t>
            </a:r>
            <a:r>
              <a:rPr lang="hu-HU" sz="1700" dirty="0">
                <a:latin typeface="Arial" panose="020B0604020202020204" pitchFamily="34" charset="0"/>
                <a:cs typeface="Arial" panose="020B0604020202020204" pitchFamily="34" charset="0"/>
              </a:rPr>
              <a:t>Tervezgetnek, közös célokat fogalmaznak meg. </a:t>
            </a:r>
          </a:p>
          <a:p>
            <a:endParaRPr lang="hu-HU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1700" dirty="0">
                <a:solidFill>
                  <a:srgbClr val="D247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Biztonságérzet:</a:t>
            </a:r>
            <a:r>
              <a:rPr lang="hu-HU" sz="1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700" dirty="0">
                <a:latin typeface="Arial" panose="020B0604020202020204" pitchFamily="34" charset="0"/>
                <a:cs typeface="Arial" panose="020B0604020202020204" pitchFamily="34" charset="0"/>
              </a:rPr>
              <a:t>Biztonságban érzik magukat egymás mellett. </a:t>
            </a:r>
          </a:p>
          <a:p>
            <a:endParaRPr lang="hu-HU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1700" dirty="0">
                <a:solidFill>
                  <a:srgbClr val="D247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Elköteleződés: </a:t>
            </a:r>
            <a:r>
              <a:rPr lang="hu-HU" sz="1700" dirty="0">
                <a:latin typeface="Arial" panose="020B0604020202020204" pitchFamily="34" charset="0"/>
                <a:cs typeface="Arial" panose="020B0604020202020204" pitchFamily="34" charset="0"/>
              </a:rPr>
              <a:t>Tudatos döntéseket hoznak, kinyilvánítják összetartozásukat a közösség előtt is. </a:t>
            </a:r>
          </a:p>
          <a:p>
            <a:r>
              <a:rPr lang="hu-HU" sz="1700" dirty="0">
                <a:latin typeface="Arial" panose="020B0604020202020204" pitchFamily="34" charset="0"/>
                <a:cs typeface="Arial" panose="020B0604020202020204" pitchFamily="34" charset="0"/>
              </a:rPr>
              <a:t>Például: kézen fogva sétálnak.</a:t>
            </a:r>
          </a:p>
        </p:txBody>
      </p:sp>
    </p:spTree>
    <p:extLst>
      <p:ext uri="{BB962C8B-B14F-4D97-AF65-F5344CB8AC3E}">
        <p14:creationId xmlns:p14="http://schemas.microsoft.com/office/powerpoint/2010/main" val="3457616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 dirty="0">
                <a:latin typeface="Segoe UI Light" panose="020B0502040204020203" pitchFamily="34" charset="0"/>
                <a:cs typeface="Segoe UI Light" panose="020B0502040204020203" pitchFamily="34" charset="0"/>
              </a:rPr>
              <a:t>Énekek, dalszövegek </a:t>
            </a:r>
          </a:p>
        </p:txBody>
      </p:sp>
      <p:sp>
        <p:nvSpPr>
          <p:cNvPr id="6" name="Téglalap 5">
            <a:extLst>
              <a:ext uri="{FF2B5EF4-FFF2-40B4-BE49-F238E27FC236}">
                <a16:creationId xmlns:a16="http://schemas.microsoft.com/office/drawing/2014/main" id="{E1DFDF17-7C19-49D7-A51B-08EF93B5E84E}"/>
              </a:ext>
            </a:extLst>
          </p:cNvPr>
          <p:cNvSpPr/>
          <p:nvPr/>
        </p:nvSpPr>
        <p:spPr>
          <a:xfrm>
            <a:off x="368807" y="1638211"/>
            <a:ext cx="2755393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/>
              <a:t>Együttesek, énekesek szívesen énekelnek a szerelemről. Elemezzetek egy-két zeneszám szövegét! </a:t>
            </a:r>
          </a:p>
          <a:p>
            <a:endParaRPr lang="hu-H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Milyen érzelmek, gondolatok jelennek meg ezekben a szövegekben?</a:t>
            </a:r>
          </a:p>
          <a:p>
            <a:endParaRPr lang="hu-HU" dirty="0"/>
          </a:p>
          <a:p>
            <a:r>
              <a:rPr lang="hu-HU" dirty="0"/>
              <a:t>Mintaként itt láthattok két dalszövegrészletet is. </a:t>
            </a:r>
          </a:p>
          <a:p>
            <a:endParaRPr lang="hu-HU" dirty="0"/>
          </a:p>
          <a:p>
            <a:r>
              <a:rPr lang="hu-HU" dirty="0"/>
              <a:t>Kedvenc előadóitoktól is választhattok szövegrészletet.</a:t>
            </a:r>
          </a:p>
        </p:txBody>
      </p:sp>
      <p:sp>
        <p:nvSpPr>
          <p:cNvPr id="7" name="Téglalap 6">
            <a:extLst>
              <a:ext uri="{FF2B5EF4-FFF2-40B4-BE49-F238E27FC236}">
                <a16:creationId xmlns:a16="http://schemas.microsoft.com/office/drawing/2014/main" id="{8170A01A-C379-45D2-8118-25A0BA01890E}"/>
              </a:ext>
            </a:extLst>
          </p:cNvPr>
          <p:cNvSpPr/>
          <p:nvPr/>
        </p:nvSpPr>
        <p:spPr>
          <a:xfrm>
            <a:off x="8963025" y="352806"/>
            <a:ext cx="3038475" cy="59093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hu-HU" b="1" dirty="0"/>
              <a:t>AZAHRIAH X DESH: RÉT</a:t>
            </a:r>
          </a:p>
          <a:p>
            <a:endParaRPr lang="hu-HU" dirty="0"/>
          </a:p>
          <a:p>
            <a:r>
              <a:rPr lang="hu-HU" dirty="0"/>
              <a:t>(szöveg részletek)</a:t>
            </a:r>
          </a:p>
          <a:p>
            <a:endParaRPr lang="hu-HU" dirty="0"/>
          </a:p>
          <a:p>
            <a:r>
              <a:rPr lang="hu-HU" dirty="0"/>
              <a:t>„Te a tűz, én a jég.</a:t>
            </a:r>
          </a:p>
          <a:p>
            <a:r>
              <a:rPr lang="hu-HU" dirty="0"/>
              <a:t>De csak veled lehetnék!</a:t>
            </a:r>
          </a:p>
          <a:p>
            <a:r>
              <a:rPr lang="hu-HU" dirty="0"/>
              <a:t>Nekem nem kéne senki más,</a:t>
            </a:r>
          </a:p>
          <a:p>
            <a:r>
              <a:rPr lang="hu-HU" dirty="0"/>
              <a:t>Kezem a kezedhez ér…”</a:t>
            </a:r>
          </a:p>
          <a:p>
            <a:endParaRPr lang="hu-HU" dirty="0"/>
          </a:p>
          <a:p>
            <a:r>
              <a:rPr lang="hu-HU" dirty="0"/>
              <a:t>…</a:t>
            </a:r>
          </a:p>
          <a:p>
            <a:endParaRPr lang="hu-HU" dirty="0"/>
          </a:p>
          <a:p>
            <a:r>
              <a:rPr lang="hu-HU" dirty="0"/>
              <a:t>„Nem kell ide más.</a:t>
            </a:r>
          </a:p>
          <a:p>
            <a:r>
              <a:rPr lang="hu-HU" dirty="0"/>
              <a:t>Ülök a fűben és csak várom a csodát.</a:t>
            </a:r>
          </a:p>
          <a:p>
            <a:r>
              <a:rPr lang="hu-HU" dirty="0"/>
              <a:t>Szürkébb az ég is, mikor nem gondolok rád.</a:t>
            </a:r>
          </a:p>
          <a:p>
            <a:r>
              <a:rPr lang="hu-HU" dirty="0"/>
              <a:t>Tudod nagyon jól a végét.”</a:t>
            </a:r>
          </a:p>
          <a:p>
            <a:endParaRPr lang="hu-HU" dirty="0"/>
          </a:p>
          <a:p>
            <a:endParaRPr lang="hu-HU" dirty="0"/>
          </a:p>
          <a:p>
            <a:endParaRPr lang="hu-HU" dirty="0"/>
          </a:p>
        </p:txBody>
      </p:sp>
      <p:sp>
        <p:nvSpPr>
          <p:cNvPr id="8" name="Téglalap 7">
            <a:extLst>
              <a:ext uri="{FF2B5EF4-FFF2-40B4-BE49-F238E27FC236}">
                <a16:creationId xmlns:a16="http://schemas.microsoft.com/office/drawing/2014/main" id="{05E22BDF-1B23-4E4A-9D6D-0E5C64364C18}"/>
              </a:ext>
            </a:extLst>
          </p:cNvPr>
          <p:cNvSpPr/>
          <p:nvPr/>
        </p:nvSpPr>
        <p:spPr>
          <a:xfrm>
            <a:off x="3124200" y="1556123"/>
            <a:ext cx="5679568" cy="313932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hu-HU" b="1" dirty="0"/>
              <a:t>PAULINA: Ajándék</a:t>
            </a:r>
          </a:p>
          <a:p>
            <a:endParaRPr lang="hu-HU" dirty="0"/>
          </a:p>
          <a:p>
            <a:r>
              <a:rPr lang="hu-HU" dirty="0"/>
              <a:t>„Tetszel, </a:t>
            </a:r>
            <a:r>
              <a:rPr lang="hu-HU" dirty="0" err="1"/>
              <a:t>illesz</a:t>
            </a:r>
            <a:r>
              <a:rPr lang="hu-HU" dirty="0"/>
              <a:t> is hozzám neked már nincsen sorszám.</a:t>
            </a:r>
          </a:p>
          <a:p>
            <a:r>
              <a:rPr lang="hu-HU" dirty="0"/>
              <a:t>Díszpáholyban van a helyed.</a:t>
            </a:r>
          </a:p>
          <a:p>
            <a:r>
              <a:rPr lang="hu-HU" dirty="0"/>
              <a:t>Sőt, mi több, az egész termet, és mellé minden percet.</a:t>
            </a:r>
          </a:p>
          <a:p>
            <a:r>
              <a:rPr lang="hu-HU" dirty="0"/>
              <a:t>Megkapod, és ülök veled.</a:t>
            </a:r>
          </a:p>
          <a:p>
            <a:r>
              <a:rPr lang="hu-HU" dirty="0"/>
              <a:t>Minden egyes </a:t>
            </a:r>
            <a:r>
              <a:rPr lang="hu-HU" dirty="0" err="1"/>
              <a:t>szavad</a:t>
            </a:r>
            <a:r>
              <a:rPr lang="hu-HU" dirty="0"/>
              <a:t> belém issza magát,</a:t>
            </a:r>
          </a:p>
          <a:p>
            <a:r>
              <a:rPr lang="hu-HU" dirty="0"/>
              <a:t>Tőled énekli az ember így a dalát</a:t>
            </a:r>
          </a:p>
          <a:p>
            <a:r>
              <a:rPr lang="hu-HU" dirty="0"/>
              <a:t>Tekinteteddel ölni tudnál mégsem teszed.</a:t>
            </a:r>
          </a:p>
          <a:p>
            <a:r>
              <a:rPr lang="hu-HU" dirty="0"/>
              <a:t>Csak elveszed, hát én is elveszem az eszed.</a:t>
            </a:r>
          </a:p>
          <a:p>
            <a:r>
              <a:rPr lang="hu-HU" dirty="0"/>
              <a:t>Szép ajándék, nem is kívánnék immár mást.”</a:t>
            </a:r>
          </a:p>
        </p:txBody>
      </p:sp>
    </p:spTree>
    <p:extLst>
      <p:ext uri="{BB962C8B-B14F-4D97-AF65-F5344CB8AC3E}">
        <p14:creationId xmlns:p14="http://schemas.microsoft.com/office/powerpoint/2010/main" val="958036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B7A3434-030B-4BA4-AF84-96A83148D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Az Énekek énekéről</a:t>
            </a:r>
          </a:p>
        </p:txBody>
      </p:sp>
      <p:sp>
        <p:nvSpPr>
          <p:cNvPr id="4" name="Téglalap 3">
            <a:extLst>
              <a:ext uri="{FF2B5EF4-FFF2-40B4-BE49-F238E27FC236}">
                <a16:creationId xmlns:a16="http://schemas.microsoft.com/office/drawing/2014/main" id="{415D7EFD-F6F3-41D3-8DBA-D693E518C636}"/>
              </a:ext>
            </a:extLst>
          </p:cNvPr>
          <p:cNvSpPr/>
          <p:nvPr/>
        </p:nvSpPr>
        <p:spPr>
          <a:xfrm>
            <a:off x="790575" y="1589544"/>
            <a:ext cx="9715500" cy="4611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Az Énekek éneke egy nagyon </a:t>
            </a:r>
            <a:r>
              <a:rPr lang="hu-HU" dirty="0">
                <a:solidFill>
                  <a:srgbClr val="D247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különleges könyv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a Szentírásban, hiszen </a:t>
            </a:r>
            <a:r>
              <a:rPr lang="hu-HU" dirty="0">
                <a:solidFill>
                  <a:srgbClr val="D247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egy szerelmi történetet tartalmaz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Az eredeti héber cím így is fordítható: </a:t>
            </a:r>
            <a:r>
              <a:rPr lang="hu-HU" dirty="0">
                <a:solidFill>
                  <a:srgbClr val="D247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legszebb ének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Ebben a szerelmi költeményben egy férfi és egy nő, </a:t>
            </a:r>
            <a:r>
              <a:rPr lang="hu-HU" dirty="0">
                <a:solidFill>
                  <a:srgbClr val="D247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Salamon és Szulamit egymásra talál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A könyv felépítése az egymásra találás útját írja le: a szerelmesek vágyainak, érzéseinek bemutatását követően </a:t>
            </a:r>
            <a:r>
              <a:rPr lang="hu-HU" dirty="0">
                <a:solidFill>
                  <a:srgbClr val="D247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két fél keresi egymást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, majd találkoznak.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Olvasható egy leírás a menyasszony szépségéről is.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A költeményből azt is megtudhatjuk, hogy az egymás felé közeledve, a kapcsolatukban </a:t>
            </a:r>
            <a:r>
              <a:rPr lang="hu-HU" dirty="0">
                <a:solidFill>
                  <a:srgbClr val="D247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akadályokat kell leküzdeniük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és nehézségekkel kell szembenézniük.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A szerelmespár egymásra talál, megpecsételik szerelmüket, </a:t>
            </a:r>
            <a:r>
              <a:rPr lang="hu-HU" dirty="0">
                <a:solidFill>
                  <a:srgbClr val="D247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házasságot kötnek.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dirty="0">
                <a:solidFill>
                  <a:srgbClr val="D247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Beteljesül a szerelmük. </a:t>
            </a:r>
          </a:p>
        </p:txBody>
      </p:sp>
    </p:spTree>
    <p:extLst>
      <p:ext uri="{BB962C8B-B14F-4D97-AF65-F5344CB8AC3E}">
        <p14:creationId xmlns:p14="http://schemas.microsoft.com/office/powerpoint/2010/main" val="3743286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12CD199-C082-4474-BDCE-7444637B83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7" y="448056"/>
            <a:ext cx="8771552" cy="640080"/>
          </a:xfrm>
        </p:spPr>
        <p:txBody>
          <a:bodyPr>
            <a:noAutofit/>
          </a:bodyPr>
          <a:lstStyle/>
          <a:p>
            <a:r>
              <a:rPr lang="hu-HU" dirty="0"/>
              <a:t>Nézzétek meg ezt a videót és beszélgessetek róla!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6500601-C211-4C8E-B634-552EA06A68C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334597" y="1517903"/>
            <a:ext cx="8771552" cy="3955543"/>
          </a:xfrm>
        </p:spPr>
        <p:txBody>
          <a:bodyPr>
            <a:normAutofit/>
          </a:bodyPr>
          <a:lstStyle/>
          <a:p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Mi a véleményetek arról, hogy a Biblia ilyen nyíltan és személyesen beszél a szerelemről? Vajon mi lehet a célja ezzel?</a:t>
            </a:r>
          </a:p>
          <a:p>
            <a:r>
              <a:rPr lang="hu-HU" sz="32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Az énekek éneke</a:t>
            </a:r>
            <a:endParaRPr lang="hu-HU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dirty="0"/>
          </a:p>
          <a:p>
            <a:endParaRPr lang="hu-HU" dirty="0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40459260-EF6B-4C83-ADD9-7B13974900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4043" y="2523052"/>
            <a:ext cx="5608819" cy="3342313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0AA49F13-059E-4B1C-8519-F724CF5B20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764372">
            <a:off x="1083900" y="3001637"/>
            <a:ext cx="1463167" cy="1432684"/>
          </a:xfrm>
          <a:prstGeom prst="rect">
            <a:avLst/>
          </a:prstGeom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id="{5E8B1B2E-F4C7-4FA0-8990-3E2EF6249CB5}"/>
              </a:ext>
            </a:extLst>
          </p:cNvPr>
          <p:cNvSpPr txBox="1"/>
          <p:nvPr/>
        </p:nvSpPr>
        <p:spPr>
          <a:xfrm rot="20779486">
            <a:off x="395085" y="3090571"/>
            <a:ext cx="1396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>
                <a:solidFill>
                  <a:srgbClr val="D24726"/>
                </a:solidFill>
              </a:rPr>
              <a:t>Kattints ide!</a:t>
            </a:r>
          </a:p>
        </p:txBody>
      </p:sp>
    </p:spTree>
    <p:extLst>
      <p:ext uri="{BB962C8B-B14F-4D97-AF65-F5344CB8AC3E}">
        <p14:creationId xmlns:p14="http://schemas.microsoft.com/office/powerpoint/2010/main" val="40885117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3E59A5E-CC5E-4AE4-9C55-91BDBDDE3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7" y="448056"/>
            <a:ext cx="10680193" cy="640080"/>
          </a:xfrm>
        </p:spPr>
        <p:txBody>
          <a:bodyPr>
            <a:normAutofit/>
          </a:bodyPr>
          <a:lstStyle/>
          <a:p>
            <a:r>
              <a:rPr lang="hu-HU" dirty="0"/>
              <a:t>Van recept a szerelemre? Van recept a szerelemre! 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B311DDD-4026-4317-B38B-F67D78D117D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4771" y="1568958"/>
            <a:ext cx="5042154" cy="3977640"/>
          </a:xfrm>
        </p:spPr>
        <p:txBody>
          <a:bodyPr>
            <a:normAutofit fontScale="85000" lnSpcReduction="10000"/>
          </a:bodyPr>
          <a:lstStyle/>
          <a:p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Az Énekek éneke példát ad számunkra az odaadó, lángoló szerelemre, amit mindenki szeretne átélni. </a:t>
            </a:r>
          </a:p>
          <a:p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Az, hogy a Szentírás beszél a szerelemről, arra tanít, hogy ezt is lehet jól, Istennek tetsző módon megélni. </a:t>
            </a:r>
          </a:p>
          <a:p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A szerelem Isten szerint is az élet szerves része, amelynek fontos helye van az életünkben.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B9625A5D-81DC-4929-938A-C3488FEFFC2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0232" y="2001119"/>
            <a:ext cx="5136997" cy="3425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360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ÜdvözlőDokumentu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egoe UI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6715143_TF10001108.potx" id="{8B5B0E17-96EC-43A8-BFE7-37CF82DCCB47}" vid="{5481A94A-3CCA-460E-ABCB-1BD6C1F77A26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8a52e8c320b9a064ae3583ae3861c9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8020cb39231a0945110f9cd888b521a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D7FC771-7DFE-49DA-B577-71181BFBCB2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50072C5-DDE0-4258-BA7A-4D4B80DFA632}">
  <ds:schemaRefs>
    <ds:schemaRef ds:uri="http://schemas.microsoft.com/office/2006/documentManagement/types"/>
    <ds:schemaRef ds:uri="http://purl.org/dc/terms/"/>
    <ds:schemaRef ds:uri="http://purl.org/dc/elements/1.1/"/>
    <ds:schemaRef ds:uri="16c05727-aa75-4e4a-9b5f-8a80a1165891"/>
    <ds:schemaRef ds:uri="71af3243-3dd4-4a8d-8c0d-dd76da1f02a5"/>
    <ds:schemaRef ds:uri="http://schemas.microsoft.com/office/2006/metadata/properti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7EE8C63A-4744-4DE4-BB49-0FF0B5375C6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Üdvözli a PowerPoint</Template>
  <TotalTime>0</TotalTime>
  <Words>828</Words>
  <Application>Microsoft Office PowerPoint</Application>
  <PresentationFormat>Szélesvásznú</PresentationFormat>
  <Paragraphs>128</Paragraphs>
  <Slides>11</Slides>
  <Notes>7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11</vt:i4>
      </vt:variant>
    </vt:vector>
  </HeadingPairs>
  <TitlesOfParts>
    <vt:vector size="18" baseType="lpstr">
      <vt:lpstr>Arial</vt:lpstr>
      <vt:lpstr>Calibri</vt:lpstr>
      <vt:lpstr>Segoe UI</vt:lpstr>
      <vt:lpstr>Segoe UI Light</vt:lpstr>
      <vt:lpstr>Segoe UI Semibold</vt:lpstr>
      <vt:lpstr>Wingdings</vt:lpstr>
      <vt:lpstr>ÜdvözlőDokumentum</vt:lpstr>
      <vt:lpstr>IV. „Szeretni tehozzád szegődtem.” </vt:lpstr>
      <vt:lpstr>Mit gondolsz a következő idézetekről?</vt:lpstr>
      <vt:lpstr>Beszélgessünk a kérdések alapján!</vt:lpstr>
      <vt:lpstr>Milyen az, amikor valaki szerelmes?</vt:lpstr>
      <vt:lpstr>Mi jellemző a szerelmes párokra általában?  </vt:lpstr>
      <vt:lpstr>Énekek, dalszövegek </vt:lpstr>
      <vt:lpstr>Az Énekek énekéről</vt:lpstr>
      <vt:lpstr>Nézzétek meg ezt a videót és beszélgessetek róla!</vt:lpstr>
      <vt:lpstr>Van recept a szerelemre? Van recept a szerelemre! </vt:lpstr>
      <vt:lpstr>Csoportmunka </vt:lpstr>
      <vt:lpstr>Képek, videók elérhetőségei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2023-03-27T09:07:25Z</dcterms:created>
  <dcterms:modified xsi:type="dcterms:W3CDTF">2023-05-11T09:00:58Z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