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1" r:id="rId2"/>
  </p:sldMasterIdLst>
  <p:sldIdLst>
    <p:sldId id="256" r:id="rId3"/>
    <p:sldId id="616" r:id="rId4"/>
    <p:sldId id="261" r:id="rId5"/>
    <p:sldId id="257" r:id="rId6"/>
    <p:sldId id="266" r:id="rId7"/>
    <p:sldId id="262" r:id="rId8"/>
    <p:sldId id="260" r:id="rId9"/>
    <p:sldId id="621" r:id="rId10"/>
    <p:sldId id="263" r:id="rId11"/>
    <p:sldId id="264" r:id="rId12"/>
    <p:sldId id="618" r:id="rId13"/>
    <p:sldId id="258" r:id="rId14"/>
    <p:sldId id="267" r:id="rId15"/>
    <p:sldId id="625" r:id="rId16"/>
    <p:sldId id="624" r:id="rId17"/>
    <p:sldId id="617" r:id="rId18"/>
    <p:sldId id="259" r:id="rId19"/>
    <p:sldId id="265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FF"/>
    <a:srgbClr val="FF9999"/>
    <a:srgbClr val="FF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3DAAA7A-F85C-4D84-A98D-3C3A2A5F7BE0}" type="datetimeFigureOut">
              <a:rPr lang="hu-HU" smtClean="0"/>
              <a:t>2023. 02. 07.</a:t>
            </a:fld>
            <a:endParaRPr lang="hu-H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5D2D3AC-3F82-439D-8871-6486FA9DFA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228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AA7A-F85C-4D84-A98D-3C3A2A5F7BE0}" type="datetimeFigureOut">
              <a:rPr lang="hu-HU" smtClean="0"/>
              <a:t>2023. 02. 07.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AC-3F82-439D-8871-6486FA9DFA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898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AA7A-F85C-4D84-A98D-3C3A2A5F7BE0}" type="datetimeFigureOut">
              <a:rPr lang="hu-HU" smtClean="0"/>
              <a:t>2023. 02. 07.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AC-3F82-439D-8871-6486FA9DFA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316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B70A1B-9F87-4DC6-BD88-992D7AA16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1F1EE02-C571-4FB8-A344-BC1FC9E04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BE947B3-A890-44F5-8B06-C2DCD8BB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AA7A-F85C-4D84-A98D-3C3A2A5F7BE0}" type="datetimeFigureOut">
              <a:rPr lang="hu-HU" smtClean="0"/>
              <a:t>2023. 02. 07.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B4FB29D-90DA-4F8F-A2B0-84F0E80E8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81A12CE-F941-4FC0-BE62-1FE9A38D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AC-3F82-439D-8871-6486FA9DFA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0374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438481-69DB-4D0F-8B0B-9422B7D18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AD71087-9153-4B5A-A933-B4F6858CC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4ADFFB5-DAEF-4900-A493-B75C54E8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AA7A-F85C-4D84-A98D-3C3A2A5F7BE0}" type="datetimeFigureOut">
              <a:rPr lang="hu-HU" smtClean="0"/>
              <a:t>2023. 02. 07.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71B4976-AB47-417B-BC8A-0679EAECC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90104FB-D2C0-4952-8FF5-C4FFF8F3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AC-3F82-439D-8871-6486FA9DFA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4795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C0C103-9B09-43AA-8ABF-FBF7C06C9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073F5F1-4204-44ED-8BF8-F9062A5FC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E6A596D-6847-40B8-B20D-C1BD54822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AA7A-F85C-4D84-A98D-3C3A2A5F7BE0}" type="datetimeFigureOut">
              <a:rPr lang="hu-HU" smtClean="0"/>
              <a:t>2023. 02. 07.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E892362-3B9B-479A-9482-939875BB6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6DADA1A-CF49-4A91-9C32-A9489EA2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AC-3F82-439D-8871-6486FA9DFA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6433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DE4C37-5264-40C3-8CC2-E1472788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16DFCF4-82E1-4352-9544-582068A4F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461C0E7-1078-4C6D-8722-343A6ACED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A22D8AE-9F24-4002-B409-EC8B148EF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AA7A-F85C-4D84-A98D-3C3A2A5F7BE0}" type="datetimeFigureOut">
              <a:rPr lang="hu-HU" smtClean="0"/>
              <a:t>2023. 02. 07.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7FD2C68-7FEF-4331-92F0-C31320D58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29EEBCC-38D9-4135-9414-51029149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AC-3F82-439D-8871-6486FA9DFA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6383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75352B-A4AF-4EC5-8BFF-91ADEFEF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39BBDDF-408E-499E-9A13-9068EB4C7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C0F9890-2F45-4D6C-90A0-78D667AD2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F49026B-78FC-4A3F-9CA6-399212397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D52AA71-368A-4CCD-9B45-1A43F6F03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615461C4-354F-412A-92EB-A3A9915E7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AA7A-F85C-4D84-A98D-3C3A2A5F7BE0}" type="datetimeFigureOut">
              <a:rPr lang="hu-HU" smtClean="0"/>
              <a:t>2023. 02. 07.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BA59BED6-D0A9-47BA-84E8-5BF9CD671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027ADB3-129D-477B-8108-B4C9B039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AC-3F82-439D-8871-6486FA9DFA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4155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54231F-09F6-4EDF-8D90-48047A2BF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249ECE51-96ED-46D3-B046-E0D32B6D9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AA7A-F85C-4D84-A98D-3C3A2A5F7BE0}" type="datetimeFigureOut">
              <a:rPr lang="hu-HU" smtClean="0"/>
              <a:t>2023. 02. 07.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2C5E0FB-DD10-493D-80C4-48E5FECA3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7580B6D-65E0-4C6A-B942-24B713557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AC-3F82-439D-8871-6486FA9DFA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8425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D6F9302-0004-4CCE-9C46-8BEB43EF2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AA7A-F85C-4D84-A98D-3C3A2A5F7BE0}" type="datetimeFigureOut">
              <a:rPr lang="hu-HU" smtClean="0"/>
              <a:t>2023. 02. 07.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F8197DD-711B-4AFA-9B15-55C9D2DD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EAEDB88-3C44-46A4-8D24-F6B78027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AC-3F82-439D-8871-6486FA9DFA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1803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2C4DB0-E395-4EB7-B4C3-825437C82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193423-1C2B-462A-9AA6-62E9C9A56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3EBACE5-708F-4AE3-9E83-9BDDD64D8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5DACBCE-27DE-48A0-983C-85908A455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AA7A-F85C-4D84-A98D-3C3A2A5F7BE0}" type="datetimeFigureOut">
              <a:rPr lang="hu-HU" smtClean="0"/>
              <a:t>2023. 02. 07.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576A1DA-9ED9-459A-B30C-121FBAEDA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7105C81-DA9A-4B1D-B7A1-3B9C1C709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AC-3F82-439D-8871-6486FA9DFA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260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AA7A-F85C-4D84-A98D-3C3A2A5F7BE0}" type="datetimeFigureOut">
              <a:rPr lang="hu-HU" smtClean="0"/>
              <a:t>2023. 02. 07.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AC-3F82-439D-8871-6486FA9DFA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6139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848500-4615-4298-8424-800D1B1F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7B628FE-6C88-4133-80B6-5F227A0E1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A3C7CCC-119F-4476-84CB-F4733A2D8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AFEE399-21F6-432E-8ADF-47453DE8A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AA7A-F85C-4D84-A98D-3C3A2A5F7BE0}" type="datetimeFigureOut">
              <a:rPr lang="hu-HU" smtClean="0"/>
              <a:t>2023. 02. 07.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55650BF-F841-4A80-AEB0-71FC64AC8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EC077DC-1D95-4D50-BB75-E9364200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AC-3F82-439D-8871-6486FA9DFA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1201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CAA06B-ED40-4D58-BC13-95F49664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A2AA3D6-E57F-4A69-A3CC-F4C40E6C3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FA64ED6-DCE3-40AE-94AC-9FEA468CA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AA7A-F85C-4D84-A98D-3C3A2A5F7BE0}" type="datetimeFigureOut">
              <a:rPr lang="hu-HU" smtClean="0"/>
              <a:t>2023. 02. 07.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4A51F94-9FF8-49E9-A7E4-623A8D3C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F4C5C5D-4B14-4506-B6E9-540D121FA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AC-3F82-439D-8871-6486FA9DFA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9168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91FED5F-4DEE-491D-91A1-572B7945D2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76EF91F-B1C5-4DB4-A61D-897946187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9F505DA-4C87-4869-B428-AE885123A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AA7A-F85C-4D84-A98D-3C3A2A5F7BE0}" type="datetimeFigureOut">
              <a:rPr lang="hu-HU" smtClean="0"/>
              <a:t>2023. 02. 07.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7E00FB-03A8-4663-B11A-B62BDD9C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5FE95B1-2469-4E80-A4E3-689E169F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AC-3F82-439D-8871-6486FA9DFA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286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email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3DAAA7A-F85C-4D84-A98D-3C3A2A5F7BE0}" type="datetimeFigureOut">
              <a:rPr lang="hu-HU" smtClean="0"/>
              <a:t>2023. 02. 07.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15D2D3AC-3F82-439D-8871-6486FA9DFA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3125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AA7A-F85C-4D84-A98D-3C3A2A5F7BE0}" type="datetimeFigureOut">
              <a:rPr lang="hu-HU" smtClean="0"/>
              <a:t>2023. 02. 07.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AC-3F82-439D-8871-6486FA9DFA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662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AA7A-F85C-4D84-A98D-3C3A2A5F7BE0}" type="datetimeFigureOut">
              <a:rPr lang="hu-HU" smtClean="0"/>
              <a:t>2023. 02. 07.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AC-3F82-439D-8871-6486FA9DFA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214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AA7A-F85C-4D84-A98D-3C3A2A5F7BE0}" type="datetimeFigureOut">
              <a:rPr lang="hu-HU" smtClean="0"/>
              <a:t>2023. 02. 07.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AC-3F82-439D-8871-6486FA9DFA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913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AA7A-F85C-4D84-A98D-3C3A2A5F7BE0}" type="datetimeFigureOut">
              <a:rPr lang="hu-HU" smtClean="0"/>
              <a:t>2023. 02. 07.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2D3AC-3F82-439D-8871-6486FA9DFA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339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AA7A-F85C-4D84-A98D-3C3A2A5F7BE0}" type="datetimeFigureOut">
              <a:rPr lang="hu-HU" smtClean="0"/>
              <a:t>2023. 02. 07.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u-H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D2D3AC-3F82-439D-8871-6486FA9DFA36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6510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3DAAA7A-F85C-4D84-A98D-3C3A2A5F7BE0}" type="datetimeFigureOut">
              <a:rPr lang="hu-HU" smtClean="0"/>
              <a:t>2023. 02. 07.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D2D3AC-3F82-439D-8871-6486FA9DFA36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951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DAAA7A-F85C-4D84-A98D-3C3A2A5F7BE0}" type="datetimeFigureOut">
              <a:rPr lang="hu-HU" smtClean="0"/>
              <a:t>2023. 02. 07.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5D2D3AC-3F82-439D-8871-6486FA9DFA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963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22033E61-BE49-416E-8BEA-15A149B5D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F3DB743-A042-47F4-B122-242D35233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A1E3694-49A4-4DCD-9CE0-CD8F7AC1A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AAA7A-F85C-4D84-A98D-3C3A2A5F7BE0}" type="datetimeFigureOut">
              <a:rPr lang="hu-HU" smtClean="0"/>
              <a:t>2023. 02. 07.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DC7C04-A136-4982-9BE1-5D4F62B20B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ED57D58-BCC4-4706-BFD9-D63B4ABD8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2D3AC-3F82-439D-8871-6486FA9DFA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368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app=desktop&amp;v=PBSe1Qg0ex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youtu.be/z3_0-l-d_V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xabay.com/" TargetMode="External"/><Relationship Id="rId2" Type="http://schemas.openxmlformats.org/officeDocument/2006/relationships/hyperlink" Target="https://www.youtube.com/watch?v=PBSe1Qg0ex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z3_0-l-d_VM" TargetMode="External"/><Relationship Id="rId4" Type="http://schemas.openxmlformats.org/officeDocument/2006/relationships/hyperlink" Target="http://www.unsplash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9449" y="336875"/>
            <a:ext cx="4049222" cy="828041"/>
          </a:xfrm>
        </p:spPr>
        <p:txBody>
          <a:bodyPr>
            <a:normAutofit fontScale="90000"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ünnepelni hív</a:t>
            </a:r>
            <a:r>
              <a:rPr lang="hu-H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(Bevezető óra)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99128">
            <a:off x="365937" y="2037571"/>
            <a:ext cx="4401786" cy="293452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8130">
            <a:off x="7540648" y="3065729"/>
            <a:ext cx="4427256" cy="295150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103" y="3504833"/>
            <a:ext cx="3779520" cy="251720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160" y="1164916"/>
            <a:ext cx="3724726" cy="248071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2701">
            <a:off x="7958790" y="757810"/>
            <a:ext cx="3590972" cy="239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95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6224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Nézzük meg a kisvideót!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Ünneplés a világ nagyvárosaiban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4030" y="2181224"/>
            <a:ext cx="5083627" cy="3714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kattints a videó elindításához!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1. Figyeljétek meg, milyen érzelmek jelennek meg az ünneplőkön!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2. Felismersz a viedón olyan különös ünneplési formákat, amelyek Magyarországon nem így jelennek meg?</a:t>
            </a:r>
          </a:p>
          <a:p>
            <a:pPr marL="0" indent="0">
              <a:buNone/>
            </a:pPr>
            <a:endParaRPr lang="hu-HU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u="sng" dirty="0">
                <a:latin typeface="Arial" panose="020B0604020202020204" pitchFamily="34" charset="0"/>
                <a:cs typeface="Arial" panose="020B0604020202020204" pitchFamily="34" charset="0"/>
              </a:rPr>
              <a:t>Megjegyzés: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Ha a videó nem indul el kattintásra, az utolsó dián található linket másold a böngésző címsorába.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81225"/>
            <a:ext cx="5715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F0C3427-5BBA-4D4A-9B07-6899FFD42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609600"/>
            <a:ext cx="11029376" cy="1339273"/>
          </a:xfrm>
        </p:spPr>
        <p:txBody>
          <a:bodyPr>
            <a:normAutofit/>
          </a:bodyPr>
          <a:lstStyle/>
          <a:p>
            <a:r>
              <a:rPr lang="hu-HU" sz="3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Vizsgáljuk meg együtt az egyházi ünnepeinket!</a:t>
            </a:r>
            <a:br>
              <a:rPr lang="hu-HU" sz="38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(segít a táblázat)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6E4557-F37C-465B-A9A0-770604DDB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0410" y="2050473"/>
            <a:ext cx="9571180" cy="151476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népszokások, énekek és étkezési szokások, célok kapcsolódnak az egyes egyházi ünnepeinkhez? </a:t>
            </a:r>
          </a:p>
          <a:p>
            <a:r>
              <a:rPr lang="hu-H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Mire tanít minket a Szentírás azt adott ünneppel? </a:t>
            </a:r>
          </a:p>
          <a:p>
            <a:r>
              <a:rPr lang="hu-H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Keressetek hasonlóságokat és különbségeket!</a:t>
            </a:r>
          </a:p>
        </p:txBody>
      </p: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E860D824-FAB9-40AB-A8FD-8BD3C1983F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466324"/>
              </p:ext>
            </p:extLst>
          </p:nvPr>
        </p:nvGraphicFramePr>
        <p:xfrm>
          <a:off x="397164" y="3768437"/>
          <a:ext cx="11343412" cy="2706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145">
                  <a:extLst>
                    <a:ext uri="{9D8B030D-6E8A-4147-A177-3AD203B41FA5}">
                      <a16:colId xmlns:a16="http://schemas.microsoft.com/office/drawing/2014/main" val="3493753227"/>
                    </a:ext>
                  </a:extLst>
                </a:gridCol>
                <a:gridCol w="2678546">
                  <a:extLst>
                    <a:ext uri="{9D8B030D-6E8A-4147-A177-3AD203B41FA5}">
                      <a16:colId xmlns:a16="http://schemas.microsoft.com/office/drawing/2014/main" val="2841987223"/>
                    </a:ext>
                  </a:extLst>
                </a:gridCol>
                <a:gridCol w="3343563">
                  <a:extLst>
                    <a:ext uri="{9D8B030D-6E8A-4147-A177-3AD203B41FA5}">
                      <a16:colId xmlns:a16="http://schemas.microsoft.com/office/drawing/2014/main" val="1002604702"/>
                    </a:ext>
                  </a:extLst>
                </a:gridCol>
                <a:gridCol w="3049158">
                  <a:extLst>
                    <a:ext uri="{9D8B030D-6E8A-4147-A177-3AD203B41FA5}">
                      <a16:colId xmlns:a16="http://schemas.microsoft.com/office/drawing/2014/main" val="777768112"/>
                    </a:ext>
                  </a:extLst>
                </a:gridCol>
              </a:tblGrid>
              <a:tr h="815761"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Ünnepek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Kapcsolódó közösségi és egyéni szokások 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Énekek, ételek, imádságok, Szentírási Igék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 ünnep üzenete, célja,</a:t>
                      </a:r>
                    </a:p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Isten terve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030241"/>
                  </a:ext>
                </a:extLst>
              </a:tr>
              <a:tr h="472623"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Karácsony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553329"/>
                  </a:ext>
                </a:extLst>
              </a:tr>
              <a:tr h="472623"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Húsvét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485851"/>
                  </a:ext>
                </a:extLst>
              </a:tr>
              <a:tr h="472623"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Pünkösd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330110"/>
                  </a:ext>
                </a:extLst>
              </a:tr>
              <a:tr h="472623"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egyéb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189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674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94673"/>
            <a:ext cx="10515600" cy="844600"/>
          </a:xfrm>
        </p:spPr>
        <p:txBody>
          <a:bodyPr>
            <a:normAutofit/>
          </a:bodyPr>
          <a:lstStyle/>
          <a:p>
            <a:pPr algn="ctr"/>
            <a:r>
              <a:rPr lang="hu-HU" sz="3300" dirty="0">
                <a:latin typeface="Arial" panose="020B0604020202020204" pitchFamily="34" charset="0"/>
                <a:cs typeface="Arial" panose="020B0604020202020204" pitchFamily="34" charset="0"/>
              </a:rPr>
              <a:t>Isten ünnepelni hív minket!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33236"/>
            <a:ext cx="10864273" cy="5181073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emberi élet tele van hétköznapi és ünnepi eseményekkel is.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Minden eseménynek, ami velünk történik, különös jelentősége van.</a:t>
            </a:r>
          </a:p>
          <a:p>
            <a:pPr marL="0" indent="0">
              <a:buNone/>
            </a:pPr>
            <a:r>
              <a:rPr lang="hu-HU" dirty="0"/>
              <a:t>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Mit tanácsol nekünk? Hogyan segít rajtunk?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Ezekre a kérdésekre keressük meg együtt a válaszokat a diasorok és a modulfüzet leckéinek segítségével.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Bibliai történeteken keresztül láthatjuk, hogyan volt jelen Isten népének az életében. 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Ellipszis 4"/>
          <p:cNvSpPr/>
          <p:nvPr/>
        </p:nvSpPr>
        <p:spPr>
          <a:xfrm>
            <a:off x="2899954" y="2826327"/>
            <a:ext cx="6213566" cy="1719547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jelen van </a:t>
            </a:r>
            <a:r>
              <a:rPr lang="hu-HU" sz="3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életünk </a:t>
            </a:r>
            <a:r>
              <a:rPr lang="hu-HU" sz="3000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eseményeinél!</a:t>
            </a:r>
          </a:p>
        </p:txBody>
      </p:sp>
    </p:spTree>
    <p:extLst>
      <p:ext uri="{BB962C8B-B14F-4D97-AF65-F5344CB8AC3E}">
        <p14:creationId xmlns:p14="http://schemas.microsoft.com/office/powerpoint/2010/main" val="370340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BEA5B6-DBFA-45CC-B7CF-AE1E3144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 célja az ünnepeknek?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93C12E-1556-4179-8700-60FDC8C8A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77" y="2042497"/>
            <a:ext cx="7073206" cy="4334691"/>
          </a:xfrm>
        </p:spPr>
        <p:txBody>
          <a:bodyPr>
            <a:normAutofit/>
          </a:bodyPr>
          <a:lstStyle/>
          <a:p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ünnepek összekötnek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közösséget teremtenek. </a:t>
            </a:r>
          </a:p>
          <a:p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Hasonló dolgokat élhetünk át, amit a másik ember, mégis egészen egyedi módon, </a:t>
            </a:r>
            <a:r>
              <a:rPr lang="hu-H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 szemszögünkből nézhetjük az eseményeket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Istennel is közösségben lehetünk. </a:t>
            </a:r>
          </a:p>
          <a:p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Újra és újra, (évről évre) </a:t>
            </a:r>
            <a:r>
              <a:rPr lang="hu-HU" sz="2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rácsodálkozhatunk 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Ő munkájára.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034" y="2588624"/>
            <a:ext cx="4010312" cy="267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7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Hásáná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- a zsidó újév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6800" y="2103119"/>
            <a:ext cx="9609909" cy="4184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Nézzük meg együtt ezt a kisvideót egy fontos mai zsidó ünnepről!</a:t>
            </a: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Mire emlékezteti őket ez az ünnep és a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sófár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hangja?</a:t>
            </a:r>
          </a:p>
          <a:p>
            <a:pPr marL="342900" indent="-342900">
              <a:buAutoNum type="arabicPeriod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Milyen ételeket fogyasztanak az ünnep napjaiban?  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kattints a videó elindításához!</a:t>
            </a: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Megjegyzés: </a:t>
            </a:r>
          </a:p>
          <a:p>
            <a:pPr marL="0" indent="0">
              <a:buNone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 a videó nem indul el kattintásra, akkor az utolsó dián található linket másold be a böngésző címsorába!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629" y="2755684"/>
            <a:ext cx="3620861" cy="210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4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7E1E05C2-D023-4E26-A106-2F36F4FB2C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192607"/>
              </p:ext>
            </p:extLst>
          </p:nvPr>
        </p:nvGraphicFramePr>
        <p:xfrm>
          <a:off x="414227" y="2432707"/>
          <a:ext cx="1136354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023">
                  <a:extLst>
                    <a:ext uri="{9D8B030D-6E8A-4147-A177-3AD203B41FA5}">
                      <a16:colId xmlns:a16="http://schemas.microsoft.com/office/drawing/2014/main" val="4189640483"/>
                    </a:ext>
                  </a:extLst>
                </a:gridCol>
                <a:gridCol w="1890481">
                  <a:extLst>
                    <a:ext uri="{9D8B030D-6E8A-4147-A177-3AD203B41FA5}">
                      <a16:colId xmlns:a16="http://schemas.microsoft.com/office/drawing/2014/main" val="1545899854"/>
                    </a:ext>
                  </a:extLst>
                </a:gridCol>
                <a:gridCol w="2510310">
                  <a:extLst>
                    <a:ext uri="{9D8B030D-6E8A-4147-A177-3AD203B41FA5}">
                      <a16:colId xmlns:a16="http://schemas.microsoft.com/office/drawing/2014/main" val="474609149"/>
                    </a:ext>
                  </a:extLst>
                </a:gridCol>
                <a:gridCol w="4617732">
                  <a:extLst>
                    <a:ext uri="{9D8B030D-6E8A-4147-A177-3AD203B41FA5}">
                      <a16:colId xmlns:a16="http://schemas.microsoft.com/office/drawing/2014/main" val="2916874885"/>
                    </a:ext>
                  </a:extLst>
                </a:gridCol>
              </a:tblGrid>
              <a:tr h="513520"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bibliai könyv neve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könyv műfaja 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zsidó ünnep neve 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Mire emlékeznek? 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604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történeti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Hetek ünnepe </a:t>
                      </a:r>
                    </a:p>
                    <a:p>
                      <a:r>
                        <a:rPr lang="hu-HU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(aratási ünnep)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Hálaadás a Sínai-hegyen adott törvényekért (Tízparancsolat)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2315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Eszter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történeti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Purim</a:t>
                      </a:r>
                      <a:endParaRPr lang="hu-HU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Perzsa Birodalomban kísérletet tettek a</a:t>
                      </a:r>
                    </a:p>
                    <a:p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zsidóság felszámolására. Ezen az ünnepen a</a:t>
                      </a:r>
                    </a:p>
                    <a:p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megmenekülésért adnak hálát.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19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Prédikátor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tanítói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Lombsátrak</a:t>
                      </a:r>
                      <a:r>
                        <a:rPr lang="hu-HU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ünnepe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40 éves pusztai vándorlás során Isten vezette népét és gondot viselt róla.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108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Éneke-éneke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tanítói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Páska</a:t>
                      </a:r>
                      <a:endParaRPr lang="hu-HU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Isten szabadító tettére emlékeznek, amikor kivezette népét Egyiptomból.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37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Jeremiás siralmai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prófétai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Gyásznap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Böjtöt és nemzeti gyászt tartanak emlékezve a jeruzsálemi templom lerombolására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399194"/>
                  </a:ext>
                </a:extLst>
              </a:tr>
            </a:tbl>
          </a:graphicData>
        </a:graphic>
      </p:graphicFrame>
      <p:sp>
        <p:nvSpPr>
          <p:cNvPr id="8" name="Téglalap 7">
            <a:extLst>
              <a:ext uri="{FF2B5EF4-FFF2-40B4-BE49-F238E27FC236}">
                <a16:creationId xmlns:a16="http://schemas.microsoft.com/office/drawing/2014/main" id="{E3DC5DD2-C5E2-4CCE-ADA5-E58DABCB385C}"/>
              </a:ext>
            </a:extLst>
          </p:cNvPr>
          <p:cNvSpPr/>
          <p:nvPr/>
        </p:nvSpPr>
        <p:spPr>
          <a:xfrm>
            <a:off x="736304" y="723036"/>
            <a:ext cx="75996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00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smtClean="0">
                <a:latin typeface="Arial" panose="020B0604020202020204" pitchFamily="34" charset="0"/>
                <a:cs typeface="Arial" panose="020B0604020202020204" pitchFamily="34" charset="0"/>
              </a:rPr>
              <a:t>táblázatban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látható </a:t>
            </a:r>
            <a:r>
              <a:rPr lang="hu-HU" sz="200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hu-HU" sz="2000" smtClean="0">
                <a:latin typeface="Arial" panose="020B0604020202020204" pitchFamily="34" charset="0"/>
                <a:cs typeface="Arial" panose="020B0604020202020204" pitchFamily="34" charset="0"/>
              </a:rPr>
              <a:t>bibliai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könyv olyan történeteket tartalmaz, </a:t>
            </a:r>
          </a:p>
          <a:p>
            <a:pPr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amelyek Izráel egy-egy nagy ünnepéhez kapcsolódtak.</a:t>
            </a:r>
          </a:p>
          <a:p>
            <a:pPr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Ezek a történetek túlmutatnak az ünnepeken és a mindennapi életünkre szóló üzeneteket is tartalmaznak.</a:t>
            </a:r>
          </a:p>
        </p:txBody>
      </p:sp>
    </p:spTree>
    <p:extLst>
      <p:ext uri="{BB962C8B-B14F-4D97-AF65-F5344CB8AC3E}">
        <p14:creationId xmlns:p14="http://schemas.microsoft.com/office/powerpoint/2010/main" val="381969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E2A77E6-41A0-47CB-B7EF-5D83FFC2A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2594"/>
            <a:ext cx="10552545" cy="1371600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Tervezettek meg egy „saját ünnepet”!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CAF8F4-44E7-4670-A551-950C7F3B6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545" y="2103120"/>
            <a:ext cx="10478655" cy="43721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u="sng" dirty="0">
                <a:latin typeface="Arial" panose="020B0604020202020204" pitchFamily="34" charset="0"/>
                <a:cs typeface="Arial" panose="020B0604020202020204" pitchFamily="34" charset="0"/>
              </a:rPr>
              <a:t>Megjegyzések, ötletek a feladathoz: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Nevezzétek el az ünnepet és adjatok címet a tervezetnek!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tervezet kapcsolódhat családi, egyházi, vagy iskolai ünnephez is. Kötődhet a helyi városi/falusi vagy gyülekezeti szokásokhoz.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tervezés sok időt (akár napokat) is igénybe vehet, ezért ne a tanórán végezzétek a projektmunkát. De előre meghatározhatjátok a részfeladatokat.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Készülhet PPT is a projekt bemutatásához. A következő órákon előadhatjátok a csoportban az elkészült programterveket.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tervezetben gondoskodjatok meghívott vendégekről, alkalomhoz illő zenéről, ételekről, esetleg szállásról, megfelelő helyszínről, ha több napos rendezvényt szerveztek.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Ne felejtsétek el leírni a projekt célját és azt, hogy miért tartjátok fontosnak ezt az ünnepet.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 van lehetőség egy-egy megtervezett projektet, rendezvényt megvalósítani, akkor próbáljátok meg iskolai vagy osztályszinten is megszervezni majd beszéljétek meg a tapasztalatokat, élményeket.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Jegyezd meg!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1022" y="2206824"/>
            <a:ext cx="6382327" cy="4008582"/>
          </a:xfrm>
        </p:spPr>
        <p:txBody>
          <a:bodyPr>
            <a:normAutofit lnSpcReduction="1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Isten jelen van az életünk eseményeinél.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Ő nem hagy minket magunkra sem örömeinkben, sem bánatunkban.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Ott van velünk a hétköznapokban és az ünnepek idején is.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Együtt örül velünk az örömteli helyzetekben és vígasztal akkor, ha szomorúak vagyunk. Ő mellettünk áll.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Ünnepléskor kapcsolódhatunk másokhoz is, megismerhetünk egyéni és közösségi szokásokat.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Tovább hagyományozhatjuk a gyülekezeti, családi szokásainkat.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Emlékezhetünk, hálát adhatunk, az ünnepeket együtt élhetjük át szeretteinkkel, barátainkkal. 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77144A2-6B37-4DE9-8ABF-C9EF9A459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51087" y="1972018"/>
            <a:ext cx="52482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2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64221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Képek és a videós tartalmak elérhetőségei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31515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Ünneplés a világ nagyvárosaiban (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euronews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) időtartam:1 perc.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Link: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https://www.youtube.com/watch?v=PBSe1Qg0exU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felhasznált képek 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www.pixabay.com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és az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www.unsplash.com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internetes oldalról valók.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táblázat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forrása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öt tekercs üzenete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modulfüzet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7.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oldal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Ros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Hásáná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- zsidó újév ünnepe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Link: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youtu.be/z3_0-l-d_VM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időtartam: 1:46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657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685607"/>
          </a:xfrm>
        </p:spPr>
        <p:txBody>
          <a:bodyPr>
            <a:normAutofit fontScale="90000"/>
          </a:bodyPr>
          <a:lstStyle/>
          <a:p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Melyek azok a tevékenységek, </a:t>
            </a:r>
            <a:b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  <a:t>amelyekkel szeretsz időzni?</a:t>
            </a:r>
            <a:br>
              <a:rPr lang="hu-H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300" dirty="0">
                <a:latin typeface="Arial" panose="020B0604020202020204" pitchFamily="34" charset="0"/>
                <a:cs typeface="Arial" panose="020B0604020202020204" pitchFamily="34" charset="0"/>
              </a:rPr>
              <a:t>Válassz a képek közül! </a:t>
            </a:r>
            <a:br>
              <a:rPr lang="hu-HU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300" dirty="0">
                <a:latin typeface="Arial" panose="020B0604020202020204" pitchFamily="34" charset="0"/>
                <a:cs typeface="Arial" panose="020B0604020202020204" pitchFamily="34" charset="0"/>
              </a:rPr>
              <a:t>Ha nincs itt a kedvenc időtöltésed, mesélj róla bátran!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5688" y="2682500"/>
            <a:ext cx="2261407" cy="2257625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9C4E6-106C-472C-9925-5681207DD479}" type="slidenum">
              <a:rPr lang="hu-HU" smtClean="0"/>
              <a:t>2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03" y="4513533"/>
            <a:ext cx="3011579" cy="18069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28" y="2682500"/>
            <a:ext cx="2929654" cy="183103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383" y="4513534"/>
            <a:ext cx="2596744" cy="179175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382" y="2682500"/>
            <a:ext cx="2596745" cy="183103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2127" y="4498341"/>
            <a:ext cx="2713085" cy="180694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6783977" y="3796937"/>
            <a:ext cx="287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240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Beszélgess a padtársaddal!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9018" y="2283486"/>
            <a:ext cx="8224982" cy="2731859"/>
          </a:xfrm>
        </p:spPr>
        <p:txBody>
          <a:bodyPr/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Meséljetek el egymásnak egy számotokra meghatározó eseményt, ünnepet! </a:t>
            </a:r>
          </a:p>
          <a:p>
            <a:pPr marL="0" indent="0">
              <a:buNone/>
            </a:pPr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(Például: családi alkalom, születésnap, karácsony stb.)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Miért volt számotokra különleges és emlékezetes?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CEF32FF-D060-4308-B370-4EF48FFE1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074" y="2283486"/>
            <a:ext cx="2724800" cy="38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Jegyzetelj!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5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 jegyzetlapra írjon mindenki 5 szót, kifejezést az ünnepekkel kapcsolatban!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Néhány segítő kérdés: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Miért fontos ünnepelni?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Mit jelent számodra az ünneplés?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Milyen érzések kapcsolódnak hozzá? </a:t>
            </a: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u="sng" dirty="0">
                <a:latin typeface="Arial" panose="020B0604020202020204" pitchFamily="34" charset="0"/>
                <a:cs typeface="Arial" panose="020B0604020202020204" pitchFamily="34" charset="0"/>
              </a:rPr>
              <a:t>Megjegyzés: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Közösen beszéljétek meg a feladatot a jegyzetlapok alapján!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87181">
            <a:off x="8202172" y="1976223"/>
            <a:ext cx="412432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9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FCDCB5-C8C8-441D-B08B-DD9808F1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889"/>
            <a:ext cx="10725727" cy="1066511"/>
          </a:xfrm>
        </p:spPr>
        <p:txBody>
          <a:bodyPr>
            <a:norm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Válassz ki egy szót, ami szerinted kifejezi az ünnep lényegét! 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E47CDEDB-D196-4185-AA3E-169E7D98C00B}"/>
              </a:ext>
            </a:extLst>
          </p:cNvPr>
          <p:cNvSpPr/>
          <p:nvPr/>
        </p:nvSpPr>
        <p:spPr>
          <a:xfrm rot="427944">
            <a:off x="8968400" y="4147830"/>
            <a:ext cx="2020105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emlékezés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347B196D-1213-410F-B888-1A8E9A427692}"/>
              </a:ext>
            </a:extLst>
          </p:cNvPr>
          <p:cNvSpPr/>
          <p:nvPr/>
        </p:nvSpPr>
        <p:spPr>
          <a:xfrm rot="20026644">
            <a:off x="6448501" y="2992513"/>
            <a:ext cx="1848583" cy="5539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lehetőség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6FA00B8-A69E-46AE-9940-B8FC03316C85}"/>
              </a:ext>
            </a:extLst>
          </p:cNvPr>
          <p:cNvSpPr txBox="1"/>
          <p:nvPr/>
        </p:nvSpPr>
        <p:spPr>
          <a:xfrm rot="21370930">
            <a:off x="986585" y="1847039"/>
            <a:ext cx="1891865" cy="553998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találkozás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31C1998-B5A5-4D6A-8FB2-B451045162C3}"/>
              </a:ext>
            </a:extLst>
          </p:cNvPr>
          <p:cNvSpPr txBox="1"/>
          <p:nvPr/>
        </p:nvSpPr>
        <p:spPr>
          <a:xfrm rot="596453">
            <a:off x="3764854" y="1847040"/>
            <a:ext cx="2042547" cy="55399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örömforrás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1CA611E8-C128-4662-A3BA-A0562A34FD84}"/>
              </a:ext>
            </a:extLst>
          </p:cNvPr>
          <p:cNvSpPr txBox="1"/>
          <p:nvPr/>
        </p:nvSpPr>
        <p:spPr>
          <a:xfrm rot="21272837">
            <a:off x="8995843" y="2906371"/>
            <a:ext cx="2339102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minőségi idő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FDA11DAD-B644-4BD5-BA2E-9E08A897F6DA}"/>
              </a:ext>
            </a:extLst>
          </p:cNvPr>
          <p:cNvSpPr txBox="1"/>
          <p:nvPr/>
        </p:nvSpPr>
        <p:spPr>
          <a:xfrm rot="21103416">
            <a:off x="3194938" y="3806372"/>
            <a:ext cx="2061783" cy="553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jó hangulat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925183EF-1E5D-4349-A813-3468846C805D}"/>
              </a:ext>
            </a:extLst>
          </p:cNvPr>
          <p:cNvSpPr txBox="1"/>
          <p:nvPr/>
        </p:nvSpPr>
        <p:spPr>
          <a:xfrm>
            <a:off x="455425" y="4838092"/>
            <a:ext cx="726743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Beszéljétek meg a fogalmakat! 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1. Mit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jelentenek a szavak?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Fejtsétek ki a véleményeteket!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2. Milyen szinonimákkal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helyettesíthetők a kifejezések?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3. Miért meghatározók egy-egy ünnep kapcsán? 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B9F945C-409A-47F1-A808-3B8499F5A2C6}"/>
              </a:ext>
            </a:extLst>
          </p:cNvPr>
          <p:cNvSpPr txBox="1"/>
          <p:nvPr/>
        </p:nvSpPr>
        <p:spPr>
          <a:xfrm rot="21083262">
            <a:off x="6018028" y="4678326"/>
            <a:ext cx="1529586" cy="553998"/>
          </a:xfrm>
          <a:prstGeom prst="rect">
            <a:avLst/>
          </a:prstGeom>
          <a:solidFill>
            <a:srgbClr val="FF5050"/>
          </a:solidFill>
        </p:spPr>
        <p:txBody>
          <a:bodyPr wrap="none" rtlCol="0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élmény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803F4FD-944A-499E-AAA3-06DFE1CCBD5E}"/>
              </a:ext>
            </a:extLst>
          </p:cNvPr>
          <p:cNvSpPr txBox="1"/>
          <p:nvPr/>
        </p:nvSpPr>
        <p:spPr>
          <a:xfrm rot="546344">
            <a:off x="8980294" y="5528930"/>
            <a:ext cx="1635384" cy="553998"/>
          </a:xfrm>
          <a:prstGeom prst="rect">
            <a:avLst/>
          </a:prstGeom>
          <a:solidFill>
            <a:srgbClr val="FFCC00"/>
          </a:solidFill>
        </p:spPr>
        <p:txBody>
          <a:bodyPr wrap="none" rtlCol="0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pihenés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7A31E77-BC55-4F22-9CB2-5EEB29A92CA3}"/>
              </a:ext>
            </a:extLst>
          </p:cNvPr>
          <p:cNvSpPr txBox="1"/>
          <p:nvPr/>
        </p:nvSpPr>
        <p:spPr>
          <a:xfrm rot="20543863">
            <a:off x="668079" y="3037752"/>
            <a:ext cx="3174267" cy="553998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szeretetközösség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EF20F0F-FFDA-4EB6-97DE-AED5AEAAF4DB}"/>
              </a:ext>
            </a:extLst>
          </p:cNvPr>
          <p:cNvSpPr txBox="1"/>
          <p:nvPr/>
        </p:nvSpPr>
        <p:spPr>
          <a:xfrm rot="349713">
            <a:off x="7180983" y="1634080"/>
            <a:ext cx="2595582" cy="553998"/>
          </a:xfrm>
          <a:prstGeom prst="rect">
            <a:avLst/>
          </a:prstGeom>
          <a:solidFill>
            <a:srgbClr val="FF9999"/>
          </a:solidFill>
        </p:spPr>
        <p:txBody>
          <a:bodyPr wrap="none" rtlCol="0"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kikapcsolódás</a:t>
            </a:r>
          </a:p>
        </p:txBody>
      </p:sp>
    </p:spTree>
    <p:extLst>
      <p:ext uri="{BB962C8B-B14F-4D97-AF65-F5344CB8AC3E}">
        <p14:creationId xmlns:p14="http://schemas.microsoft.com/office/powerpoint/2010/main" val="40237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6002" y="416217"/>
            <a:ext cx="10761617" cy="1325563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Beszéljétek meg a kérdéseket!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0926" y="2008505"/>
            <a:ext cx="11451771" cy="4351338"/>
          </a:xfrm>
        </p:spPr>
        <p:txBody>
          <a:bodyPr/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D4839E17-ECBC-45A4-A994-E83FAC4CD491}"/>
              </a:ext>
            </a:extLst>
          </p:cNvPr>
          <p:cNvSpPr/>
          <p:nvPr/>
        </p:nvSpPr>
        <p:spPr>
          <a:xfrm>
            <a:off x="330926" y="2926081"/>
            <a:ext cx="3625141" cy="3340132"/>
          </a:xfrm>
          <a:prstGeom prst="ellipse">
            <a:avLst/>
          </a:prstGeom>
          <a:solidFill>
            <a:srgbClr val="FF9999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lehet megfelelően felkészülni 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ünnepre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Mondjatok konkrét tennivalókat!</a:t>
            </a:r>
            <a:endParaRPr lang="hu-HU" sz="2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77A91619-4669-42FD-8995-EAB007CAC1E7}"/>
              </a:ext>
            </a:extLst>
          </p:cNvPr>
          <p:cNvSpPr/>
          <p:nvPr/>
        </p:nvSpPr>
        <p:spPr>
          <a:xfrm>
            <a:off x="7857242" y="3051545"/>
            <a:ext cx="3925455" cy="3308298"/>
          </a:xfrm>
          <a:prstGeom prst="ellipse">
            <a:avLst/>
          </a:prstGeom>
          <a:solidFill>
            <a:srgbClr val="FFCC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gondolsz, miben különbözik az ünnep a hétköznapoktól?</a:t>
            </a: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4DB2120C-67EF-4CB6-89AD-55F1926E2AA3}"/>
              </a:ext>
            </a:extLst>
          </p:cNvPr>
          <p:cNvSpPr/>
          <p:nvPr/>
        </p:nvSpPr>
        <p:spPr>
          <a:xfrm>
            <a:off x="3801555" y="1886425"/>
            <a:ext cx="4114799" cy="3387324"/>
          </a:xfrm>
          <a:prstGeom prst="ellipse">
            <a:avLst/>
          </a:prstGeom>
          <a:solidFill>
            <a:srgbClr val="FF99FF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lehet megélni az ünnepeket úgy, hogy azok valóban „ünnepélyesek” is legyenek? </a:t>
            </a:r>
          </a:p>
        </p:txBody>
      </p:sp>
    </p:spTree>
    <p:extLst>
      <p:ext uri="{BB962C8B-B14F-4D97-AF65-F5344CB8AC3E}">
        <p14:creationId xmlns:p14="http://schemas.microsoft.com/office/powerpoint/2010/main" val="86079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59977" y="0"/>
            <a:ext cx="6757851" cy="974718"/>
          </a:xfrm>
        </p:spPr>
        <p:txBody>
          <a:bodyPr>
            <a:norm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Olvassátok el figyelmesen a szöveget!</a:t>
            </a:r>
          </a:p>
        </p:txBody>
      </p:sp>
      <p:pic>
        <p:nvPicPr>
          <p:cNvPr id="1026" name="Picture 2" descr="Régi papír textere stock fotó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722" y="0"/>
            <a:ext cx="122117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837946" y="1603462"/>
            <a:ext cx="1023513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Olvassátok el az ünnepekről szóló részletet!</a:t>
            </a:r>
          </a:p>
          <a:p>
            <a:r>
              <a:rPr lang="hu-HU" sz="2400" dirty="0"/>
              <a:t> </a:t>
            </a:r>
          </a:p>
          <a:p>
            <a:endParaRPr lang="hu-HU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„Az ünnep a különbözés. Az ünnep a mély és varázsos rendhagyás.” </a:t>
            </a:r>
          </a:p>
          <a:p>
            <a:r>
              <a:rPr lang="hu-HU" sz="2400" dirty="0"/>
              <a:t>					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Márai Sándor, Füveskönyv 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15158" y="5363671"/>
            <a:ext cx="7032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mondatokhoz kapcsolódó feladatok a következő dián olvashatók!</a:t>
            </a:r>
          </a:p>
        </p:txBody>
      </p:sp>
    </p:spTree>
    <p:extLst>
      <p:ext uri="{BB962C8B-B14F-4D97-AF65-F5344CB8AC3E}">
        <p14:creationId xmlns:p14="http://schemas.microsoft.com/office/powerpoint/2010/main" val="390798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436926-B99A-4A93-9FF1-B7F3C6CDF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Mutassátok be!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BF72FD-7A1E-40B1-AF33-8303B73E3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015" y="2103119"/>
            <a:ext cx="10781414" cy="3888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Kis csoportokban jelenítsétek meg ezt a mondatot: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„Az ünnep a különbözés.”  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u="sng" dirty="0">
                <a:latin typeface="Arial" panose="020B0604020202020204" pitchFamily="34" charset="0"/>
                <a:cs typeface="Arial" panose="020B0604020202020204" pitchFamily="34" charset="0"/>
              </a:rPr>
              <a:t>Megjegyzés: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Bármilyen művészi formában megjeleníthető, például lehet egy szoborcsoport, egy pillanatkép, egy rövid párbeszéd, akár egy hosszabb jelenet bemutatása.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Eszközöket és különböző kifejező tárgyakat is használhattok a feladathoz.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végén értékelni is lehet az „előadásokat.”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89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életünknek rendje van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Meghatározott rend és szokások szerint éljük az életünket.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Minden napunk hasonlóan telik: felkelünk, táplálkozunk, tanulunk, elvégezzük feladatainkat, megéljük emberi kapcsolatainkat, szórakozunk, zenét hallgatunk, sportolunk, pihenünk, alszunk, ünneplünk stb. Ezen az órán az ünneplésre fókuszálunk. 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B8E6FF8-3438-4188-9FF5-DB82230410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607191"/>
            <a:ext cx="2641601" cy="1759337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5C5343E-8EF7-49D2-AA03-0A2B57E2F3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1222" y="4573366"/>
            <a:ext cx="2743174" cy="182698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BB2E26F-BF42-4952-8322-6A4DFA4631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710" y="4573365"/>
            <a:ext cx="2743176" cy="18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8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appan">
  <a:themeElements>
    <a:clrScheme name="Szappa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zappa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appa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1067</Words>
  <Application>Microsoft Office PowerPoint</Application>
  <PresentationFormat>Szélesvásznú</PresentationFormat>
  <Paragraphs>169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Garamond</vt:lpstr>
      <vt:lpstr>Times New Roman</vt:lpstr>
      <vt:lpstr>Wingdings</vt:lpstr>
      <vt:lpstr>Szappan</vt:lpstr>
      <vt:lpstr>Office-téma</vt:lpstr>
      <vt:lpstr> Isten ünnepelni hív (Bevezető óra) </vt:lpstr>
      <vt:lpstr>Melyek azok a tevékenységek,  amelyekkel szeretsz időzni? Válassz a képek közül!  Ha nincs itt a kedvenc időtöltésed, mesélj róla bátran!</vt:lpstr>
      <vt:lpstr>Beszélgess a padtársaddal!</vt:lpstr>
      <vt:lpstr>Jegyzetelj!</vt:lpstr>
      <vt:lpstr>Válassz ki egy szót, ami szerinted kifejezi az ünnep lényegét! </vt:lpstr>
      <vt:lpstr>Beszéljétek meg a kérdéseket!</vt:lpstr>
      <vt:lpstr>Olvassátok el figyelmesen a szöveget!</vt:lpstr>
      <vt:lpstr>Mutassátok be!</vt:lpstr>
      <vt:lpstr>Az életünknek rendje van</vt:lpstr>
      <vt:lpstr>Nézzük meg a kisvideót! Ünneplés a világ nagyvárosaiban</vt:lpstr>
      <vt:lpstr>Vizsgáljuk meg együtt az egyházi ünnepeinket! (segít a táblázat)</vt:lpstr>
      <vt:lpstr>Isten ünnepelni hív minket!</vt:lpstr>
      <vt:lpstr>Mi a célja az ünnepeknek? </vt:lpstr>
      <vt:lpstr>Ros Hásáná - a zsidó újév </vt:lpstr>
      <vt:lpstr>PowerPoint-bemutató</vt:lpstr>
      <vt:lpstr>Tervezettek meg egy „saját ünnepet”! </vt:lpstr>
      <vt:lpstr>Jegyezd meg!</vt:lpstr>
      <vt:lpstr>Képek és a videós tartalmak elérhetőségei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ÖT TEKERCS ÜZENETE</dc:title>
  <dc:creator>Csőri-Czinkos Gergő</dc:creator>
  <cp:lastModifiedBy>Csőri-Czinkos Gergő</cp:lastModifiedBy>
  <cp:revision>156</cp:revision>
  <dcterms:created xsi:type="dcterms:W3CDTF">2023-01-03T08:48:20Z</dcterms:created>
  <dcterms:modified xsi:type="dcterms:W3CDTF">2023-02-07T14:04:00Z</dcterms:modified>
</cp:coreProperties>
</file>