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72" r:id="rId5"/>
    <p:sldId id="259" r:id="rId6"/>
    <p:sldId id="274" r:id="rId7"/>
    <p:sldId id="279" r:id="rId8"/>
    <p:sldId id="261" r:id="rId9"/>
    <p:sldId id="262" r:id="rId10"/>
    <p:sldId id="263" r:id="rId11"/>
    <p:sldId id="264" r:id="rId12"/>
    <p:sldId id="277" r:id="rId13"/>
    <p:sldId id="276" r:id="rId14"/>
    <p:sldId id="278" r:id="rId15"/>
    <p:sldId id="266" r:id="rId16"/>
    <p:sldId id="267" r:id="rId17"/>
    <p:sldId id="268" r:id="rId18"/>
    <p:sldId id="271" r:id="rId19"/>
    <p:sldId id="280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-fiók" initials="M" lastIdx="1" clrIdx="0">
    <p:extLst>
      <p:ext uri="{19B8F6BF-5375-455C-9EA6-DF929625EA0E}">
        <p15:presenceInfo xmlns:p15="http://schemas.microsoft.com/office/powerpoint/2012/main" userId="79d1698f638b4b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68"/>
    <a:srgbClr val="D0A976"/>
    <a:srgbClr val="C2904E"/>
    <a:srgbClr val="86602E"/>
    <a:srgbClr val="9D0200"/>
    <a:srgbClr val="907F61"/>
    <a:srgbClr val="E10604"/>
    <a:srgbClr val="5A0201"/>
    <a:srgbClr val="FEC106"/>
    <a:srgbClr val="690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94660"/>
  </p:normalViewPr>
  <p:slideViewPr>
    <p:cSldViewPr>
      <p:cViewPr>
        <p:scale>
          <a:sx n="70" d="100"/>
          <a:sy n="70" d="100"/>
        </p:scale>
        <p:origin x="46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C05A6-257F-4B76-9B04-930D75B1489C}" type="datetimeFigureOut">
              <a:rPr lang="hu-HU" smtClean="0"/>
              <a:pPr/>
              <a:t>2018. 10. 13.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59F25-9FB9-432B-9C16-902505C5D2C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oltáriszentség_shutterstock_198634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5685" y="1196752"/>
            <a:ext cx="7552630" cy="5040560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X. A sákramentumok:</a:t>
            </a:r>
            <a:br>
              <a:rPr 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keresztség és az úrvacsora</a:t>
            </a:r>
            <a:endParaRPr lang="hu-HU" dirty="0">
              <a:solidFill>
                <a:srgbClr val="C00000"/>
              </a:solidFill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8140502" y="6093296"/>
            <a:ext cx="207814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1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88641"/>
            <a:ext cx="8517632" cy="34163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solidFill>
                  <a:srgbClr val="5AA3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endParaRPr lang="hu-HU" dirty="0">
              <a:solidFill>
                <a:srgbClr val="5AA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dirty="0" smtClean="0">
              <a:solidFill>
                <a:srgbClr val="5AA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dirty="0">
              <a:solidFill>
                <a:srgbClr val="5AA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dirty="0" smtClean="0">
              <a:solidFill>
                <a:srgbClr val="5AA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dirty="0" smtClean="0">
              <a:solidFill>
                <a:srgbClr val="0065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-17736" y="1442274"/>
            <a:ext cx="3869656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megelőző </a:t>
            </a:r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kegyelem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3696111" y="188641"/>
            <a:ext cx="4908337" cy="3416320"/>
          </a:xfrm>
          <a:prstGeom prst="rect">
            <a:avLst/>
          </a:prstGeom>
          <a:noFill/>
        </p:spPr>
        <p:txBody>
          <a:bodyPr wrap="square" lIns="288000" rIns="360000" rtlCol="0">
            <a:spAutoFit/>
          </a:bodyPr>
          <a:lstStyle/>
          <a:p>
            <a:pPr algn="just">
              <a:buNone/>
            </a:pPr>
            <a:r>
              <a:rPr lang="hu-HU" sz="2400" dirty="0">
                <a:solidFill>
                  <a:srgbClr val="5AA3CC"/>
                </a:solidFill>
                <a:latin typeface="Times New Roman" pitchFamily="18" charset="0"/>
                <a:cs typeface="Times New Roman" pitchFamily="18" charset="0"/>
              </a:rPr>
              <a:t>Az újjászületés nem a keresztelésnek köszönhető – azt Krisztus vére adja. A keresztség a Szentháromság Isten nevében és nevére történik. Ez egy megelőlegezett szövetségkötés, amelyet Isten köt az emberrel. Nem a mi érdemünkért, hanem Jézus Krisztus megváltása által.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001434" y="4005064"/>
            <a:ext cx="76030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dirty="0">
                <a:solidFill>
                  <a:srgbClr val="00654F"/>
                </a:solidFill>
                <a:latin typeface="Times New Roman" pitchFamily="18" charset="0"/>
                <a:cs typeface="Times New Roman" pitchFamily="18" charset="0"/>
              </a:rPr>
              <a:t>A feltámadt Krisztus a missziói parancsban utasította tanítványait a keresztség gyakorlására. </a:t>
            </a:r>
            <a:r>
              <a:rPr lang="hu-HU" sz="2800" b="1" dirty="0">
                <a:solidFill>
                  <a:srgbClr val="00654F"/>
                </a:solidFill>
                <a:latin typeface="Times New Roman" pitchFamily="18" charset="0"/>
                <a:cs typeface="Times New Roman" pitchFamily="18" charset="0"/>
              </a:rPr>
              <a:t>Az üdvösség ígérete kapcsolódik hozzá. Jelen van benne Jézus Krisztusnak az emberért hozott váltsága. Látható jele a víz. A keresztség elköteleződést fejez ki az ember oldaláról</a:t>
            </a:r>
            <a:r>
              <a:rPr lang="hu-HU" sz="2800" b="1" dirty="0" smtClean="0">
                <a:solidFill>
                  <a:srgbClr val="00654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800" b="1" dirty="0">
              <a:solidFill>
                <a:srgbClr val="00654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24326" y="4077072"/>
            <a:ext cx="677108" cy="260564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keresztség</a:t>
            </a:r>
            <a:endParaRPr lang="hu-H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2C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F3C20D"/>
          </a:solidFill>
        </p:spPr>
        <p:txBody>
          <a:bodyPr>
            <a:normAutofit/>
          </a:bodyPr>
          <a:lstStyle/>
          <a:p>
            <a:pPr algn="just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2.2. Gyermek- vagy </a:t>
            </a:r>
            <a:r>
              <a:rPr lang="hu-HU" sz="3200" b="1" dirty="0" err="1" smtClean="0">
                <a:latin typeface="Times New Roman" pitchFamily="18" charset="0"/>
                <a:cs typeface="Times New Roman" pitchFamily="18" charset="0"/>
              </a:rPr>
              <a:t>felnőttkeresztség</a:t>
            </a:r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 szükséges?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95536" y="1340768"/>
            <a:ext cx="8352928" cy="5262979"/>
          </a:xfrm>
          <a:prstGeom prst="rect">
            <a:avLst/>
          </a:prstGeom>
          <a:solidFill>
            <a:srgbClr val="E9E8B8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b="1" dirty="0" smtClean="0">
                <a:solidFill>
                  <a:srgbClr val="374051"/>
                </a:solidFill>
                <a:latin typeface="Times New Roman" pitchFamily="18" charset="0"/>
                <a:cs typeface="Times New Roman" pitchFamily="18" charset="0"/>
              </a:rPr>
              <a:t>HK </a:t>
            </a:r>
            <a:r>
              <a:rPr lang="hu-HU" sz="2800" b="1" dirty="0">
                <a:solidFill>
                  <a:srgbClr val="374051"/>
                </a:solidFill>
                <a:latin typeface="Times New Roman" pitchFamily="18" charset="0"/>
                <a:cs typeface="Times New Roman" pitchFamily="18" charset="0"/>
              </a:rPr>
              <a:t>74. „Meg kell-e keresztelni a csecsemőket is?</a:t>
            </a:r>
          </a:p>
          <a:p>
            <a:pPr algn="just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Meg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mert ők is Isten szövetségéhez és az anyaszentegyházhoz tartoznak, akár a felnőttek. Isten nekik is megígérte a Krisztus vére által nyert bűnbocsánatot és a hitet ébresztő Szentlelket. Ezért a keresztség által, mint a szövetség jegye által őket is be kell fogadni a keresztyén anyaszentegyházba, és így megkülönböztetni őket a </a:t>
            </a:r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hitetlenek 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gyermekeitől. Ez az Ószövetségben a körülmetélés által történt. Ehelyett rendelte Krisztus az Újszövetségben a keresztséget.”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53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Kenyér, bor B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7" y="404664"/>
            <a:ext cx="8028384" cy="602128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18654"/>
            <a:ext cx="3419872" cy="922114"/>
          </a:xfrm>
          <a:solidFill>
            <a:srgbClr val="CBB69A"/>
          </a:solidFill>
        </p:spPr>
        <p:txBody>
          <a:bodyPr>
            <a:normAutofit/>
          </a:bodyPr>
          <a:lstStyle/>
          <a:p>
            <a:pPr algn="l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3. Az úrvacsoráról</a:t>
            </a:r>
            <a:endParaRPr lang="hu-HU" sz="3200" dirty="0"/>
          </a:p>
        </p:txBody>
      </p:sp>
      <p:sp>
        <p:nvSpPr>
          <p:cNvPr id="6" name="Ellipszis 5"/>
          <p:cNvSpPr/>
          <p:nvPr/>
        </p:nvSpPr>
        <p:spPr>
          <a:xfrm>
            <a:off x="8820472" y="6381328"/>
            <a:ext cx="216024" cy="1440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-27384"/>
            <a:ext cx="9144000" cy="830997"/>
          </a:xfrm>
          <a:prstGeom prst="rect">
            <a:avLst/>
          </a:prstGeom>
          <a:solidFill>
            <a:srgbClr val="2C7E94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3.1. Az úrvacsora gyökerei</a:t>
            </a:r>
            <a:endParaRPr lang="hu-HU" sz="48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507431"/>
            <a:ext cx="6660232" cy="769441"/>
          </a:xfrm>
          <a:prstGeom prst="rect">
            <a:avLst/>
          </a:prstGeom>
          <a:solidFill>
            <a:srgbClr val="9BC9C9"/>
          </a:solidFill>
        </p:spPr>
        <p:txBody>
          <a:bodyPr wrap="square" rtlCol="0">
            <a:spAutoFit/>
          </a:bodyPr>
          <a:lstStyle/>
          <a:p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Ószövetség: </a:t>
            </a:r>
            <a:r>
              <a:rPr lang="hu-HU" sz="4400" dirty="0" err="1" smtClean="0">
                <a:latin typeface="Times New Roman" pitchFamily="18" charset="0"/>
                <a:cs typeface="Times New Roman" pitchFamily="18" charset="0"/>
              </a:rPr>
              <a:t>páskavacsora</a:t>
            </a:r>
            <a:endParaRPr lang="hu-HU" sz="4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84526" y="3113673"/>
            <a:ext cx="8059474" cy="1446550"/>
          </a:xfrm>
          <a:prstGeom prst="rect">
            <a:avLst/>
          </a:prstGeom>
          <a:solidFill>
            <a:srgbClr val="C79E5E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Jézus: ünnepelte 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400" dirty="0" err="1">
                <a:latin typeface="Times New Roman" pitchFamily="18" charset="0"/>
                <a:cs typeface="Times New Roman" pitchFamily="18" charset="0"/>
              </a:rPr>
              <a:t>páskát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4400" dirty="0">
                <a:latin typeface="Times New Roman" pitchFamily="18" charset="0"/>
                <a:cs typeface="Times New Roman" pitchFamily="18" charset="0"/>
              </a:rPr>
              <a:t>új tartalommal töltötte </a:t>
            </a: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meg</a:t>
            </a:r>
            <a:endParaRPr lang="hu-HU" sz="4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0" y="5221649"/>
            <a:ext cx="6660232" cy="1015663"/>
          </a:xfrm>
          <a:prstGeom prst="rect">
            <a:avLst/>
          </a:prstGeom>
          <a:solidFill>
            <a:srgbClr val="D1BB8C"/>
          </a:solidFill>
        </p:spPr>
        <p:txBody>
          <a:bodyPr wrap="square" rtlCol="0">
            <a:spAutoFit/>
          </a:bodyPr>
          <a:lstStyle/>
          <a:p>
            <a:r>
              <a:rPr lang="hu-HU" sz="60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u-HU" sz="6000" dirty="0" smtClean="0">
                <a:latin typeface="Times New Roman" pitchFamily="18" charset="0"/>
                <a:cs typeface="Times New Roman" pitchFamily="18" charset="0"/>
              </a:rPr>
              <a:t>tolsó vacsora</a:t>
            </a:r>
            <a:endParaRPr lang="hu-H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Utolsó vacsora M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</p:spPr>
      </p:pic>
      <p:sp>
        <p:nvSpPr>
          <p:cNvPr id="6" name="Ellipszis 5"/>
          <p:cNvSpPr/>
          <p:nvPr/>
        </p:nvSpPr>
        <p:spPr>
          <a:xfrm>
            <a:off x="8820472" y="652534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83042"/>
            <a:ext cx="9144000" cy="1210146"/>
          </a:xfrm>
          <a:solidFill>
            <a:srgbClr val="4C0B33"/>
          </a:solidFill>
        </p:spPr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3.2. Mit tanít az úrvacsoráról </a:t>
            </a:r>
            <a:br>
              <a:rPr lang="hu-H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Heidelbergi Káté?</a:t>
            </a:r>
            <a:endParaRPr lang="hu-H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0" y="1600200"/>
            <a:ext cx="9144000" cy="1384995"/>
          </a:xfrm>
          <a:prstGeom prst="rect">
            <a:avLst/>
          </a:prstGeom>
          <a:solidFill>
            <a:srgbClr val="39C8C6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HK 75. „Miképpen emlékeztet és biztosít téged az Úr szent vacsorájában arról, hogy Krisztus egyszeri keresztáldozatában és minden ajándékában részes vagy?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51520" y="3292207"/>
            <a:ext cx="864096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		Krisztus nekem és minden hívőnek meghagyta, hogy egyek a megtört kenyérből, és igyak a nekem nyújtott pohárból az ő emlékezetére. Ezzel együtt megígérte, hogy az ő testének feláldozása és megtöretése, vérének kiontása a kereszten értem is éppúgy megtörtént (…). És azt is megígérte, hogy az ő megfeszített teste és kiontott vére olyan bizonyosan táplálja lelkem az örök életre, mint amilyen valóságosan eszem a kenyérből és iszom a kehelyből, amelyet Krisztus testének és vérének jegyeként az Úr szolgája nekem átad.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/>
        </p:nvSpPr>
        <p:spPr>
          <a:xfrm>
            <a:off x="467544" y="574614"/>
            <a:ext cx="8280920" cy="5733256"/>
          </a:xfrm>
          <a:prstGeom prst="rect">
            <a:avLst/>
          </a:prstGeom>
          <a:solidFill>
            <a:srgbClr val="39C8C6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26397" y="1886971"/>
            <a:ext cx="1980220" cy="3108543"/>
          </a:xfrm>
          <a:prstGeom prst="rect">
            <a:avLst/>
          </a:prstGeom>
          <a:solidFill>
            <a:srgbClr val="D3500C"/>
          </a:solidFill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HK 76. „Mit jelent Krisztus megfeszített testét enni és kiontott vérét inni</a:t>
            </a:r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27784" y="185727"/>
            <a:ext cx="5904656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	Nemcsak azt jelenti, hogy Krisztus szenvedését és halálát hívő szívvel elfogadjuk, és ezáltal bűnbocsánatot és örök életet nyerünk. Hanem azt is, hogy a Szentlélek által, aki </a:t>
            </a:r>
            <a:r>
              <a:rPr lang="hu-HU" sz="3000" dirty="0" smtClean="0">
                <a:latin typeface="Times New Roman" pitchFamily="18" charset="0"/>
                <a:cs typeface="Times New Roman" pitchFamily="18" charset="0"/>
              </a:rPr>
              <a:t>Krisztusban </a:t>
            </a:r>
            <a:r>
              <a:rPr lang="hu-HU" sz="3000" dirty="0">
                <a:latin typeface="Times New Roman" pitchFamily="18" charset="0"/>
                <a:cs typeface="Times New Roman" pitchFamily="18" charset="0"/>
              </a:rPr>
              <a:t>és bennünk is lakozik, mi egyre inkább eggyé válunk az ő szent testével – bár ő a mennyben, mi pedig a földön vagyunk, testéből való testté és csontjából való csonttá leszünk azért, hogy miként a tagjai egy lélek, minket is a Szentlélek éltessen és kormányozzon.”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A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50883"/>
            <a:ext cx="1619672" cy="4065315"/>
          </a:xfrm>
          <a:solidFill>
            <a:srgbClr val="AC0068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hu-H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09836" y="1462152"/>
            <a:ext cx="1292662" cy="412088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hu-H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úrvacsora</a:t>
            </a:r>
            <a:endParaRPr lang="hu-H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rapezoid 9"/>
          <p:cNvSpPr/>
          <p:nvPr/>
        </p:nvSpPr>
        <p:spPr>
          <a:xfrm rot="10800000">
            <a:off x="2681064" y="188641"/>
            <a:ext cx="5851376" cy="3312368"/>
          </a:xfrm>
          <a:prstGeom prst="trapezoid">
            <a:avLst/>
          </a:prstGeom>
          <a:solidFill>
            <a:srgbClr val="90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3599892" y="268329"/>
            <a:ext cx="4104456" cy="3230448"/>
          </a:xfrm>
          <a:prstGeom prst="rect">
            <a:avLst/>
          </a:prstGeom>
          <a:solidFill>
            <a:srgbClr val="90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úrvacsora: </a:t>
            </a:r>
            <a:r>
              <a:rPr lang="hu-H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tanít és megerősít. </a:t>
            </a:r>
            <a:r>
              <a:rPr lang="hu-H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Emlékeztet Krisztus </a:t>
            </a:r>
            <a:r>
              <a:rPr lang="hu-H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egyszeri </a:t>
            </a:r>
            <a:r>
              <a:rPr lang="hu-H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áldozatára.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220072" y="3140968"/>
            <a:ext cx="864096" cy="2702608"/>
          </a:xfrm>
          <a:prstGeom prst="rect">
            <a:avLst/>
          </a:prstGeom>
          <a:solidFill>
            <a:srgbClr val="90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4800" dirty="0" smtClean="0"/>
              <a:t>megerősít</a:t>
            </a:r>
            <a:endParaRPr lang="hu-HU" sz="4800" dirty="0"/>
          </a:p>
        </p:txBody>
      </p:sp>
      <p:sp>
        <p:nvSpPr>
          <p:cNvPr id="8" name="Trapezoid 7"/>
          <p:cNvSpPr/>
          <p:nvPr/>
        </p:nvSpPr>
        <p:spPr>
          <a:xfrm>
            <a:off x="3635896" y="5804109"/>
            <a:ext cx="4248472" cy="908316"/>
          </a:xfrm>
          <a:prstGeom prst="trapezoid">
            <a:avLst>
              <a:gd name="adj" fmla="val 57978"/>
            </a:avLst>
          </a:prstGeom>
          <a:solidFill>
            <a:srgbClr val="907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Krisztussal való közösség a Szentlélek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00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6C02"/>
          </a:solidFill>
        </p:spPr>
        <p:txBody>
          <a:bodyPr>
            <a:normAutofit/>
          </a:bodyPr>
          <a:lstStyle/>
          <a:p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 A sákramentum szó eredete</a:t>
            </a:r>
            <a:endParaRPr lang="hu-H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42392" y="1150883"/>
            <a:ext cx="7859216" cy="5509200"/>
          </a:xfrm>
          <a:prstGeom prst="rect">
            <a:avLst/>
          </a:prstGeom>
          <a:solidFill>
            <a:srgbClr val="690507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sákramentum eredetileg teljesen világi, nem teológiai-vallási fogalom volt. </a:t>
            </a:r>
            <a:r>
              <a:rPr lang="hu-H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katonák hűségesküt tettek a vezérnek, és ezt nevezték sákramentumnak. Majd az egyházi szóhasználat a Kr. u. 2-4. századtól töltötte meg keresztyén tartalommal.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57200" y="260648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Képek hivatkozásai:</a:t>
            </a:r>
            <a:endParaRPr lang="hu-HU" sz="4000" dirty="0" smtClean="0"/>
          </a:p>
          <a:p>
            <a:r>
              <a:rPr lang="hu-HU" dirty="0" smtClean="0"/>
              <a:t>1. oltáriszentség_</a:t>
            </a:r>
            <a:r>
              <a:rPr lang="hu-HU" dirty="0" err="1" smtClean="0"/>
              <a:t>shutterstock</a:t>
            </a:r>
            <a:r>
              <a:rPr lang="hu-HU" dirty="0" smtClean="0"/>
              <a:t>_198634943</a:t>
            </a:r>
          </a:p>
          <a:p>
            <a:r>
              <a:rPr lang="hu-HU" dirty="0" smtClean="0"/>
              <a:t>2. hit szimbólum_</a:t>
            </a:r>
            <a:r>
              <a:rPr lang="hu-HU" dirty="0" err="1" smtClean="0"/>
              <a:t>shutterstock</a:t>
            </a:r>
            <a:r>
              <a:rPr lang="hu-HU" dirty="0" smtClean="0"/>
              <a:t>_110984687</a:t>
            </a:r>
          </a:p>
          <a:p>
            <a:r>
              <a:rPr lang="hu-HU" dirty="0" smtClean="0"/>
              <a:t>3. </a:t>
            </a:r>
            <a:r>
              <a:rPr lang="hu-HU" dirty="0"/>
              <a:t>1720 </a:t>
            </a:r>
            <a:r>
              <a:rPr lang="hu-HU" dirty="0" err="1"/>
              <a:t>Jardenit</a:t>
            </a:r>
            <a:r>
              <a:rPr lang="hu-HU" dirty="0"/>
              <a:t>; keresztelőhely a Jordánnál </a:t>
            </a:r>
            <a:r>
              <a:rPr lang="hu-HU" dirty="0" smtClean="0"/>
              <a:t>NJ</a:t>
            </a:r>
          </a:p>
          <a:p>
            <a:r>
              <a:rPr lang="hu-HU" dirty="0" smtClean="0"/>
              <a:t>4. Kenyér</a:t>
            </a:r>
            <a:r>
              <a:rPr lang="hu-HU" dirty="0"/>
              <a:t>, bor </a:t>
            </a:r>
            <a:r>
              <a:rPr lang="hu-HU" dirty="0" smtClean="0"/>
              <a:t>BBA</a:t>
            </a:r>
          </a:p>
          <a:p>
            <a:r>
              <a:rPr lang="hu-HU" dirty="0" smtClean="0"/>
              <a:t>5. </a:t>
            </a:r>
            <a:r>
              <a:rPr lang="hu-HU" dirty="0"/>
              <a:t>Utolsó vacsora MTE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412819" y="5949280"/>
            <a:ext cx="4318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648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AE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  <a:solidFill>
            <a:srgbClr val="B82E56"/>
          </a:solidFill>
          <a:ln cap="sq">
            <a:noFill/>
            <a:bevel/>
          </a:ln>
        </p:spPr>
        <p:txBody>
          <a:bodyPr>
            <a:normAutofit/>
          </a:bodyPr>
          <a:lstStyle/>
          <a:p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1. Mit tudunk a sákramentumokról?</a:t>
            </a:r>
            <a:endParaRPr lang="hu-H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  <a:solidFill>
            <a:srgbClr val="F5E3E3"/>
          </a:solidFill>
          <a:ln w="19050" cap="rnd" cmpd="sng">
            <a:solidFill>
              <a:srgbClr val="B82E56"/>
            </a:solidFill>
            <a:prstDash val="sysDot"/>
          </a:ln>
        </p:spPr>
        <p:txBody>
          <a:bodyPr numCol="2">
            <a:normAutofit fontScale="62500" lnSpcReduction="20000"/>
          </a:bodyPr>
          <a:lstStyle/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endParaRPr lang="hu-HU" sz="5700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r>
              <a:rPr lang="hu-HU" sz="5700" dirty="0" smtClean="0">
                <a:latin typeface="Times New Roman" pitchFamily="18" charset="0"/>
                <a:cs typeface="Times New Roman" pitchFamily="18" charset="0"/>
              </a:rPr>
              <a:t>A sákramentum szó nem szerepel a Bibliában. </a:t>
            </a:r>
          </a:p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r>
              <a:rPr lang="hu-HU" sz="5700" dirty="0" smtClean="0">
                <a:latin typeface="Times New Roman" pitchFamily="18" charset="0"/>
                <a:cs typeface="Times New Roman" pitchFamily="18" charset="0"/>
              </a:rPr>
              <a:t>Latin eredetű kifejezés, jelentése: „</a:t>
            </a:r>
            <a:r>
              <a:rPr lang="hu-HU" sz="6300" b="1" dirty="0" smtClean="0">
                <a:solidFill>
                  <a:srgbClr val="B82E56"/>
                </a:solidFill>
                <a:latin typeface="Times New Roman" pitchFamily="18" charset="0"/>
                <a:cs typeface="Times New Roman" pitchFamily="18" charset="0"/>
              </a:rPr>
              <a:t>tett vagy dolog, ami megszentelt/szent</a:t>
            </a:r>
            <a:r>
              <a:rPr lang="hu-HU" sz="5700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A római katolikus egyházban hét szent cselekmény vált sákramentummá: keresztség, bérmálás, bűnbánat, ordináció (papszentelés), eucharisztia (úrvacsora), házasság és az utolsó kenet (betegek szentsége). </a:t>
            </a:r>
          </a:p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A katolikus egyház tanítása szerint a sákramentumok önmaguktól hatnak. </a:t>
            </a:r>
          </a:p>
          <a:p>
            <a:pPr marL="357188" indent="0" defTabSz="819150">
              <a:buNone/>
              <a:tabLst>
                <a:tab pos="628650" algn="l"/>
                <a:tab pos="7800975" algn="l"/>
              </a:tabLst>
            </a:pPr>
            <a:r>
              <a:rPr lang="hu-HU" sz="5700" dirty="0" smtClean="0">
                <a:latin typeface="Times New Roman" pitchFamily="18" charset="0"/>
                <a:cs typeface="Times New Roman" pitchFamily="18" charset="0"/>
              </a:rPr>
              <a:t>A reformátorok szakítottak ezzel a felfogással.</a:t>
            </a:r>
            <a:endParaRPr lang="hu-HU" sz="5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95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hu-H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hu-H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u-H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Jézus Krisztus rendelése.</a:t>
            </a:r>
          </a:p>
          <a:p>
            <a:pPr marL="0" indent="0" algn="ctr">
              <a:buNone/>
            </a:pPr>
            <a:r>
              <a:rPr lang="hu-H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hu-HU" sz="4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hu-H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gy külső, látható jegy tartozik hozzá, amely szimbólumként ábrázolja a hit titkát. </a:t>
            </a:r>
          </a:p>
          <a:p>
            <a:pPr marL="0" indent="0" algn="ctr">
              <a:buNone/>
            </a:pPr>
            <a:r>
              <a:rPr lang="hu-H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Üdvösség ígérete kapcsolódik hozzá. </a:t>
            </a:r>
          </a:p>
          <a:p>
            <a:pPr marL="514350" indent="-514350" algn="ctr">
              <a:buNone/>
            </a:pPr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hu-H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787" y="332656"/>
            <a:ext cx="9142213" cy="646331"/>
          </a:xfrm>
          <a:prstGeom prst="rect">
            <a:avLst/>
          </a:prstGeom>
          <a:solidFill>
            <a:srgbClr val="1B948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sákramentumok ismertető jegyei: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7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4824536" cy="62646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hu-H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reformáció során két sákramentum maradt: </a:t>
            </a:r>
            <a:r>
              <a:rPr lang="hu-H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400" b="1" dirty="0" smtClean="0">
                <a:solidFill>
                  <a:srgbClr val="180801"/>
                </a:solidFill>
                <a:latin typeface="Times New Roman" pitchFamily="18" charset="0"/>
                <a:cs typeface="Times New Roman" pitchFamily="18" charset="0"/>
              </a:rPr>
              <a:t>keresztség és az úrvacsora</a:t>
            </a:r>
            <a:r>
              <a:rPr lang="hu-H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Mindkettő Jézus Krisztus váltságművét állítja a középpontba. Mindkettő Isten bűnbocsátó kegyelméről beszél és </a:t>
            </a:r>
            <a:r>
              <a:rPr lang="hu-HU" sz="3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látható Igének </a:t>
            </a:r>
            <a:r>
              <a:rPr lang="hu-HU" sz="3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nevezzük őket.</a:t>
            </a:r>
            <a:endParaRPr lang="hu-HU" sz="3400" dirty="0">
              <a:solidFill>
                <a:schemeClr val="bg1"/>
              </a:solidFill>
            </a:endParaRPr>
          </a:p>
        </p:txBody>
      </p:sp>
      <p:pic>
        <p:nvPicPr>
          <p:cNvPr id="9" name="Tartalom helye 8" descr="hit szimbólum_shutterstock_11098468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394472" cy="4525963"/>
          </a:xfrm>
        </p:spPr>
      </p:pic>
      <p:sp>
        <p:nvSpPr>
          <p:cNvPr id="4" name="Ellipszis 3"/>
          <p:cNvSpPr/>
          <p:nvPr/>
        </p:nvSpPr>
        <p:spPr>
          <a:xfrm>
            <a:off x="8244408" y="5517232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D4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A sákramentumok látható szent jegyek és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pecsétek. 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Isten ezeket rendelte, hogy általuk az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evangélium ígéretét még jobban megértesse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és megpecsételje. 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Ő ugyanis megígérte, hogy Krisztus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egyszeri keresztáldozatáért kegyelemből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bűnbocsánatot és örök életet ajándékoz</a:t>
            </a:r>
          </a:p>
          <a:p>
            <a:pPr algn="ctr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nekünk.”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solidFill>
            <a:srgbClr val="714A5C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HK 66. „Mik a sákramentumok?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5992" y="778098"/>
            <a:ext cx="8856984" cy="604867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hu-HU" sz="3600" b="1" dirty="0" smtClean="0">
                <a:latin typeface="Times New Roman" pitchFamily="18" charset="0"/>
                <a:cs typeface="Times New Roman" pitchFamily="18" charset="0"/>
              </a:rPr>
              <a:t>	2.1. Mit mond a Heidelbergi Káté?</a:t>
            </a:r>
          </a:p>
          <a:p>
            <a:pPr algn="just">
              <a:buNone/>
            </a:pP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  Ószövetségi előzménye a körülmetélés (1Móz 17). Az Újszövetségben olvashatunk a keresztelésről. Keresztyén értelemben ezt jelenti a keresztség: a Jézus Krisztus parancsára történő cselekmény a megtisztítást jelképezi, amelyhez ígéret is társul, és Krisztus az örök jelenlétét ígéri: </a:t>
            </a:r>
            <a:r>
              <a:rPr lang="hu-HU" sz="3600" i="1" dirty="0" smtClean="0">
                <a:latin typeface="Times New Roman" pitchFamily="18" charset="0"/>
                <a:cs typeface="Times New Roman" pitchFamily="18" charset="0"/>
              </a:rPr>
              <a:t>„…én veletek vagyok minden napon a világ végezetéig.”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hu-HU" sz="3600" dirty="0" err="1" smtClean="0">
                <a:latin typeface="Times New Roman" pitchFamily="18" charset="0"/>
                <a:cs typeface="Times New Roman" pitchFamily="18" charset="0"/>
              </a:rPr>
              <a:t>Mt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 28,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hu-HU" sz="3600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8098"/>
          </a:xfrm>
          <a:solidFill>
            <a:srgbClr val="FFC000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A keresztségről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8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1720 Jardenit; keresztelőhely a Jordánnál N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637631" cy="5721028"/>
          </a:xfrm>
        </p:spPr>
      </p:pic>
      <p:sp>
        <p:nvSpPr>
          <p:cNvPr id="3" name="Ellipszis 2"/>
          <p:cNvSpPr/>
          <p:nvPr/>
        </p:nvSpPr>
        <p:spPr>
          <a:xfrm>
            <a:off x="8676456" y="573325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  <a:solidFill>
            <a:srgbClr val="E1000E"/>
          </a:solidFill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Heidelbergi Káté így fogalmazza meg a      keresztség lényegét:</a:t>
            </a:r>
            <a:endParaRPr lang="hu-H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192" y="1412776"/>
            <a:ext cx="8507288" cy="51125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hu-HU" dirty="0" smtClean="0">
                <a:solidFill>
                  <a:srgbClr val="FE2820"/>
                </a:solidFill>
                <a:latin typeface="Times New Roman" pitchFamily="18" charset="0"/>
                <a:cs typeface="Times New Roman" pitchFamily="18" charset="0"/>
              </a:rPr>
              <a:t>   HK 69. „Miképpen emlékeztet és biztosít téged Isten a szent keresztségben arról, hogy Krisztus egyszeri keresztáldozata javadra szolgál?</a:t>
            </a:r>
          </a:p>
          <a:p>
            <a:pPr algn="just">
              <a:buNone/>
            </a:pPr>
            <a:endParaRPr lang="hu-HU" dirty="0" smtClean="0">
              <a:solidFill>
                <a:srgbClr val="FE28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hu-HU" dirty="0" smtClean="0">
                <a:solidFill>
                  <a:srgbClr val="FE282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hu-HU" b="1" dirty="0">
              <a:solidFill>
                <a:srgbClr val="42557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14400" y="3284984"/>
            <a:ext cx="78488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3200" b="1" dirty="0">
                <a:solidFill>
                  <a:srgbClr val="425573"/>
                </a:solidFill>
                <a:latin typeface="Times New Roman" pitchFamily="18" charset="0"/>
                <a:cs typeface="Times New Roman" pitchFamily="18" charset="0"/>
              </a:rPr>
              <a:t>Krisztus, aki a vízzel való leöntést rendelte, azt ígérte, hogy az ő vére és Lelke olyan bizonyosan megtisztít engem lelkem tisztátalanságaitól, azaz minden bűnömtől, amilyen bizonyos az, hogy a víz a test szennyét lemossa. 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A5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alagnyíl jobbra 9"/>
          <p:cNvSpPr/>
          <p:nvPr/>
        </p:nvSpPr>
        <p:spPr>
          <a:xfrm flipV="1">
            <a:off x="35496" y="4941168"/>
            <a:ext cx="792088" cy="1209089"/>
          </a:xfrm>
          <a:prstGeom prst="curvedRightArrow">
            <a:avLst/>
          </a:prstGeom>
          <a:solidFill>
            <a:srgbClr val="E2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1072" y="945499"/>
            <a:ext cx="8029400" cy="1038746"/>
          </a:xfrm>
          <a:solidFill>
            <a:srgbClr val="EFE4D0"/>
          </a:solidFill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	Nem. A bűntől csak Jézus Krisztus vére és a Szentlélek tisztít meg minket.”</a:t>
            </a:r>
          </a:p>
          <a:p>
            <a:pPr algn="just"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794495" y="2795350"/>
            <a:ext cx="8025977" cy="3108543"/>
          </a:xfrm>
          <a:prstGeom prst="rect">
            <a:avLst/>
          </a:prstGeom>
          <a:solidFill>
            <a:srgbClr val="EFE4D0"/>
          </a:soli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Alapos oka van annak, hogy Isten így beszél. Nemcsak tanítani akarja ezzel, hogy Krisztus vére és Lelke által a bűnöktől való megtisztulás olyan, mint amikor vízzel lemossuk a test szennyét, hanem ezzel az isteni záloggal és jeggyel egészen bizonyossá akar tenni minket afelől, hogy ő olyan valóságosan megtisztít bűneinktől, amilyen valóságos a vízzel való lemosás.”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307" y="5903893"/>
            <a:ext cx="9141693" cy="954107"/>
          </a:xfrm>
          <a:prstGeom prst="rect">
            <a:avLst/>
          </a:prstGeom>
          <a:solidFill>
            <a:srgbClr val="A05D32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HK 73. „Akkor miért nevezi a Szentlélek a keresztséget az újjászületés fürdőjének és a bűnök lemosásának?</a:t>
            </a:r>
          </a:p>
        </p:txBody>
      </p:sp>
      <p:sp>
        <p:nvSpPr>
          <p:cNvPr id="8" name="Szalagnyíl jobbra 7"/>
          <p:cNvSpPr/>
          <p:nvPr/>
        </p:nvSpPr>
        <p:spPr>
          <a:xfrm>
            <a:off x="0" y="737023"/>
            <a:ext cx="792088" cy="1008112"/>
          </a:xfrm>
          <a:prstGeom prst="curvedRightArrow">
            <a:avLst/>
          </a:prstGeom>
          <a:solidFill>
            <a:srgbClr val="E22C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-8608"/>
            <a:ext cx="9144000" cy="954107"/>
          </a:xfrm>
          <a:prstGeom prst="rect">
            <a:avLst/>
          </a:prstGeom>
          <a:solidFill>
            <a:srgbClr val="6D1F0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HK </a:t>
            </a:r>
            <a:r>
              <a:rPr lang="hu-H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72. „A keresztvízzel való külső leöntés egyúttal a bűnök lemosása 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574</Words>
  <Application>Microsoft Office PowerPoint</Application>
  <PresentationFormat>Diavetítés a képernyőre (4:3 oldalarány)</PresentationFormat>
  <Paragraphs>83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Office-téma</vt:lpstr>
      <vt:lpstr>X. A sákramentumok: a keresztség és az úrvacsora</vt:lpstr>
      <vt:lpstr>1. Mit tudunk a sákramentumokról?</vt:lpstr>
      <vt:lpstr>PowerPoint-bemutató</vt:lpstr>
      <vt:lpstr>PowerPoint-bemutató</vt:lpstr>
      <vt:lpstr>PowerPoint-bemutató</vt:lpstr>
      <vt:lpstr>2. A keresztségről</vt:lpstr>
      <vt:lpstr>PowerPoint-bemutató</vt:lpstr>
      <vt:lpstr>A Heidelbergi Káté így fogalmazza meg a      keresztség lényegét:</vt:lpstr>
      <vt:lpstr>PowerPoint-bemutató</vt:lpstr>
      <vt:lpstr>PowerPoint-bemutató</vt:lpstr>
      <vt:lpstr>2.2. Gyermek- vagy felnőttkeresztség szükséges?</vt:lpstr>
      <vt:lpstr>3. Az úrvacsoráról</vt:lpstr>
      <vt:lpstr>PowerPoint-bemutató</vt:lpstr>
      <vt:lpstr>PowerPoint-bemutató</vt:lpstr>
      <vt:lpstr>3.2. Mit tanít az úrvacsoráról  a Heidelbergi Káté?</vt:lpstr>
      <vt:lpstr>PowerPoint-bemutató</vt:lpstr>
      <vt:lpstr>PowerPoint-bemutató</vt:lpstr>
      <vt:lpstr> A sákramentum szó eredete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X. A sákramentumok: a keresztség és az úrvacsora</dc:title>
  <dc:creator>Tuncsike</dc:creator>
  <cp:lastModifiedBy>Zimányi Noémi</cp:lastModifiedBy>
  <cp:revision>90</cp:revision>
  <dcterms:created xsi:type="dcterms:W3CDTF">2018-07-31T10:10:22Z</dcterms:created>
  <dcterms:modified xsi:type="dcterms:W3CDTF">2018-10-13T09:35:05Z</dcterms:modified>
</cp:coreProperties>
</file>