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70" r:id="rId12"/>
    <p:sldId id="27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B2C1F"/>
    <a:srgbClr val="FDD1DB"/>
    <a:srgbClr val="384879"/>
    <a:srgbClr val="4B618A"/>
    <a:srgbClr val="DEAE3C"/>
    <a:srgbClr val="E84236"/>
    <a:srgbClr val="F94626"/>
    <a:srgbClr val="5D2221"/>
    <a:srgbClr val="FE9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3C96-72B0-4FB5-97E2-D1D3CD94B7EE}" type="datetimeFigureOut">
              <a:rPr lang="hu-HU" smtClean="0"/>
              <a:pPr/>
              <a:t>2018. 10. 12.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5143-2B81-436A-971D-55A5A8F577F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470025"/>
          </a:xfrm>
          <a:solidFill>
            <a:schemeClr val="bg1"/>
          </a:solidFill>
        </p:spPr>
        <p:txBody>
          <a:bodyPr/>
          <a:lstStyle/>
          <a:p>
            <a:r>
              <a:rPr lang="hu-HU" b="1" dirty="0" smtClean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VIII. A Szentlélek Isten</a:t>
            </a:r>
            <a:endParaRPr lang="hu-HU" b="1" dirty="0">
              <a:solidFill>
                <a:srgbClr val="B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biblia, galamb_shutterstock_213056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26" y="2348880"/>
            <a:ext cx="7907347" cy="39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87907" y="2204864"/>
            <a:ext cx="9217024" cy="14700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Szentlélek bibliai jelképei</a:t>
            </a:r>
            <a:endParaRPr lang="hu-H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71600" y="0"/>
            <a:ext cx="8172400" cy="6857999"/>
          </a:xfrm>
          <a:solidFill>
            <a:srgbClr val="DEAE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Galamb</a:t>
            </a:r>
            <a:endParaRPr lang="hu-HU" sz="8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8800" dirty="0" smtClean="0">
                <a:solidFill>
                  <a:srgbClr val="4B618A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hu-HU" sz="8800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pPr marL="0" indent="0">
              <a:buNone/>
            </a:pPr>
            <a:r>
              <a:rPr lang="hu-HU" sz="8800" dirty="0">
                <a:solidFill>
                  <a:srgbClr val="FFFF8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8800" dirty="0" smtClean="0">
                <a:solidFill>
                  <a:srgbClr val="FFFF85"/>
                </a:solidFill>
                <a:latin typeface="Times New Roman" pitchFamily="18" charset="0"/>
                <a:cs typeface="Times New Roman" pitchFamily="18" charset="0"/>
              </a:rPr>
              <a:t>zél</a:t>
            </a:r>
            <a:endParaRPr lang="hu-HU" sz="8800" dirty="0" smtClean="0">
              <a:solidFill>
                <a:srgbClr val="FFFF8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8800" dirty="0" smtClean="0">
                <a:solidFill>
                  <a:srgbClr val="FB2C1F"/>
                </a:solidFill>
                <a:latin typeface="Times New Roman" pitchFamily="18" charset="0"/>
                <a:cs typeface="Times New Roman" pitchFamily="18" charset="0"/>
              </a:rPr>
              <a:t>Tűz</a:t>
            </a:r>
            <a:endParaRPr lang="hu-HU" sz="8800" dirty="0">
              <a:solidFill>
                <a:srgbClr val="FB2C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rtalom helye 4" descr="galamb_shutterstock_924296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5869" y="2060848"/>
            <a:ext cx="4797152" cy="4797152"/>
          </a:xfrm>
        </p:spPr>
      </p:pic>
      <p:sp>
        <p:nvSpPr>
          <p:cNvPr id="7" name="Ellipszis 6"/>
          <p:cNvSpPr/>
          <p:nvPr/>
        </p:nvSpPr>
        <p:spPr>
          <a:xfrm>
            <a:off x="8820472" y="6597352"/>
            <a:ext cx="24168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Képek forrásai: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331640" y="1700808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1. biblia,galamb_shutterstock_213056527</a:t>
            </a:r>
          </a:p>
          <a:p>
            <a:r>
              <a:rPr lang="hu-HU" dirty="0" smtClean="0"/>
              <a:t>2</a:t>
            </a:r>
            <a:r>
              <a:rPr lang="hu-HU" dirty="0"/>
              <a:t>. sok kéz az ég </a:t>
            </a:r>
            <a:r>
              <a:rPr lang="hu-HU" dirty="0" smtClean="0"/>
              <a:t>felé_shutterstock_144639305</a:t>
            </a:r>
          </a:p>
          <a:p>
            <a:r>
              <a:rPr lang="hu-HU" dirty="0" smtClean="0"/>
              <a:t>3. Dogmatika alapmodul 66. o.</a:t>
            </a:r>
          </a:p>
          <a:p>
            <a:r>
              <a:rPr lang="hu-HU" dirty="0" smtClean="0"/>
              <a:t>4. </a:t>
            </a:r>
            <a:r>
              <a:rPr lang="hu-HU" dirty="0"/>
              <a:t>Dogmatika </a:t>
            </a:r>
            <a:r>
              <a:rPr lang="hu-HU" dirty="0" smtClean="0"/>
              <a:t>alapmodul 67. o. </a:t>
            </a:r>
            <a:endParaRPr lang="hu-HU" dirty="0"/>
          </a:p>
          <a:p>
            <a:r>
              <a:rPr lang="hu-HU" dirty="0" smtClean="0"/>
              <a:t>5. </a:t>
            </a:r>
            <a:r>
              <a:rPr lang="hu-HU" dirty="0"/>
              <a:t>Dogmatika </a:t>
            </a:r>
            <a:r>
              <a:rPr lang="hu-HU" dirty="0" smtClean="0"/>
              <a:t>alapmodul 67. o.</a:t>
            </a:r>
            <a:endParaRPr lang="hu-HU" dirty="0"/>
          </a:p>
          <a:p>
            <a:r>
              <a:rPr lang="hu-HU" dirty="0" smtClean="0"/>
              <a:t>6. galamb_shutterstock_92429674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010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001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A Szentlélek munkája, és mit vallunk a Szentlélekről?</a:t>
            </a:r>
            <a:endParaRPr lang="hu-H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5" y="1196752"/>
            <a:ext cx="9079929" cy="56612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 Szentháromság harmadik személye a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Szentlélek Isten. 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FF4130"/>
                </a:solidFill>
                <a:latin typeface="Times New Roman" pitchFamily="18" charset="0"/>
                <a:cs typeface="Times New Roman" pitchFamily="18" charset="0"/>
              </a:rPr>
              <a:t>Leginkább működésében, munkáiban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FF4130"/>
                </a:solidFill>
                <a:latin typeface="Times New Roman" pitchFamily="18" charset="0"/>
                <a:cs typeface="Times New Roman" pitchFamily="18" charset="0"/>
              </a:rPr>
              <a:t>ismerhetjük fel a Szentlelket</a:t>
            </a:r>
            <a:r>
              <a:rPr lang="hu-HU" sz="3600" dirty="0" smtClean="0">
                <a:solidFill>
                  <a:srgbClr val="FF413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7E1E43"/>
                </a:solidFill>
                <a:latin typeface="Times New Roman" pitchFamily="18" charset="0"/>
                <a:cs typeface="Times New Roman" pitchFamily="18" charset="0"/>
              </a:rPr>
              <a:t>A teremtéstől kezdve működik. 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FE6B26"/>
                </a:solidFill>
                <a:latin typeface="Times New Roman" pitchFamily="18" charset="0"/>
                <a:cs typeface="Times New Roman" pitchFamily="18" charset="0"/>
              </a:rPr>
              <a:t>Részt vesz a világ irányításában és fenntartásában.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A0315D"/>
                </a:solidFill>
                <a:latin typeface="Times New Roman" pitchFamily="18" charset="0"/>
                <a:cs typeface="Times New Roman" pitchFamily="18" charset="0"/>
              </a:rPr>
              <a:t>Leginkább ott találkozunk Vele, ahol az Isten embereinek erőt, szavakat, hitet ad</a:t>
            </a:r>
            <a:r>
              <a:rPr lang="hu-HU" sz="3600" b="1" dirty="0" smtClean="0">
                <a:solidFill>
                  <a:srgbClr val="6854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B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719120" cy="6480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5400" b="1" dirty="0" smtClean="0">
                <a:solidFill>
                  <a:srgbClr val="E84236"/>
                </a:solidFill>
                <a:latin typeface="Times New Roman" pitchFamily="18" charset="0"/>
                <a:cs typeface="Times New Roman" pitchFamily="18" charset="0"/>
              </a:rPr>
              <a:t>Pünkösd:</a:t>
            </a:r>
          </a:p>
          <a:p>
            <a:pPr algn="just"/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Szentlélek kitöltetésének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ünnepe </a:t>
            </a:r>
            <a:endParaRPr lang="hu-HU" dirty="0">
              <a:solidFill>
                <a:srgbClr val="38487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Pártfogó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kiáradt az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apostolokra</a:t>
            </a:r>
            <a:endParaRPr lang="hu-HU" dirty="0">
              <a:solidFill>
                <a:srgbClr val="38487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Péter a Szentlélek segítségével hirdetni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kezdte a megváltás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örömüzenetét</a:t>
            </a:r>
          </a:p>
          <a:p>
            <a:pPr algn="just"/>
            <a:r>
              <a:rPr lang="hu-HU" dirty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étre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jött az első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keresztyén </a:t>
            </a:r>
            <a:r>
              <a:rPr lang="hu-HU" dirty="0" smtClean="0">
                <a:solidFill>
                  <a:srgbClr val="384879"/>
                </a:solidFill>
                <a:latin typeface="Times New Roman" pitchFamily="18" charset="0"/>
                <a:cs typeface="Times New Roman" pitchFamily="18" charset="0"/>
              </a:rPr>
              <a:t>gyülekezet</a:t>
            </a:r>
            <a:endParaRPr lang="hu-HU" dirty="0">
              <a:solidFill>
                <a:srgbClr val="3848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rtalom helye 4" descr="sok kéz az ég felé_shutterstock_144639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977389"/>
            <a:ext cx="4038600" cy="2691971"/>
          </a:xfrm>
        </p:spPr>
      </p:pic>
      <p:sp>
        <p:nvSpPr>
          <p:cNvPr id="7" name="Ellipszis 6"/>
          <p:cNvSpPr/>
          <p:nvPr/>
        </p:nvSpPr>
        <p:spPr>
          <a:xfrm>
            <a:off x="8560599" y="6268470"/>
            <a:ext cx="394226" cy="400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4615" y="620688"/>
            <a:ext cx="5616623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5D2221"/>
                </a:solidFill>
                <a:latin typeface="Times New Roman" pitchFamily="18" charset="0"/>
                <a:cs typeface="Times New Roman" pitchFamily="18" charset="0"/>
              </a:rPr>
              <a:t>Apostoli Hitvallás</a:t>
            </a:r>
            <a:endParaRPr lang="hu-HU" b="1" dirty="0">
              <a:solidFill>
                <a:srgbClr val="5D2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4337" r="6046"/>
          <a:stretch/>
        </p:blipFill>
        <p:spPr>
          <a:xfrm>
            <a:off x="107504" y="2492896"/>
            <a:ext cx="8928992" cy="3815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" y="1412776"/>
            <a:ext cx="8892480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	HK 53. „Mit hiszel a Szentlélekről?</a:t>
            </a:r>
          </a:p>
          <a:p>
            <a:pPr algn="just">
              <a:buNone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   	Hiszem először, hogy ő </a:t>
            </a:r>
            <a:r>
              <a:rPr lang="hu-HU" sz="4000" dirty="0" smtClean="0">
                <a:solidFill>
                  <a:srgbClr val="E84236"/>
                </a:solidFill>
                <a:latin typeface="Times New Roman" pitchFamily="18" charset="0"/>
                <a:cs typeface="Times New Roman" pitchFamily="18" charset="0"/>
              </a:rPr>
              <a:t>valóságos és örök Isten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 az Atyával és a Fiúval. Másodszor, hogy </a:t>
            </a:r>
            <a:r>
              <a:rPr lang="hu-HU" sz="4000" dirty="0" smtClean="0">
                <a:solidFill>
                  <a:srgbClr val="E84236"/>
                </a:solidFill>
                <a:latin typeface="Times New Roman" pitchFamily="18" charset="0"/>
                <a:cs typeface="Times New Roman" pitchFamily="18" charset="0"/>
              </a:rPr>
              <a:t>ő nekem is adatott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, engem igaz hit által Krisztusnak és Krisztus minden jótéteményeinek </a:t>
            </a:r>
            <a:r>
              <a:rPr lang="hu-HU" sz="4000" dirty="0" smtClean="0">
                <a:solidFill>
                  <a:srgbClr val="E84236"/>
                </a:solidFill>
                <a:latin typeface="Times New Roman" pitchFamily="18" charset="0"/>
                <a:cs typeface="Times New Roman" pitchFamily="18" charset="0"/>
              </a:rPr>
              <a:t>részesévé tesz, vigasztal, és velem marad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 örökké.”</a:t>
            </a:r>
          </a:p>
          <a:p>
            <a:pPr algn="ctr"/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FF85"/>
                </a:solidFill>
                <a:latin typeface="Times New Roman" pitchFamily="18" charset="0"/>
                <a:cs typeface="Times New Roman" pitchFamily="18" charset="0"/>
              </a:rPr>
              <a:t>2. Mit tanít a Heidelbergi Káté a Szentlélekről?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Mit jelent ez?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Isten ma is munkálkodik a világ életében, így a mi életünkben is minden pillanatban jelen van. 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teremtő Atya és a megváltó Fiú munkája úgy hat az életünkre, úgy lesz nyilvánvaló, hogy a Szentlélek Isten nyilvánvalóvá teszi azt.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feltámadt Krisztus ígérte a mennybemenetel előtt a Pártfogó, a „vigasztaló” eljövetelét övéinek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14).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hit ajándéka, a sákramentumok valósága is Neki köszönhetően az, ami. 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Szentlélek munkálkodik az életünkben, éppen ezért személyesnek is nevezhetjük ezt a csodálatos cselekvést.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6745" r="18102"/>
          <a:stretch/>
        </p:blipFill>
        <p:spPr>
          <a:xfrm>
            <a:off x="35446" y="4077072"/>
            <a:ext cx="4788078" cy="2776372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3419872" y="2505670"/>
            <a:ext cx="1103485" cy="1007529"/>
          </a:xfrm>
          <a:prstGeom prst="ellipse">
            <a:avLst/>
          </a:prstGeom>
          <a:solidFill>
            <a:srgbClr val="E8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a</a:t>
            </a:r>
            <a:r>
              <a:rPr lang="hu-HU" sz="5400" dirty="0" smtClean="0"/>
              <a:t>.</a:t>
            </a:r>
            <a:endParaRPr lang="hu-HU" sz="54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7849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A Szentlélek munkája a mindennapokban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235325" y="1567786"/>
            <a:ext cx="4894773" cy="3477875"/>
          </a:xfrm>
          <a:prstGeom prst="rect">
            <a:avLst/>
          </a:prstGeom>
          <a:solidFill>
            <a:srgbClr val="E84236"/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Hit által fogadjuk el Isten ajándékait, ebben a Szentlélek ad erőt, Ő világosít 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fel.</a:t>
            </a:r>
            <a:endParaRPr lang="hu-HU" sz="4400" dirty="0"/>
          </a:p>
        </p:txBody>
      </p:sp>
      <p:sp>
        <p:nvSpPr>
          <p:cNvPr id="14" name="Ellipszis 13"/>
          <p:cNvSpPr/>
          <p:nvPr/>
        </p:nvSpPr>
        <p:spPr>
          <a:xfrm>
            <a:off x="25571" y="6448757"/>
            <a:ext cx="153941" cy="76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91393"/>
            <a:ext cx="9144000" cy="4377967"/>
          </a:xfrm>
          <a:solidFill>
            <a:srgbClr val="E84236"/>
          </a:solidFill>
        </p:spPr>
        <p:txBody>
          <a:bodyPr>
            <a:normAutofit/>
          </a:bodyPr>
          <a:lstStyle/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Rávezet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teljes igazságra. Segít megértenünk Isten akaratát és az Ő igazságát. 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Szentlélek az Egyház élő emlékezete. Emlékezetünkben állandóan feleleveníti Jézus tanítását. 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a gonosz vádol bennünket, akkor „védőügyvédként” támogat. 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Felismerteti velünk a bűnt.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Segít megérteni Isten Igéjét és üzenetét. 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Szentlélek jelenléte meggyőzi a keresztyén embert arról, hogy a világgal szemben Jézusnak van igaza.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4788024" y="441417"/>
            <a:ext cx="1103485" cy="1007529"/>
          </a:xfrm>
          <a:prstGeom prst="ellipse">
            <a:avLst/>
          </a:prstGeom>
          <a:solidFill>
            <a:srgbClr val="E8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2</a:t>
            </a:r>
            <a:r>
              <a:rPr lang="hu-HU" sz="5400" dirty="0" smtClean="0"/>
              <a:t>.</a:t>
            </a:r>
            <a:endParaRPr lang="hu-HU" sz="5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4689" t="13324" r="11737" b="9593"/>
          <a:stretch/>
        </p:blipFill>
        <p:spPr>
          <a:xfrm>
            <a:off x="4564151" y="31367"/>
            <a:ext cx="4579849" cy="27495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44624"/>
            <a:ext cx="4564151" cy="2554545"/>
          </a:xfrm>
          <a:prstGeom prst="rect">
            <a:avLst/>
          </a:prstGeom>
          <a:solidFill>
            <a:srgbClr val="E84236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Vigasztal nehézségben, szomorúságban, betegségben, gyászban.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Bátorságot ad a bizonyságtételre.</a:t>
            </a:r>
            <a:endParaRPr lang="hu-HU" sz="3200" dirty="0"/>
          </a:p>
        </p:txBody>
      </p:sp>
      <p:sp>
        <p:nvSpPr>
          <p:cNvPr id="9" name="Ellipszis 8"/>
          <p:cNvSpPr/>
          <p:nvPr/>
        </p:nvSpPr>
        <p:spPr>
          <a:xfrm>
            <a:off x="3923928" y="1092055"/>
            <a:ext cx="1103485" cy="1007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>
                <a:solidFill>
                  <a:srgbClr val="E84236"/>
                </a:solidFill>
              </a:rPr>
              <a:t>b.</a:t>
            </a:r>
            <a:endParaRPr lang="hu-HU" sz="5400" dirty="0">
              <a:solidFill>
                <a:srgbClr val="E84236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962047" y="2557499"/>
            <a:ext cx="181953" cy="223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343" t="12889" r="12317" b="13067"/>
          <a:stretch/>
        </p:blipFill>
        <p:spPr>
          <a:xfrm>
            <a:off x="-507" y="188640"/>
            <a:ext cx="4711909" cy="314127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909939" y="3104677"/>
            <a:ext cx="1103485" cy="1007529"/>
          </a:xfrm>
          <a:prstGeom prst="ellipse">
            <a:avLst/>
          </a:prstGeom>
          <a:solidFill>
            <a:srgbClr val="E8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c.</a:t>
            </a:r>
            <a:endParaRPr lang="hu-HU" sz="5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11403" y="1484784"/>
            <a:ext cx="4427983" cy="4247317"/>
          </a:xfrm>
          <a:prstGeom prst="rect">
            <a:avLst/>
          </a:prstGeom>
          <a:solidFill>
            <a:srgbClr val="E84236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5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5400" dirty="0" smtClean="0">
                <a:latin typeface="Times New Roman" pitchFamily="18" charset="0"/>
                <a:cs typeface="Times New Roman" pitchFamily="18" charset="0"/>
              </a:rPr>
              <a:t>inden nap a hívő emberrel és a hívők közösségével van</a:t>
            </a:r>
            <a:endParaRPr lang="hu-H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-508" y="44625"/>
            <a:ext cx="180020" cy="144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376</Words>
  <Application>Microsoft Office PowerPoint</Application>
  <PresentationFormat>Diavetítés a képernyőre (4:3 oldalarány)</PresentationFormat>
  <Paragraphs>58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Office-téma</vt:lpstr>
      <vt:lpstr>VIII. A Szentlélek Isten</vt:lpstr>
      <vt:lpstr>1. A Szentlélek munkája, és mit vallunk a Szentlélekről?</vt:lpstr>
      <vt:lpstr>PowerPoint-bemutató</vt:lpstr>
      <vt:lpstr>Apostoli Hitvallás</vt:lpstr>
      <vt:lpstr>PowerPoint-bemutató</vt:lpstr>
      <vt:lpstr>    Mit jelent ez?</vt:lpstr>
      <vt:lpstr>PowerPoint-bemutató</vt:lpstr>
      <vt:lpstr>PowerPoint-bemutató</vt:lpstr>
      <vt:lpstr>PowerPoint-bemutató</vt:lpstr>
      <vt:lpstr>A Szentlélek bibliai jelképei</vt:lpstr>
      <vt:lpstr>PowerPoint-bemutató</vt:lpstr>
      <vt:lpstr>Képek forrásai: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VIII. A Szentlélek Isten</dc:title>
  <dc:creator>Tuncsike</dc:creator>
  <cp:lastModifiedBy>Zimányi Noémi</cp:lastModifiedBy>
  <cp:revision>64</cp:revision>
  <dcterms:created xsi:type="dcterms:W3CDTF">2018-07-30T10:59:20Z</dcterms:created>
  <dcterms:modified xsi:type="dcterms:W3CDTF">2018-10-12T11:10:41Z</dcterms:modified>
</cp:coreProperties>
</file>