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7F8"/>
    <a:srgbClr val="966E45"/>
    <a:srgbClr val="5883A2"/>
    <a:srgbClr val="E5E2D1"/>
    <a:srgbClr val="5D6E25"/>
    <a:srgbClr val="0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6E15-21DF-4CD8-9D84-5879E0078509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0168-C135-4FD5-8EAE-44DEBE5FC96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772400" cy="1470025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VII. A Fiú Isten</a:t>
            </a:r>
            <a:endParaRPr lang="hu-H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3080" y="3429000"/>
            <a:ext cx="7304856" cy="1752600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Times New Roman" pitchFamily="18" charset="0"/>
                <a:cs typeface="Times New Roman" pitchFamily="18" charset="0"/>
              </a:rPr>
              <a:t>B) A Megváltó Isten, Jézus Krisztus váltságműve</a:t>
            </a:r>
            <a:endParaRPr lang="hu-H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HK 45. „Mit használ nekünk Krisztus feltámadása?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744416"/>
          </a:xfrm>
        </p:spPr>
        <p:txBody>
          <a:bodyPr/>
          <a:lstStyle/>
          <a:p>
            <a:pPr algn="just">
              <a:buNone/>
            </a:pP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Először azt, hogy feltámadásával legyőzte a halált, hogy minket is részesítsen abban az igazságosságban, amelyet halálával szerzett. </a:t>
            </a:r>
          </a:p>
          <a:p>
            <a:pPr algn="just">
              <a:buNone/>
            </a:pP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Másodszor: hatalmával már most új életre támaszt minket is. </a:t>
            </a:r>
          </a:p>
          <a:p>
            <a:pPr algn="just">
              <a:buNone/>
            </a:pP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Harmadszor: Krisztus feltámadása a mi boldog feltámadásunk záloga.”</a:t>
            </a:r>
            <a:endParaRPr lang="hu-H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Káté a következőkről beszél: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Jézus tette miatt Üdvözítőnek is nevezzük.</a:t>
            </a:r>
          </a:p>
          <a:p>
            <a:pPr algn="just"/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Jézus vállalta helyettünk a büntetést. Ezt nevezzük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„helyettes áldozatnak”.</a:t>
            </a:r>
          </a:p>
          <a:p>
            <a:pPr algn="just"/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megváltás eredménye: bűnbocsánat, új élet és örök élet.</a:t>
            </a:r>
          </a:p>
          <a:p>
            <a:pPr algn="just"/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ember újra ott lehet teljesen Isten közvetlen közelében.</a:t>
            </a:r>
          </a:p>
          <a:p>
            <a:pPr algn="just"/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elégtétel megtörtént, szabadok vagyunk.</a:t>
            </a:r>
          </a:p>
          <a:p>
            <a:pPr algn="just"/>
            <a:r>
              <a:rPr lang="hu-H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Nemcsak ebben az életben, hanem az örök életben is reménykedhetünk Krisztusban. Az ember újra és immár örökre visszatérhet Istenhez. </a:t>
            </a:r>
            <a:endParaRPr lang="hu-H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342" y="2780928"/>
            <a:ext cx="8640960" cy="3600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solidFill>
                  <a:srgbClr val="966E45"/>
                </a:solidFill>
                <a:latin typeface="Times New Roman" pitchFamily="18" charset="0"/>
                <a:cs typeface="Times New Roman" pitchFamily="18" charset="0"/>
              </a:rPr>
              <a:t>MEGIGAZULÁS: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bűnös ember hit által elfogadhatja, hogy őt Jézus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Krisztus megváltotta és bűnbocsánatot szerzett neki</a:t>
            </a:r>
          </a:p>
          <a:p>
            <a:pPr algn="just">
              <a:buNone/>
            </a:pPr>
            <a:r>
              <a:rPr lang="hu-HU" b="1" dirty="0" smtClean="0">
                <a:solidFill>
                  <a:srgbClr val="966E45"/>
                </a:solidFill>
                <a:latin typeface="Times New Roman" pitchFamily="18" charset="0"/>
                <a:cs typeface="Times New Roman" pitchFamily="18" charset="0"/>
              </a:rPr>
              <a:t>MEGSZENTELŐDÉS: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Emberi törekvés: bűnös tettek helyett Isten akaratát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kövesse.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2211" t="8742" r="5748" b="9003"/>
          <a:stretch/>
        </p:blipFill>
        <p:spPr>
          <a:xfrm>
            <a:off x="107504" y="93142"/>
            <a:ext cx="2411760" cy="217528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663280" y="539517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Luther: az ember egyszerre bűnös és megigazult.</a:t>
            </a:r>
            <a:endParaRPr lang="hu-HU" sz="4000" dirty="0"/>
          </a:p>
        </p:txBody>
      </p:sp>
      <p:sp>
        <p:nvSpPr>
          <p:cNvPr id="6" name="Ellipszis 5"/>
          <p:cNvSpPr/>
          <p:nvPr/>
        </p:nvSpPr>
        <p:spPr>
          <a:xfrm>
            <a:off x="1310" y="2092006"/>
            <a:ext cx="394226" cy="400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  A megváltás szó eredeti jelentése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	A megváltás az Ószövetségben a „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góél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” kifejezéshez kapcsolódik. Ezt eredetileg a családjogban használták a menedékjoggal kapcsolatban. A megváltó egy személyt is jelölt, akinek két feladata volt: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 valakit meggyilkoltak, a legközelebbi férfirokon lett a „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góél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”. Neki kellett a vérbosszút végrehajtania.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 idegen kézre jutott a családi birtok, akkor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góél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vásárolhatta vissza a szükség miatt eladott földet. Ezzel a megváltással az eredeti állapot állt helyre. 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Az alapszó egyes nyelvtani formái azt is jelentik: „megment”, „megvált”, „megszabadít”, „életben tart”. Jézus az Isten és ember közti kapcsolat lehetőségét állította vissza a megváltással az eredeti, bizalmi állapotba.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forrásai: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dirty="0" smtClean="0"/>
              <a:t>1. hit szimbólum_shutterstock_110984687</a:t>
            </a:r>
          </a:p>
          <a:p>
            <a:pPr marL="0" indent="0">
              <a:buNone/>
            </a:pPr>
            <a:r>
              <a:rPr lang="hu-HU" dirty="0" smtClean="0"/>
              <a:t>2. hit szimbólum_shutterstock_110984687</a:t>
            </a:r>
          </a:p>
          <a:p>
            <a:pPr marL="0" indent="0">
              <a:buNone/>
            </a:pPr>
            <a:r>
              <a:rPr lang="hu-HU" dirty="0" smtClean="0"/>
              <a:t>3. Dogmatika alapmodul 61. o.</a:t>
            </a:r>
            <a:endParaRPr lang="hu-HU" dirty="0"/>
          </a:p>
          <a:p>
            <a:pPr marL="514350" indent="-514350" algn="ctr">
              <a:buAutoNum type="arabicPeriod"/>
            </a:pPr>
            <a:endParaRPr lang="hu-HU" dirty="0" smtClean="0"/>
          </a:p>
          <a:p>
            <a:pPr marL="514350" indent="-514350">
              <a:buAutoNum type="arabicPeriod"/>
            </a:pPr>
            <a:endParaRPr lang="hu-HU" dirty="0" smtClean="0"/>
          </a:p>
          <a:p>
            <a:pPr marL="514350" indent="-514350" algn="ctr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66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3708"/>
            <a:ext cx="9144000" cy="1143000"/>
          </a:xfrm>
          <a:solidFill>
            <a:srgbClr val="090100"/>
          </a:solidFill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A megváltás jelentése és kapcsolata a reformátori alapelvekkel</a:t>
            </a:r>
            <a:endParaRPr lang="hu-H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33" y="1700808"/>
            <a:ext cx="8686800" cy="51571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Isten kijelentette magát az embernek, majd egy népen (zsidóság) keresztül az emberiségnek, és „az idők teljességében”, emberi formában is földre jött </a:t>
            </a: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Jézus Krisztusban, a Fiúban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. Ő lett a keresztyén hit középpontja.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nagyhét két középpontja: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solidFill>
            <a:srgbClr val="0901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NAGYPÉNTEK</a:t>
            </a:r>
          </a:p>
          <a:p>
            <a:pPr>
              <a:buNone/>
            </a:pPr>
            <a:endParaRPr lang="hu-H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Jézus Krisztus meghalt</a:t>
            </a:r>
          </a:p>
          <a:p>
            <a:pPr algn="ctr">
              <a:buNone/>
            </a:pPr>
            <a:r>
              <a:rPr lang="hu-H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kereszten </a:t>
            </a:r>
          </a:p>
          <a:p>
            <a:pPr algn="ctr">
              <a:buNone/>
            </a:pP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bűneinkért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5" name="Tartalom helye 4" descr="hit szimbólum_shutterstock_1109846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8" name="Ellipszis 7"/>
          <p:cNvSpPr/>
          <p:nvPr/>
        </p:nvSpPr>
        <p:spPr>
          <a:xfrm>
            <a:off x="8096938" y="5694934"/>
            <a:ext cx="53559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E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332657"/>
            <a:ext cx="8424936" cy="20162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JÉZUS KRISZTUS</a:t>
            </a:r>
          </a:p>
          <a:p>
            <a:pPr algn="ctr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HÚSVÉTKOR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feltámadt és megszerezte a bűnbocsánatot. Ezt nevezzük Jézus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váltságművének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hu-HU" dirty="0"/>
          </a:p>
        </p:txBody>
      </p:sp>
      <p:pic>
        <p:nvPicPr>
          <p:cNvPr id="5" name="Tartalom helye 4" descr="üres sír_shutterstock_813412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97714" y="2492896"/>
            <a:ext cx="5724636" cy="4289795"/>
          </a:xfrm>
        </p:spPr>
      </p:pic>
      <p:sp>
        <p:nvSpPr>
          <p:cNvPr id="7" name="Ellipszis 6"/>
          <p:cNvSpPr/>
          <p:nvPr/>
        </p:nvSpPr>
        <p:spPr>
          <a:xfrm>
            <a:off x="7182059" y="6278635"/>
            <a:ext cx="53559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MEGVÁLTÁS</a:t>
            </a:r>
            <a:endParaRPr lang="hu-H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Isten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igazsága szerint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bűn büntetést von maga után.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ember egyetlen reménysége ebben a helyzetben az lehet, hogy az igazságos Isten ugyanakkor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kegyelmes, emberszerető Isten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is. 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büntetést valakinek el kell szenvednie. Olyan személynek, aki ember, de nincs meg benne az eredendő bűn. Ilyen ember pedig egy volt: Jézus Krisztus.</a:t>
            </a:r>
          </a:p>
          <a:p>
            <a:pPr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87568"/>
            <a:ext cx="8229600" cy="579350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Solus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Christus”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azaz „egyedül Krisztus” által lehet üdvösségünk. 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megváltás Isten mérhetetlen szeretetének a jele. Ez az Ő kegyelme, amely Krisztusban mindenkié lehet. Ezt fejezi ki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Sola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gratia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azaz „egyedül kegyelemből” elv. 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embernek nem kell a saját üdvössége érdekében jó tetteket cselekednie, hanem hit által lehet ezt a kegyelmet elfogadni. Ezt jelenti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Sola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fide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azaz „egyedül hit által”.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51520" y="2680542"/>
            <a:ext cx="5760640" cy="122413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Helyettünk</a:t>
            </a:r>
            <a:r>
              <a:rPr lang="hu-HU" sz="6000" dirty="0" smtClean="0"/>
              <a:t>	</a:t>
            </a:r>
            <a:endParaRPr lang="hu-HU" sz="6000" dirty="0"/>
          </a:p>
        </p:txBody>
      </p:sp>
      <p:sp>
        <p:nvSpPr>
          <p:cNvPr id="16" name="Téglalap 15"/>
          <p:cNvSpPr/>
          <p:nvPr/>
        </p:nvSpPr>
        <p:spPr>
          <a:xfrm>
            <a:off x="251520" y="901094"/>
            <a:ext cx="5760640" cy="1296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Miattunk</a:t>
            </a:r>
            <a:endParaRPr lang="hu-HU" sz="8000" dirty="0"/>
          </a:p>
        </p:txBody>
      </p:sp>
      <p:sp>
        <p:nvSpPr>
          <p:cNvPr id="17" name="Téglalap 16"/>
          <p:cNvSpPr/>
          <p:nvPr/>
        </p:nvSpPr>
        <p:spPr>
          <a:xfrm>
            <a:off x="251520" y="4480743"/>
            <a:ext cx="5760640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Értünk</a:t>
            </a:r>
            <a:endParaRPr lang="hu-HU" sz="7200" dirty="0"/>
          </a:p>
        </p:txBody>
      </p:sp>
      <p:sp>
        <p:nvSpPr>
          <p:cNvPr id="22" name="Balra nyíl 21"/>
          <p:cNvSpPr/>
          <p:nvPr/>
        </p:nvSpPr>
        <p:spPr>
          <a:xfrm>
            <a:off x="6049351" y="2946759"/>
            <a:ext cx="957267" cy="64807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7092280" y="764704"/>
            <a:ext cx="1454324" cy="501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6600" dirty="0" smtClean="0"/>
              <a:t>Jézus áldozata</a:t>
            </a:r>
            <a:endParaRPr lang="hu-HU" sz="6600" dirty="0"/>
          </a:p>
        </p:txBody>
      </p:sp>
      <p:sp>
        <p:nvSpPr>
          <p:cNvPr id="24" name="Balra nyíl 23"/>
          <p:cNvSpPr/>
          <p:nvPr/>
        </p:nvSpPr>
        <p:spPr>
          <a:xfrm>
            <a:off x="6049351" y="1225130"/>
            <a:ext cx="957267" cy="64807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Balra nyíl 24"/>
          <p:cNvSpPr/>
          <p:nvPr/>
        </p:nvSpPr>
        <p:spPr>
          <a:xfrm>
            <a:off x="6049351" y="4804779"/>
            <a:ext cx="957267" cy="64807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4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5400000">
            <a:off x="3974666" y="-1158241"/>
            <a:ext cx="1454324" cy="501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6600" dirty="0" smtClean="0"/>
              <a:t>Jézus áldozata</a:t>
            </a:r>
            <a:endParaRPr lang="hu-HU" sz="66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67544" y="4085665"/>
            <a:ext cx="3924436" cy="2016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/>
              <a:t>EGYSZERI</a:t>
            </a:r>
            <a:endParaRPr lang="hu-HU" sz="80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4860032" y="4077072"/>
            <a:ext cx="3924436" cy="2016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200" dirty="0" smtClean="0"/>
              <a:t>TÖKÉLETES</a:t>
            </a:r>
            <a:endParaRPr lang="hu-HU" sz="6200" dirty="0"/>
          </a:p>
        </p:txBody>
      </p:sp>
      <p:sp>
        <p:nvSpPr>
          <p:cNvPr id="8" name="Lefelé nyíl 7"/>
          <p:cNvSpPr/>
          <p:nvPr/>
        </p:nvSpPr>
        <p:spPr>
          <a:xfrm>
            <a:off x="2051720" y="2420888"/>
            <a:ext cx="576064" cy="108012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6770636" y="2420888"/>
            <a:ext cx="576064" cy="108012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9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algn="just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2. Mit tanít a Heidelbergi Káté a megváltásról?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340768"/>
            <a:ext cx="8686800" cy="5616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	HK 29. „Miért nevezik Isten Fiát Jézusnak, azaz Üdvözítőnek?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Azért, mert ő szabadít meg bűneinktől, és mert üdvösséget másnál sem keresni nem kell, sem találni nem lehet.”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	HK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„Miért kellett Krisztusnak a halált is elszenvednie?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Azért, mert Isten igazságossága és igazsága miatt mással nem lehetett eleget tenni az ember bűnéért, csak Isten Fiának halálával.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395</Words>
  <Application>Microsoft Office PowerPoint</Application>
  <PresentationFormat>Diavetítés a képernyőre (4:3 oldalarány)</PresentationFormat>
  <Paragraphs>63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Office-téma</vt:lpstr>
      <vt:lpstr>VII. A Fiú Isten</vt:lpstr>
      <vt:lpstr>1. A megváltás jelentése és kapcsolata a reformátori alapelvekkel</vt:lpstr>
      <vt:lpstr>A nagyhét két középpontja:</vt:lpstr>
      <vt:lpstr>PowerPoint-bemutató</vt:lpstr>
      <vt:lpstr>MEGVÁLTÁS</vt:lpstr>
      <vt:lpstr>PowerPoint-bemutató</vt:lpstr>
      <vt:lpstr>PowerPoint-bemutató</vt:lpstr>
      <vt:lpstr>PowerPoint-bemutató</vt:lpstr>
      <vt:lpstr>2. Mit tanít a Heidelbergi Káté a megváltásról?</vt:lpstr>
      <vt:lpstr>HK 45. „Mit használ nekünk Krisztus feltámadása?</vt:lpstr>
      <vt:lpstr>A Káté a következőkről beszél:</vt:lpstr>
      <vt:lpstr>PowerPoint-bemutató</vt:lpstr>
      <vt:lpstr>   A megváltás szó eredeti jelentése</vt:lpstr>
      <vt:lpstr>Képek forrásai: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VII. A Fiú Isten</dc:title>
  <dc:creator>Tuncsike</dc:creator>
  <cp:lastModifiedBy>Zimányi Noémi</cp:lastModifiedBy>
  <cp:revision>48</cp:revision>
  <dcterms:created xsi:type="dcterms:W3CDTF">2018-07-19T03:33:11Z</dcterms:created>
  <dcterms:modified xsi:type="dcterms:W3CDTF">2018-10-13T09:51:54Z</dcterms:modified>
</cp:coreProperties>
</file>