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C36D"/>
    <a:srgbClr val="194157"/>
    <a:srgbClr val="B0C0D0"/>
    <a:srgbClr val="132025"/>
    <a:srgbClr val="36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18" autoAdjust="0"/>
  </p:normalViewPr>
  <p:slideViewPr>
    <p:cSldViewPr>
      <p:cViewPr>
        <p:scale>
          <a:sx n="110" d="100"/>
          <a:sy n="110" d="100"/>
        </p:scale>
        <p:origin x="24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D509-3F63-41C3-8284-5B43B5E51AF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B08-4593-4FA7-B0B8-8951C54A6B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D509-3F63-41C3-8284-5B43B5E51AF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B08-4593-4FA7-B0B8-8951C54A6B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D509-3F63-41C3-8284-5B43B5E51AF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B08-4593-4FA7-B0B8-8951C54A6B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D509-3F63-41C3-8284-5B43B5E51AF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B08-4593-4FA7-B0B8-8951C54A6B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D509-3F63-41C3-8284-5B43B5E51AF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B08-4593-4FA7-B0B8-8951C54A6B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D509-3F63-41C3-8284-5B43B5E51AF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B08-4593-4FA7-B0B8-8951C54A6B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D509-3F63-41C3-8284-5B43B5E51AF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B08-4593-4FA7-B0B8-8951C54A6B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D509-3F63-41C3-8284-5B43B5E51AF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B08-4593-4FA7-B0B8-8951C54A6B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D509-3F63-41C3-8284-5B43B5E51AF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B08-4593-4FA7-B0B8-8951C54A6B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D509-3F63-41C3-8284-5B43B5E51AF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B08-4593-4FA7-B0B8-8951C54A6B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D509-3F63-41C3-8284-5B43B5E51AF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B08-4593-4FA7-B0B8-8951C54A6BB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CD509-3F63-41C3-8284-5B43B5E51AF1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BEB08-4593-4FA7-B0B8-8951C54A6BB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59" y="764704"/>
            <a:ext cx="8424937" cy="1339591"/>
          </a:xfrm>
        </p:spPr>
        <p:txBody>
          <a:bodyPr/>
          <a:lstStyle/>
          <a:p>
            <a:r>
              <a:rPr lang="hu-HU" sz="8000" b="1" dirty="0" smtClean="0">
                <a:latin typeface="Times New Roman" pitchFamily="18" charset="0"/>
                <a:cs typeface="Times New Roman" pitchFamily="18" charset="0"/>
              </a:rPr>
              <a:t>VII. A Fiú Isten</a:t>
            </a:r>
            <a:endParaRPr lang="hu-H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6938183" cy="2276673"/>
          </a:xfrm>
        </p:spPr>
        <p:txBody>
          <a:bodyPr>
            <a:noAutofit/>
          </a:bodyPr>
          <a:lstStyle/>
          <a:p>
            <a:r>
              <a:rPr lang="hu-HU" sz="6600" b="1" dirty="0" smtClean="0">
                <a:latin typeface="Times New Roman" pitchFamily="18" charset="0"/>
                <a:cs typeface="Times New Roman" pitchFamily="18" charset="0"/>
              </a:rPr>
              <a:t>A) Jézus Krisztus személye</a:t>
            </a:r>
            <a:endParaRPr lang="hu-H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22114"/>
          </a:xfrm>
          <a:solidFill>
            <a:srgbClr val="D3C36D"/>
          </a:solidFill>
        </p:spPr>
        <p:txBody>
          <a:bodyPr>
            <a:normAutofit fontScale="90000"/>
          </a:bodyPr>
          <a:lstStyle/>
          <a:p>
            <a:r>
              <a:rPr lang="hu-HU" sz="3600" b="1" dirty="0" smtClean="0">
                <a:solidFill>
                  <a:srgbClr val="362700"/>
                </a:solidFill>
                <a:latin typeface="Times New Roman" pitchFamily="18" charset="0"/>
                <a:cs typeface="Times New Roman" pitchFamily="18" charset="0"/>
              </a:rPr>
              <a:t>3. Jézus Krisztus hármas tiszte</a:t>
            </a:r>
            <a:br>
              <a:rPr lang="hu-HU" sz="3600" b="1" dirty="0" smtClean="0">
                <a:solidFill>
                  <a:srgbClr val="3627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600" b="1" dirty="0" smtClean="0">
                <a:solidFill>
                  <a:srgbClr val="362700"/>
                </a:solidFill>
                <a:latin typeface="Times New Roman" pitchFamily="18" charset="0"/>
                <a:cs typeface="Times New Roman" pitchFamily="18" charset="0"/>
              </a:rPr>
              <a:t>3.1. Próféta</a:t>
            </a:r>
            <a:endParaRPr lang="hu-HU" sz="3600" dirty="0">
              <a:solidFill>
                <a:srgbClr val="3627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894730"/>
            <a:ext cx="5677744" cy="462250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hu-H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Próféciák szóltak Róla   </a:t>
            </a:r>
          </a:p>
          <a:p>
            <a:pPr algn="ctr">
              <a:buNone/>
            </a:pPr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s Ő maga a legnagyobb próféta. 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Prófétai feladata: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az Isten akaratának közlése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volt. </a:t>
            </a:r>
          </a:p>
        </p:txBody>
      </p:sp>
      <p:pic>
        <p:nvPicPr>
          <p:cNvPr id="5" name="Tartalom helye 4" descr="tabernákulum_shutterstock_2665366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57256" y="894730"/>
            <a:ext cx="3286744" cy="4754557"/>
          </a:xfrm>
        </p:spPr>
      </p:pic>
      <p:sp>
        <p:nvSpPr>
          <p:cNvPr id="7" name="Ellipszis 6"/>
          <p:cNvSpPr/>
          <p:nvPr/>
        </p:nvSpPr>
        <p:spPr>
          <a:xfrm>
            <a:off x="8604448" y="5171969"/>
            <a:ext cx="39158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-2913" y="5649287"/>
            <a:ext cx="9144000" cy="1211836"/>
          </a:xfrm>
          <a:prstGeom prst="rect">
            <a:avLst/>
          </a:prstGeom>
          <a:solidFill>
            <a:srgbClr val="D3C36D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Jézus prófétai tisztéhez tartoznak:  </a:t>
            </a:r>
            <a:endParaRPr lang="hu-H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600" dirty="0">
                <a:latin typeface="Times New Roman" pitchFamily="18" charset="0"/>
                <a:cs typeface="Times New Roman" pitchFamily="18" charset="0"/>
              </a:rPr>
              <a:t>tanításai és a csodatételei.</a:t>
            </a:r>
            <a:endParaRPr lang="hu-H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pPr algn="just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3.2. Főpap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9036496" cy="59240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Jézus egy személyben  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ÁLDOZÓ ÉS  ÁLDOZAT. </a:t>
            </a:r>
          </a:p>
          <a:p>
            <a:pPr algn="just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Áldozata:</a:t>
            </a:r>
          </a:p>
          <a:p>
            <a:pPr algn="just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egyszeri, tökéletes, </a:t>
            </a:r>
          </a:p>
          <a:p>
            <a:pPr algn="just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megismételhetetlen </a:t>
            </a:r>
          </a:p>
          <a:p>
            <a:pPr algn="just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és minden korban érvényes. </a:t>
            </a:r>
          </a:p>
          <a:p>
            <a:pPr algn="just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Erre utal az egyik </a:t>
            </a:r>
          </a:p>
          <a:p>
            <a:pPr algn="just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Krisztus-szimbólum: a bárány. 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Tartalom helye 6" descr="Ref. Bárány B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77911" y="4483852"/>
            <a:ext cx="3131840" cy="2348880"/>
          </a:xfrm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0" y="-27384"/>
            <a:ext cx="9144000" cy="922114"/>
          </a:xfrm>
          <a:prstGeom prst="rect">
            <a:avLst/>
          </a:prstGeom>
          <a:solidFill>
            <a:srgbClr val="B0C0D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194157"/>
                </a:solidFill>
                <a:latin typeface="Times New Roman" pitchFamily="18" charset="0"/>
                <a:cs typeface="Times New Roman" pitchFamily="18" charset="0"/>
              </a:rPr>
              <a:t>3. Jézus Krisztus hármas tiszte</a:t>
            </a:r>
            <a:br>
              <a:rPr lang="hu-HU" sz="3600" b="1" dirty="0" smtClean="0">
                <a:solidFill>
                  <a:srgbClr val="19415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600" b="1" dirty="0" smtClean="0">
                <a:solidFill>
                  <a:srgbClr val="194157"/>
                </a:solidFill>
                <a:latin typeface="Times New Roman" pitchFamily="18" charset="0"/>
                <a:cs typeface="Times New Roman" pitchFamily="18" charset="0"/>
              </a:rPr>
              <a:t>3.2. Főpap</a:t>
            </a:r>
            <a:endParaRPr lang="hu-HU" sz="3600" dirty="0">
              <a:solidFill>
                <a:srgbClr val="194157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8686800" y="6472692"/>
            <a:ext cx="39158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4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töviskorona_shutterstock_1223076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03848" y="1844824"/>
            <a:ext cx="3010779" cy="2736304"/>
          </a:xfrm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Uralma elsősorban az Ő személyében látható. </a:t>
            </a:r>
          </a:p>
          <a:p>
            <a:pPr algn="ctr">
              <a:buNone/>
            </a:pPr>
            <a:r>
              <a:rPr lang="hu-HU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SZOLGÁLÓ KIRÁLY</a:t>
            </a:r>
          </a:p>
          <a:p>
            <a:pPr algn="just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hu-H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hu-HU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Ő az egyház egyetlen vezetője. 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Az eljövendő világban Krisztus fog ítélni élők és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holtak felett, és együtt uralkodik az Atya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Istennel és a Szentlélekkel. </a:t>
            </a:r>
          </a:p>
          <a:p>
            <a:pPr algn="ctr">
              <a:buNone/>
            </a:pP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just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3.3. Király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0" y="-27384"/>
            <a:ext cx="9144000" cy="922114"/>
          </a:xfrm>
          <a:prstGeom prst="rect">
            <a:avLst/>
          </a:prstGeom>
          <a:solidFill>
            <a:srgbClr val="B0C0D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194157"/>
                </a:solidFill>
                <a:latin typeface="Times New Roman" pitchFamily="18" charset="0"/>
                <a:cs typeface="Times New Roman" pitchFamily="18" charset="0"/>
              </a:rPr>
              <a:t>3. Jézus Krisztus hármas tiszte</a:t>
            </a:r>
            <a:br>
              <a:rPr lang="hu-HU" sz="3600" b="1" dirty="0" smtClean="0">
                <a:solidFill>
                  <a:srgbClr val="19415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600" b="1" dirty="0" smtClean="0">
                <a:solidFill>
                  <a:srgbClr val="194157"/>
                </a:solidFill>
                <a:latin typeface="Times New Roman" pitchFamily="18" charset="0"/>
                <a:cs typeface="Times New Roman" pitchFamily="18" charset="0"/>
              </a:rPr>
              <a:t>3.3. Király</a:t>
            </a:r>
            <a:endParaRPr lang="hu-HU" sz="3600" dirty="0">
              <a:solidFill>
                <a:srgbClr val="194157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35496" y="6165304"/>
            <a:ext cx="133672" cy="1966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000" dirty="0">
                <a:solidFill>
                  <a:schemeClr val="bg2">
                    <a:lumMod val="25000"/>
                  </a:schemeClr>
                </a:solidFill>
              </a:rPr>
              <a:t>5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 forrásai: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39552" y="1844824"/>
            <a:ext cx="735566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JHS_shutterstock_478479612. </a:t>
            </a:r>
            <a:r>
              <a:rPr lang="hu-HU" dirty="0"/>
              <a:t>kereszt a </a:t>
            </a:r>
            <a:r>
              <a:rPr lang="hu-HU" dirty="0" smtClean="0"/>
              <a:t>mezőn_shutterstock_248022223</a:t>
            </a:r>
          </a:p>
          <a:p>
            <a:r>
              <a:rPr lang="hu-HU" dirty="0" smtClean="0"/>
              <a:t>2. </a:t>
            </a:r>
            <a:r>
              <a:rPr lang="hu-HU" dirty="0"/>
              <a:t>kereszt a mezőn_shutterstock_248022223</a:t>
            </a:r>
          </a:p>
          <a:p>
            <a:r>
              <a:rPr lang="hu-HU" dirty="0" smtClean="0"/>
              <a:t>3</a:t>
            </a:r>
            <a:r>
              <a:rPr lang="hu-HU" dirty="0"/>
              <a:t>. </a:t>
            </a:r>
            <a:r>
              <a:rPr lang="hu-HU" dirty="0" smtClean="0"/>
              <a:t>tabernákulum_shutterstock_26653660</a:t>
            </a:r>
          </a:p>
          <a:p>
            <a:r>
              <a:rPr lang="hu-HU" dirty="0"/>
              <a:t>4. Ref. Bárány BA</a:t>
            </a:r>
          </a:p>
          <a:p>
            <a:r>
              <a:rPr lang="hu-HU" dirty="0" smtClean="0"/>
              <a:t>5</a:t>
            </a:r>
            <a:r>
              <a:rPr lang="hu-HU" dirty="0"/>
              <a:t>. </a:t>
            </a:r>
            <a:r>
              <a:rPr lang="hu-HU" smtClean="0"/>
              <a:t>töviskorona_shutterstock_122307616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5747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JHS_shutterstock_478479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12198"/>
            <a:ext cx="9144000" cy="6120341"/>
          </a:xfrm>
        </p:spPr>
      </p:pic>
      <p:sp>
        <p:nvSpPr>
          <p:cNvPr id="6" name="Ellipszis 5"/>
          <p:cNvSpPr/>
          <p:nvPr/>
        </p:nvSpPr>
        <p:spPr>
          <a:xfrm>
            <a:off x="8352420" y="6381328"/>
            <a:ext cx="39158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1. Mit mond a </a:t>
            </a: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Biblia</a:t>
            </a: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, és mit vallunk az </a:t>
            </a: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Apostoli Hitvallás</a:t>
            </a: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ban</a:t>
            </a:r>
            <a:r>
              <a:rPr lang="hu-H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Jézus Krisztusról?</a:t>
            </a: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996092"/>
            <a:ext cx="9036496" cy="485313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 A Szentháromság második személye a Fiú,</a:t>
            </a:r>
            <a:endParaRPr lang="hu-H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 Isten akaratának kijelentése,</a:t>
            </a:r>
            <a:endParaRPr lang="hu-HU" sz="3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Jézusban Isten maga öltött testet, (INCARNATIO)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Jézus földi élete előtt is létezett mint valóságos</a:t>
            </a:r>
          </a:p>
          <a:p>
            <a:pPr algn="just">
              <a:buNone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Isten, és földi élete után ismét Istenként él tovább,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u-HU" sz="3400" dirty="0" smtClean="0">
                <a:latin typeface="Times New Roman" pitchFamily="18" charset="0"/>
                <a:cs typeface="Times New Roman" pitchFamily="18" charset="0"/>
              </a:rPr>
              <a:t>Egyszerre valóságos Isten és valóságos ember.  </a:t>
            </a:r>
            <a:endParaRPr lang="hu-H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8496944" cy="6552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hu-H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Tettéhez, életéhez szorosan hozzátartozik az általa elvégzett váltságmunka: </a:t>
            </a:r>
          </a:p>
          <a:p>
            <a:pPr>
              <a:buNone/>
            </a:pPr>
            <a:endParaRPr lang="hu-H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hu-HU" sz="4800" dirty="0" smtClean="0">
                <a:latin typeface="Times New Roman" pitchFamily="18" charset="0"/>
                <a:cs typeface="Times New Roman" pitchFamily="18" charset="0"/>
              </a:rPr>
              <a:t>AZ EMBER </a:t>
            </a:r>
          </a:p>
          <a:p>
            <a:pPr>
              <a:buNone/>
            </a:pPr>
            <a:r>
              <a:rPr lang="hu-HU" sz="4800" dirty="0" smtClean="0">
                <a:latin typeface="Times New Roman" pitchFamily="18" charset="0"/>
                <a:cs typeface="Times New Roman" pitchFamily="18" charset="0"/>
              </a:rPr>
              <a:t>MEGVÁLTÁSA </a:t>
            </a:r>
          </a:p>
          <a:p>
            <a:pPr>
              <a:buNone/>
            </a:pPr>
            <a:r>
              <a:rPr lang="hu-HU" sz="4800" dirty="0" smtClean="0">
                <a:latin typeface="Times New Roman" pitchFamily="18" charset="0"/>
                <a:cs typeface="Times New Roman" pitchFamily="18" charset="0"/>
              </a:rPr>
              <a:t>A BŰN </a:t>
            </a:r>
          </a:p>
          <a:p>
            <a:pPr>
              <a:buNone/>
            </a:pPr>
            <a:r>
              <a:rPr lang="hu-HU" sz="4800" dirty="0" smtClean="0">
                <a:latin typeface="Times New Roman" pitchFamily="18" charset="0"/>
                <a:cs typeface="Times New Roman" pitchFamily="18" charset="0"/>
              </a:rPr>
              <a:t>HATALMÁBÓL.</a:t>
            </a:r>
            <a:endParaRPr lang="hu-HU" sz="4800" dirty="0"/>
          </a:p>
        </p:txBody>
      </p:sp>
      <p:pic>
        <p:nvPicPr>
          <p:cNvPr id="5" name="Tartalom helye 4" descr="kereszt a mezőn_shutterstock_2480222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6038" y="3196544"/>
            <a:ext cx="4037962" cy="3777282"/>
          </a:xfrm>
        </p:spPr>
      </p:pic>
      <p:sp>
        <p:nvSpPr>
          <p:cNvPr id="7" name="Ellipszis 6"/>
          <p:cNvSpPr/>
          <p:nvPr/>
        </p:nvSpPr>
        <p:spPr>
          <a:xfrm>
            <a:off x="8716924" y="6597352"/>
            <a:ext cx="39158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0097" t="1735" r="9394" b="61023"/>
          <a:stretch/>
        </p:blipFill>
        <p:spPr>
          <a:xfrm>
            <a:off x="0" y="0"/>
            <a:ext cx="9013220" cy="6442604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755576" y="5683696"/>
            <a:ext cx="1944216" cy="7813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Apostoli hitvallás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l="10097" t="39149" r="9394" b="2252"/>
          <a:stretch/>
        </p:blipFill>
        <p:spPr>
          <a:xfrm>
            <a:off x="35496" y="170772"/>
            <a:ext cx="9040585" cy="6669360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467544" y="3505704"/>
            <a:ext cx="864096" cy="23042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2400" dirty="0" smtClean="0"/>
              <a:t>Apostoli hitvallás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2. Mit tanít a Heidelbergi Káté?</a:t>
            </a: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300" b="1" dirty="0" smtClean="0">
                <a:latin typeface="Times New Roman" pitchFamily="18" charset="0"/>
                <a:cs typeface="Times New Roman" pitchFamily="18" charset="0"/>
              </a:rPr>
              <a:t>2.1. A Káté tanít Jézus tettének okáról és céljáról. </a:t>
            </a:r>
            <a:endParaRPr lang="hu-HU" sz="3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0446" t="13078" r="4633" b="7118"/>
          <a:stretch/>
        </p:blipFill>
        <p:spPr>
          <a:xfrm>
            <a:off x="251520" y="2060848"/>
            <a:ext cx="8686800" cy="4290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2.2. Jézus személyével kapcsolatban ezt mondja a Káté: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8600" y="1417638"/>
            <a:ext cx="8686800" cy="53237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Valóságos Isten és valóságos ember.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Neve: Krisztus, azaz Felkent. </a:t>
            </a:r>
          </a:p>
          <a:p>
            <a:pPr algn="just">
              <a:buNone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  HK 16. „Miért kell valóságos és tökéletesen igaz embernek lennie?</a:t>
            </a:r>
          </a:p>
          <a:p>
            <a:pPr algn="just">
              <a:buNone/>
            </a:pPr>
            <a:r>
              <a:rPr lang="hu-H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Isten igazságossága azt követeli, hogy ember fizessen az ember bűnéért. De legyen igaz ember, mert aki bűnös, másokért nem fizethet.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>
              <a:buNone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  HK 17. „Miért legyen valóságos Isten is?</a:t>
            </a:r>
          </a:p>
          <a:p>
            <a:pPr algn="just">
              <a:buNone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u-H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Azért, hogy isteni hatalmával emberi voltában el tudja viselni Isten haragjának a súlyát, s így visszaszerezze és helyreállítsa elveszített igazságunkat és életünket.”</a:t>
            </a:r>
            <a:endParaRPr lang="hu-H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20688"/>
            <a:ext cx="8686800" cy="61206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HK 31. „Miért nevezik őt Krisztusnak, azaz Felkentnek?</a:t>
            </a:r>
          </a:p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hu-H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Azért, mert őt az Atya rendelte, és Szentlelkével felkente a mi legfőbb prófétánkká és tanítónkká, aki kijelentette Isten titkos végzését és akaratát a mi váltságunkról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hu-H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egyetlen főpapunkká, aki testének egyetlen áldozatával minket megváltott, és az Atya színe előtt szüntelenül könyörög értünk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hu-H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továbbá örökkévaló királyunkká, aki minket igéjével és Szentlelkével kormányoz, és a megszerzett üdvösségben oltalmaz és megtart.”</a:t>
            </a:r>
          </a:p>
          <a:p>
            <a:pPr algn="just">
              <a:buNone/>
            </a:pP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417</Words>
  <Application>Microsoft Office PowerPoint</Application>
  <PresentationFormat>Diavetítés a képernyőre (4:3 oldalarány)</PresentationFormat>
  <Paragraphs>69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Office-téma</vt:lpstr>
      <vt:lpstr>VII. A Fiú Isten</vt:lpstr>
      <vt:lpstr>PowerPoint-bemutató</vt:lpstr>
      <vt:lpstr>1. Mit mond a Biblia, és mit vallunk az Apostoli Hitvallásban Jézus Krisztusról?</vt:lpstr>
      <vt:lpstr>PowerPoint-bemutató</vt:lpstr>
      <vt:lpstr>PowerPoint-bemutató</vt:lpstr>
      <vt:lpstr>PowerPoint-bemutató</vt:lpstr>
      <vt:lpstr>2. Mit tanít a Heidelbergi Káté? 2.1. A Káté tanít Jézus tettének okáról és céljáról. </vt:lpstr>
      <vt:lpstr>2.2. Jézus személyével kapcsolatban ezt mondja a Káté:</vt:lpstr>
      <vt:lpstr>PowerPoint-bemutató</vt:lpstr>
      <vt:lpstr>3. Jézus Krisztus hármas tiszte 3.1. Próféta</vt:lpstr>
      <vt:lpstr>3.2. Főpap</vt:lpstr>
      <vt:lpstr>3.3. Király</vt:lpstr>
      <vt:lpstr>Képek forrásai: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VII. A Fiú Isten</dc:title>
  <dc:creator>Tuncsike</dc:creator>
  <cp:lastModifiedBy>Zimányi Noémi</cp:lastModifiedBy>
  <cp:revision>66</cp:revision>
  <dcterms:created xsi:type="dcterms:W3CDTF">2018-07-16T11:39:15Z</dcterms:created>
  <dcterms:modified xsi:type="dcterms:W3CDTF">2018-10-13T09:58:31Z</dcterms:modified>
</cp:coreProperties>
</file>