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4" r:id="rId11"/>
    <p:sldId id="263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8BC"/>
    <a:srgbClr val="EB4134"/>
    <a:srgbClr val="FEAD6B"/>
    <a:srgbClr val="668013"/>
    <a:srgbClr val="FFF68F"/>
    <a:srgbClr val="791714"/>
    <a:srgbClr val="755D2A"/>
    <a:srgbClr val="FBB532"/>
    <a:srgbClr val="1F49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99A7D-48FB-412E-8205-F48DDF73A40E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6F6CF-0C22-464C-BC4C-AD1971D238E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A97C-EED9-473D-B0AE-CAD660E1902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C848-7A21-45B3-B7F3-6322561522B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l="11692" t="6953" r="10054" b="7631"/>
          <a:stretch/>
        </p:blipFill>
        <p:spPr>
          <a:xfrm>
            <a:off x="2051720" y="188640"/>
            <a:ext cx="5112568" cy="5053803"/>
          </a:xfrm>
          <a:prstGeom prst="ellipse">
            <a:avLst/>
          </a:prstGeom>
          <a:pattFill prst="pct5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  <p:sp>
        <p:nvSpPr>
          <p:cNvPr id="13" name="Szövegdoboz 12"/>
          <p:cNvSpPr txBox="1"/>
          <p:nvPr/>
        </p:nvSpPr>
        <p:spPr>
          <a:xfrm>
            <a:off x="7114" y="47971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500" dirty="0" smtClean="0">
                <a:solidFill>
                  <a:srgbClr val="344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A HITRŐL</a:t>
            </a:r>
            <a:endParaRPr lang="hu-HU" sz="11500" dirty="0">
              <a:solidFill>
                <a:srgbClr val="344C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08004" y="4886819"/>
            <a:ext cx="28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4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hő 2"/>
          <p:cNvSpPr/>
          <p:nvPr/>
        </p:nvSpPr>
        <p:spPr>
          <a:xfrm>
            <a:off x="651171" y="1772816"/>
            <a:ext cx="8208912" cy="4392488"/>
          </a:xfrm>
          <a:prstGeom prst="cloud">
            <a:avLst/>
          </a:prstGeom>
          <a:solidFill>
            <a:srgbClr val="D9C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i="1" dirty="0" smtClean="0">
                <a:solidFill>
                  <a:srgbClr val="755D2A"/>
                </a:solidFill>
                <a:latin typeface="Times New Roman" pitchFamily="18" charset="0"/>
                <a:cs typeface="Times New Roman" pitchFamily="18" charset="0"/>
              </a:rPr>
              <a:t>„A hit pedig a remélt dolgokban való bizalom, és a nem látható dolgok létéről való meggyőződés.” </a:t>
            </a:r>
            <a:r>
              <a:rPr lang="hu-HU" sz="3600" b="1" dirty="0" smtClean="0">
                <a:solidFill>
                  <a:srgbClr val="755D2A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3600" b="1" dirty="0" err="1" smtClean="0">
                <a:solidFill>
                  <a:srgbClr val="755D2A"/>
                </a:solidFill>
                <a:latin typeface="Times New Roman" pitchFamily="18" charset="0"/>
                <a:cs typeface="Times New Roman" pitchFamily="18" charset="0"/>
              </a:rPr>
              <a:t>Zsid</a:t>
            </a:r>
            <a:r>
              <a:rPr lang="hu-HU" sz="3600" b="1" dirty="0" smtClean="0">
                <a:solidFill>
                  <a:srgbClr val="755D2A"/>
                </a:solidFill>
                <a:latin typeface="Times New Roman" pitchFamily="18" charset="0"/>
                <a:cs typeface="Times New Roman" pitchFamily="18" charset="0"/>
              </a:rPr>
              <a:t> 11,1)</a:t>
            </a:r>
            <a:endParaRPr lang="hu-HU" sz="3600" b="1" dirty="0">
              <a:solidFill>
                <a:srgbClr val="755D2A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11760" y="404664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solidFill>
                  <a:srgbClr val="EAD8BC"/>
                </a:solidFill>
              </a:rPr>
              <a:t>2. A HIT TITOK</a:t>
            </a:r>
            <a:endParaRPr lang="hu-HU" sz="6000" dirty="0">
              <a:solidFill>
                <a:srgbClr val="EAD8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09319"/>
            <a:ext cx="6912768" cy="116205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3. MIT TANÍT A HEIDELBERGI KÁTÉ </a:t>
            </a:r>
            <a:br>
              <a:rPr lang="hu-H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 HITRŐL?</a:t>
            </a:r>
            <a:endParaRPr lang="hu-HU" sz="2800" dirty="0">
              <a:solidFill>
                <a:srgbClr val="1F497D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33222" y="1916832"/>
            <a:ext cx="8517515" cy="4752528"/>
          </a:xfrm>
        </p:spPr>
        <p:txBody>
          <a:bodyPr>
            <a:no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HK 21. „Mi az igaz hit?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	Az igaz hit </a:t>
            </a:r>
            <a:r>
              <a:rPr lang="hu-H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ismeret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, amelynél fogva igaznak tartom mindazt, amit Isten az ő igéjében nekünk kijelentett. Ám egyúttal szívbéli </a:t>
            </a:r>
            <a:r>
              <a:rPr lang="hu-H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bizodalom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is, amelyet a Szentlélek ébreszt bennem az evangélium által, hogy Isten nemcsak másoknak, hanem nekem is bűnbocsánatot, örök igazságot és üdvösséget ajándékoz ingyen kegyelemből, Krisztus érdeméért.”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4273" r="4887" b="2695"/>
          <a:stretch/>
        </p:blipFill>
        <p:spPr>
          <a:xfrm>
            <a:off x="7596336" y="309319"/>
            <a:ext cx="1254401" cy="201622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526701" y="195621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1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F68F"/>
                </a:solidFill>
                <a:cs typeface="Times New Roman" pitchFamily="18" charset="0"/>
              </a:rPr>
              <a:t>4. A hit felismerhető: gyümölcsei vannak</a:t>
            </a:r>
            <a:endParaRPr lang="hu-HU" dirty="0">
              <a:solidFill>
                <a:srgbClr val="FFF68F"/>
              </a:solidFill>
            </a:endParaRPr>
          </a:p>
        </p:txBody>
      </p:sp>
      <p:pic>
        <p:nvPicPr>
          <p:cNvPr id="8" name="Kép 7" descr="gyümölcsök_shutterstock_256231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6" y="3679164"/>
            <a:ext cx="4309321" cy="317883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851920" y="6488668"/>
            <a:ext cx="28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03649" y="2571168"/>
            <a:ext cx="7416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6600" dirty="0" smtClean="0">
                <a:solidFill>
                  <a:srgbClr val="EAD8BC"/>
                </a:solidFill>
              </a:rPr>
              <a:t>JÓ  CSELEKEDETEK</a:t>
            </a:r>
            <a:endParaRPr lang="hu-HU" sz="6600" dirty="0">
              <a:solidFill>
                <a:srgbClr val="EAD8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849435"/>
          </a:xfrm>
        </p:spPr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Mit vallunk a hitről?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-36512" y="0"/>
            <a:ext cx="738664" cy="6858000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3600" b="1" cap="none" spc="0" dirty="0" smtClean="0">
                <a:ln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REFORMÁTORI </a:t>
            </a:r>
            <a:r>
              <a:rPr lang="hu-HU" sz="3600" b="1" cap="none" spc="0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ALAPELVEK</a:t>
            </a:r>
            <a:endParaRPr lang="hu-HU" sz="3600" b="1" cap="none" spc="0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2413" t="1887" r="3118" b="2183"/>
          <a:stretch/>
        </p:blipFill>
        <p:spPr>
          <a:xfrm>
            <a:off x="1619672" y="877291"/>
            <a:ext cx="5817823" cy="590465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51920" y="6488668"/>
            <a:ext cx="28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kegyelmet Isten adja, az ember egyedül hit által fogadhatja el azt.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Felhő 2"/>
          <p:cNvSpPr/>
          <p:nvPr/>
        </p:nvSpPr>
        <p:spPr>
          <a:xfrm>
            <a:off x="179512" y="1556792"/>
            <a:ext cx="8964488" cy="51125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„Hiszen kegyelemből van üdvösségetek hit által, és ez nem tőletek van: Isten ajándéka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hu-H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nem cselekedetekért, hogy senki se dicsekedjék” </a:t>
            </a:r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2,8)</a:t>
            </a:r>
            <a:endParaRPr lang="hu-H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1600" y="764704"/>
            <a:ext cx="691276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A képek hivatkozásai</a:t>
            </a:r>
          </a:p>
          <a:p>
            <a:pPr algn="ctr"/>
            <a:endParaRPr lang="hu-HU" sz="4400" dirty="0" smtClean="0"/>
          </a:p>
          <a:p>
            <a:r>
              <a:rPr lang="hu-HU" dirty="0" smtClean="0"/>
              <a:t>1. Dogmatika alapmodul 13. o.</a:t>
            </a:r>
          </a:p>
          <a:p>
            <a:r>
              <a:rPr lang="hu-HU" dirty="0" smtClean="0"/>
              <a:t>2. Gyümölcsök_shutterstock_256231144</a:t>
            </a:r>
            <a:r>
              <a:rPr lang="hu-HU" dirty="0" smtClean="0"/>
              <a:t>.</a:t>
            </a:r>
          </a:p>
          <a:p>
            <a:r>
              <a:rPr lang="hu-HU" dirty="0" smtClean="0"/>
              <a:t>3. Dogmatika modul 19. o.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721" y="0"/>
            <a:ext cx="9144000" cy="6858000"/>
          </a:xfrm>
          <a:solidFill>
            <a:srgbClr val="344C28"/>
          </a:solidFill>
        </p:spPr>
        <p:txBody>
          <a:bodyPr>
            <a:noAutofit/>
          </a:bodyPr>
          <a:lstStyle/>
          <a:p>
            <a:r>
              <a:rPr lang="hu-HU" sz="11500" b="1" dirty="0" smtClean="0">
                <a:solidFill>
                  <a:srgbClr val="CEDE8A"/>
                </a:solidFill>
                <a:latin typeface="Arial Rounded MT Bold" panose="020F0704030504030204" pitchFamily="34" charset="0"/>
                <a:cs typeface="Times New Roman" pitchFamily="18" charset="0"/>
              </a:rPr>
              <a:t>1. Mit </a:t>
            </a:r>
            <a:r>
              <a:rPr lang="hu-HU" sz="13800" b="1" dirty="0" smtClean="0">
                <a:solidFill>
                  <a:srgbClr val="CEDE8A"/>
                </a:solidFill>
                <a:latin typeface="Arial Rounded MT Bold" panose="020F0704030504030204" pitchFamily="34" charset="0"/>
                <a:cs typeface="Times New Roman" pitchFamily="18" charset="0"/>
              </a:rPr>
              <a:t>HISZÜNK</a:t>
            </a:r>
            <a:r>
              <a:rPr lang="hu-HU" sz="11500" b="1" dirty="0" smtClean="0">
                <a:solidFill>
                  <a:srgbClr val="CEDE8A"/>
                </a:solidFill>
                <a:latin typeface="Arial Rounded MT Bold" panose="020F0704030504030204" pitchFamily="34" charset="0"/>
                <a:cs typeface="Times New Roman" pitchFamily="18" charset="0"/>
              </a:rPr>
              <a:t> </a:t>
            </a:r>
            <a:br>
              <a:rPr lang="hu-HU" sz="11500" b="1" dirty="0" smtClean="0">
                <a:solidFill>
                  <a:srgbClr val="CEDE8A"/>
                </a:solidFill>
                <a:latin typeface="Arial Rounded MT Bold" panose="020F0704030504030204" pitchFamily="34" charset="0"/>
                <a:cs typeface="Times New Roman" pitchFamily="18" charset="0"/>
              </a:rPr>
            </a:br>
            <a:r>
              <a:rPr lang="hu-HU" sz="8800" b="1" dirty="0" smtClean="0">
                <a:solidFill>
                  <a:srgbClr val="CEDE8A"/>
                </a:solidFill>
                <a:latin typeface="Arial Rounded MT Bold" panose="020F0704030504030204" pitchFamily="34" charset="0"/>
                <a:cs typeface="Times New Roman" pitchFamily="18" charset="0"/>
              </a:rPr>
              <a:t>mi, keresztyének?</a:t>
            </a:r>
            <a:endParaRPr lang="hu-HU" sz="8800" dirty="0">
              <a:solidFill>
                <a:srgbClr val="CEDE8A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69324" y="214617"/>
            <a:ext cx="2823526" cy="2350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700" dirty="0" smtClean="0">
                <a:latin typeface="+mj-lt"/>
                <a:cs typeface="Times New Roman" pitchFamily="18" charset="0"/>
              </a:rPr>
              <a:t>BIZO-NYOS-SÁG</a:t>
            </a:r>
            <a:endParaRPr lang="hu-HU" sz="3700" dirty="0">
              <a:latin typeface="+mj-lt"/>
              <a:cs typeface="Times New Roman" pitchFamily="18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2558616" y="370770"/>
            <a:ext cx="2171637" cy="1767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700" dirty="0" smtClean="0"/>
              <a:t>TUDÁS</a:t>
            </a:r>
            <a:endParaRPr lang="hu-HU" sz="3700" dirty="0"/>
          </a:p>
        </p:txBody>
      </p:sp>
      <p:sp>
        <p:nvSpPr>
          <p:cNvPr id="6" name="Ellipszis 5"/>
          <p:cNvSpPr/>
          <p:nvPr/>
        </p:nvSpPr>
        <p:spPr>
          <a:xfrm>
            <a:off x="4389484" y="214617"/>
            <a:ext cx="2562491" cy="2350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700" dirty="0" smtClean="0"/>
              <a:t>FELIS-MERÉS</a:t>
            </a:r>
            <a:endParaRPr lang="hu-HU" sz="3700" dirty="0"/>
          </a:p>
        </p:txBody>
      </p:sp>
      <p:sp>
        <p:nvSpPr>
          <p:cNvPr id="7" name="Ellipszis 6"/>
          <p:cNvSpPr/>
          <p:nvPr/>
        </p:nvSpPr>
        <p:spPr>
          <a:xfrm>
            <a:off x="6372200" y="214617"/>
            <a:ext cx="2664296" cy="2221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700" dirty="0" smtClean="0"/>
              <a:t>KAPCSO-LAT</a:t>
            </a:r>
            <a:endParaRPr lang="hu-HU" sz="3700" dirty="0"/>
          </a:p>
        </p:txBody>
      </p:sp>
      <p:sp>
        <p:nvSpPr>
          <p:cNvPr id="8" name="Téglalap 7"/>
          <p:cNvSpPr/>
          <p:nvPr/>
        </p:nvSpPr>
        <p:spPr>
          <a:xfrm>
            <a:off x="1766749" y="3114309"/>
            <a:ext cx="567287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err="1" smtClean="0">
                <a:latin typeface="+mj-lt"/>
                <a:cs typeface="Times New Roman" pitchFamily="18" charset="0"/>
              </a:rPr>
              <a:t>magatartás+tapasztalat</a:t>
            </a:r>
            <a:endParaRPr lang="hu-HU" sz="4000" dirty="0">
              <a:latin typeface="+mj-lt"/>
            </a:endParaRPr>
          </a:p>
        </p:txBody>
      </p:sp>
      <p:sp>
        <p:nvSpPr>
          <p:cNvPr id="34" name="Jobbra nyíl 33"/>
          <p:cNvSpPr/>
          <p:nvPr/>
        </p:nvSpPr>
        <p:spPr>
          <a:xfrm rot="3794714">
            <a:off x="1535544" y="2371430"/>
            <a:ext cx="1456679" cy="1001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Jobbra nyíl 34"/>
          <p:cNvSpPr/>
          <p:nvPr/>
        </p:nvSpPr>
        <p:spPr>
          <a:xfrm rot="5400000">
            <a:off x="2984569" y="2217613"/>
            <a:ext cx="1459414" cy="1001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Jobbra nyíl 35"/>
          <p:cNvSpPr/>
          <p:nvPr/>
        </p:nvSpPr>
        <p:spPr>
          <a:xfrm rot="5400000">
            <a:off x="5133651" y="2449242"/>
            <a:ext cx="1014778" cy="1001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Jobbra nyíl 36"/>
          <p:cNvSpPr/>
          <p:nvPr/>
        </p:nvSpPr>
        <p:spPr>
          <a:xfrm rot="6731422">
            <a:off x="6308497" y="2217613"/>
            <a:ext cx="1445267" cy="1001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114800" y="297581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hu-HU" dirty="0"/>
          </a:p>
        </p:txBody>
      </p:sp>
      <p:sp>
        <p:nvSpPr>
          <p:cNvPr id="43" name="Szalagnyíl lefelé 42"/>
          <p:cNvSpPr/>
          <p:nvPr/>
        </p:nvSpPr>
        <p:spPr>
          <a:xfrm rot="5400000">
            <a:off x="7075827" y="4046491"/>
            <a:ext cx="2119392" cy="13698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1755796" y="4242682"/>
            <a:ext cx="56728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900" b="1" dirty="0" smtClean="0">
                <a:solidFill>
                  <a:srgbClr val="826D4E"/>
                </a:solidFill>
              </a:rPr>
              <a:t>HIT</a:t>
            </a:r>
            <a:endParaRPr lang="hu-HU" sz="13800" b="1" dirty="0">
              <a:solidFill>
                <a:srgbClr val="826D4E"/>
              </a:solidFill>
            </a:endParaRPr>
          </a:p>
        </p:txBody>
      </p:sp>
      <p:sp>
        <p:nvSpPr>
          <p:cNvPr id="44" name="Szalagnyíl lefelé 43"/>
          <p:cNvSpPr/>
          <p:nvPr/>
        </p:nvSpPr>
        <p:spPr>
          <a:xfrm rot="5400000" flipV="1">
            <a:off x="1964" y="3991173"/>
            <a:ext cx="2057026" cy="14664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001" y="-243408"/>
            <a:ext cx="7436327" cy="5832648"/>
          </a:xfrm>
        </p:spPr>
        <p:txBody>
          <a:bodyPr>
            <a:noAutofit/>
          </a:bodyPr>
          <a:lstStyle/>
          <a:p>
            <a:pPr algn="l"/>
            <a:r>
              <a:rPr lang="hu-HU" sz="5400" dirty="0" smtClean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A keresztyén hit tartalmának </a:t>
            </a:r>
            <a:r>
              <a:rPr lang="hu-H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legrövidebb</a:t>
            </a:r>
            <a:r>
              <a:rPr lang="hu-HU" sz="5400" dirty="0" smtClean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általánosan elfogadott </a:t>
            </a:r>
            <a:r>
              <a:rPr lang="hu-HU" sz="5400" dirty="0" smtClean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összefoglalása</a:t>
            </a:r>
            <a:br>
              <a:rPr lang="hu-HU" sz="5400" dirty="0" smtClean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5400" dirty="0" smtClean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endParaRPr lang="hu-HU" sz="5400" dirty="0">
              <a:solidFill>
                <a:srgbClr val="8064A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2823" y="5237574"/>
            <a:ext cx="83325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8800" b="1" cap="none" spc="0" dirty="0" smtClean="0">
                <a:ln/>
                <a:solidFill>
                  <a:srgbClr val="D9462D"/>
                </a:solidFill>
                <a:effectLst/>
              </a:rPr>
              <a:t>Apostoli Hitvallás</a:t>
            </a:r>
            <a:endParaRPr lang="hu-HU" sz="8800" b="1" cap="none" spc="0" dirty="0">
              <a:ln/>
              <a:solidFill>
                <a:srgbClr val="D9462D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A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lő 4"/>
          <p:cNvSpPr/>
          <p:nvPr/>
        </p:nvSpPr>
        <p:spPr>
          <a:xfrm>
            <a:off x="4701983" y="3573016"/>
            <a:ext cx="820153" cy="720080"/>
          </a:xfrm>
          <a:prstGeom prst="mathEqual">
            <a:avLst/>
          </a:prstGeom>
          <a:solidFill>
            <a:srgbClr val="35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39552" y="1124744"/>
            <a:ext cx="3888432" cy="5262979"/>
          </a:xfrm>
          <a:prstGeom prst="rect">
            <a:avLst/>
          </a:prstGeom>
          <a:solidFill>
            <a:srgbClr val="91D2D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4800" dirty="0" smtClean="0">
                <a:solidFill>
                  <a:srgbClr val="352844"/>
                </a:solidFill>
                <a:cs typeface="Times New Roman" pitchFamily="18" charset="0"/>
              </a:rPr>
              <a:t>Hiszek egy Istenben, mindenható Atyában, mennynek és földnek Teremtőjében.</a:t>
            </a:r>
            <a:endParaRPr lang="hu-HU" sz="4800" dirty="0">
              <a:solidFill>
                <a:srgbClr val="352844"/>
              </a:solidFill>
              <a:cs typeface="Times New Roman" pitchFamily="18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051720" y="6309320"/>
            <a:ext cx="552724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19650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4B3961"/>
                </a:solidFill>
              </a:rPr>
              <a:t>APOSTOLI HITVALLÁS</a:t>
            </a:r>
            <a:endParaRPr lang="hu-HU" sz="6600" b="1" dirty="0">
              <a:solidFill>
                <a:srgbClr val="4B396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796136" y="2963560"/>
            <a:ext cx="3198975" cy="1938992"/>
          </a:xfrm>
          <a:prstGeom prst="rect">
            <a:avLst/>
          </a:prstGeom>
          <a:solidFill>
            <a:srgbClr val="352844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Mindenható</a:t>
            </a:r>
          </a:p>
          <a:p>
            <a:pPr algn="ctr">
              <a:buNone/>
            </a:pPr>
            <a:r>
              <a:rPr lang="hu-HU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Teremtő</a:t>
            </a:r>
          </a:p>
          <a:p>
            <a:pPr algn="ctr">
              <a:buNone/>
            </a:pPr>
            <a:r>
              <a:rPr lang="hu-HU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Gondviselő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35219" y="188640"/>
            <a:ext cx="5128869" cy="6247864"/>
          </a:xfrm>
          <a:prstGeom prst="rect">
            <a:avLst/>
          </a:prstGeom>
          <a:solidFill>
            <a:srgbClr val="660033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És Jézus Krisztusban, </a:t>
            </a:r>
            <a:endParaRPr lang="hu-HU" sz="4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az </a:t>
            </a:r>
            <a:r>
              <a:rPr lang="hu-HU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Ő egyszülött Fiában, </a:t>
            </a:r>
            <a:endParaRPr lang="hu-HU" sz="4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 </a:t>
            </a:r>
            <a:r>
              <a:rPr lang="hu-HU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mi Urunkban, </a:t>
            </a:r>
            <a:endParaRPr lang="hu-HU" sz="4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aki </a:t>
            </a:r>
            <a:r>
              <a:rPr lang="hu-HU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fogantatott Szentlélektől, </a:t>
            </a:r>
            <a:endParaRPr lang="hu-HU" sz="4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született </a:t>
            </a:r>
            <a:r>
              <a:rPr lang="hu-HU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Szűz Máriától, szenvedett Poncius Pilátus alatt</a:t>
            </a:r>
            <a:r>
              <a:rPr lang="en-US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;</a:t>
            </a:r>
            <a:r>
              <a:rPr lang="hu-HU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endParaRPr lang="hu-HU" sz="4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megfeszítették</a:t>
            </a:r>
            <a:r>
              <a:rPr lang="hu-HU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meghalt és eltemették</a:t>
            </a:r>
            <a:r>
              <a:rPr lang="hu-HU" sz="3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" name="Téglalap 2"/>
          <p:cNvSpPr/>
          <p:nvPr/>
        </p:nvSpPr>
        <p:spPr>
          <a:xfrm>
            <a:off x="6444208" y="1700808"/>
            <a:ext cx="2466274" cy="3665793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hu-H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u-H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valóságos ISTEN  </a:t>
            </a:r>
          </a:p>
          <a:p>
            <a:pPr algn="ctr">
              <a:buNone/>
            </a:pPr>
            <a:r>
              <a:rPr lang="hu-H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</a:p>
          <a:p>
            <a:pPr algn="ctr">
              <a:buNone/>
            </a:pPr>
            <a:r>
              <a:rPr lang="hu-H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valóságos EMBER</a:t>
            </a:r>
          </a:p>
          <a:p>
            <a:pPr>
              <a:buNone/>
            </a:pPr>
            <a:endParaRPr lang="hu-H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3639533" y="7228221"/>
            <a:ext cx="55272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5" name="Egyenlő 4"/>
          <p:cNvSpPr/>
          <p:nvPr/>
        </p:nvSpPr>
        <p:spPr>
          <a:xfrm>
            <a:off x="5526106" y="3124556"/>
            <a:ext cx="756084" cy="792088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757317" y="6237312"/>
            <a:ext cx="552724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904148" y="1700808"/>
            <a:ext cx="3060340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700" dirty="0" smtClean="0">
                <a:solidFill>
                  <a:srgbClr val="0C21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feltámadt, mennyben van</a:t>
            </a:r>
          </a:p>
          <a:p>
            <a:pPr algn="ctr"/>
            <a:r>
              <a:rPr lang="hu-HU" sz="3700" dirty="0" smtClean="0">
                <a:solidFill>
                  <a:srgbClr val="0C21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Ő fog ítélni</a:t>
            </a:r>
            <a:endParaRPr lang="hu-HU" sz="3700" dirty="0">
              <a:solidFill>
                <a:srgbClr val="0C21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437105"/>
            <a:ext cx="4464496" cy="5632311"/>
          </a:xfrm>
          <a:prstGeom prst="rect">
            <a:avLst/>
          </a:prstGeom>
          <a:solidFill>
            <a:srgbClr val="352844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4000" dirty="0" err="1">
                <a:solidFill>
                  <a:schemeClr val="bg1"/>
                </a:solidFill>
                <a:cs typeface="Times New Roman" pitchFamily="18" charset="0"/>
              </a:rPr>
              <a:t>Alászállt</a:t>
            </a:r>
            <a:r>
              <a:rPr lang="hu-HU" sz="4000" dirty="0">
                <a:solidFill>
                  <a:schemeClr val="bg1"/>
                </a:solidFill>
                <a:cs typeface="Times New Roman" pitchFamily="18" charset="0"/>
              </a:rPr>
              <a:t> a poklokra, harmadnapon feltámadt a halottak közül, </a:t>
            </a:r>
            <a:endParaRPr lang="hu-HU" sz="4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cs typeface="Times New Roman" pitchFamily="18" charset="0"/>
              </a:rPr>
              <a:t>fölment </a:t>
            </a:r>
            <a:r>
              <a:rPr lang="hu-HU" sz="4000" dirty="0">
                <a:solidFill>
                  <a:schemeClr val="bg1"/>
                </a:solidFill>
                <a:cs typeface="Times New Roman" pitchFamily="18" charset="0"/>
              </a:rPr>
              <a:t>a mennybe, ott ül a mindenható Atya Isten jobbján, onnan jön el ítélni élőket és holtakat.</a:t>
            </a:r>
          </a:p>
        </p:txBody>
      </p:sp>
      <p:sp>
        <p:nvSpPr>
          <p:cNvPr id="10" name="Egyenlő 9"/>
          <p:cNvSpPr/>
          <p:nvPr/>
        </p:nvSpPr>
        <p:spPr>
          <a:xfrm>
            <a:off x="5004048" y="3253261"/>
            <a:ext cx="756084" cy="792088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2351422" y="5949280"/>
            <a:ext cx="552724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508104" y="1844824"/>
            <a:ext cx="3240360" cy="2736304"/>
          </a:xfrm>
          <a:prstGeom prst="rect">
            <a:avLst/>
          </a:prstGeom>
          <a:solidFill>
            <a:srgbClr val="FFA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Ő a Szentháromság harmadik személye</a:t>
            </a:r>
            <a:endParaRPr lang="hu-H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gyenlő 4"/>
          <p:cNvSpPr/>
          <p:nvPr/>
        </p:nvSpPr>
        <p:spPr>
          <a:xfrm>
            <a:off x="4511513" y="3212976"/>
            <a:ext cx="756084" cy="792088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15004" y="2708920"/>
            <a:ext cx="3856003" cy="1569660"/>
          </a:xfrm>
          <a:prstGeom prst="rect">
            <a:avLst/>
          </a:prstGeom>
          <a:solidFill>
            <a:srgbClr val="5E3B30"/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  <a:cs typeface="Times New Roman" pitchFamily="18" charset="0"/>
              </a:rPr>
              <a:t>Hiszek Szentlélekben</a:t>
            </a:r>
            <a:r>
              <a:rPr lang="hu-HU" sz="48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2066643" y="4204581"/>
            <a:ext cx="552724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3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1332531"/>
            <a:ext cx="4896544" cy="4401205"/>
          </a:xfrm>
          <a:prstGeom prst="rect">
            <a:avLst/>
          </a:prstGeom>
          <a:solidFill>
            <a:srgbClr val="5E3B30"/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cs typeface="Times New Roman" pitchFamily="18" charset="0"/>
              </a:rPr>
              <a:t>Hisze</a:t>
            </a:r>
            <a:r>
              <a:rPr lang="hu-HU" sz="4000" dirty="0" smtClean="0">
                <a:solidFill>
                  <a:srgbClr val="F15826"/>
                </a:solidFill>
                <a:cs typeface="Times New Roman" pitchFamily="18" charset="0"/>
              </a:rPr>
              <a:t>m</a:t>
            </a:r>
            <a:r>
              <a:rPr lang="hu-HU" sz="4000" dirty="0" smtClean="0">
                <a:solidFill>
                  <a:schemeClr val="bg1"/>
                </a:solidFill>
                <a:cs typeface="Times New Roman" pitchFamily="18" charset="0"/>
              </a:rPr>
              <a:t> az egyetemes anyaszentegyházat,</a:t>
            </a:r>
          </a:p>
          <a:p>
            <a:r>
              <a:rPr lang="hu-HU" sz="4000" dirty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hu-HU" sz="4000" dirty="0" smtClean="0">
                <a:solidFill>
                  <a:schemeClr val="bg1"/>
                </a:solidFill>
                <a:cs typeface="Times New Roman" pitchFamily="18" charset="0"/>
              </a:rPr>
              <a:t> szentek közösségét,</a:t>
            </a:r>
          </a:p>
          <a:p>
            <a:r>
              <a:rPr lang="hu-HU" sz="4000" dirty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hu-HU" sz="4000" dirty="0" smtClean="0">
                <a:solidFill>
                  <a:schemeClr val="bg1"/>
                </a:solidFill>
                <a:cs typeface="Times New Roman" pitchFamily="18" charset="0"/>
              </a:rPr>
              <a:t> bűnök bocsánatát, </a:t>
            </a:r>
          </a:p>
          <a:p>
            <a:r>
              <a:rPr lang="hu-HU" sz="4000" dirty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hu-HU" sz="4000" dirty="0" smtClean="0">
                <a:solidFill>
                  <a:schemeClr val="bg1"/>
                </a:solidFill>
                <a:cs typeface="Times New Roman" pitchFamily="18" charset="0"/>
              </a:rPr>
              <a:t> test feltámadását</a:t>
            </a:r>
          </a:p>
          <a:p>
            <a:r>
              <a:rPr lang="hu-HU" sz="4000" dirty="0">
                <a:solidFill>
                  <a:schemeClr val="bg1"/>
                </a:solidFill>
                <a:cs typeface="Times New Roman" pitchFamily="18" charset="0"/>
              </a:rPr>
              <a:t>é</a:t>
            </a:r>
            <a:r>
              <a:rPr lang="hu-HU" sz="4000" dirty="0" smtClean="0">
                <a:solidFill>
                  <a:schemeClr val="bg1"/>
                </a:solidFill>
                <a:cs typeface="Times New Roman" pitchFamily="18" charset="0"/>
              </a:rPr>
              <a:t>s az örök életet.</a:t>
            </a:r>
          </a:p>
          <a:p>
            <a:pPr algn="r"/>
            <a:r>
              <a:rPr lang="hu-HU" sz="4000" dirty="0" smtClean="0">
                <a:solidFill>
                  <a:schemeClr val="bg1"/>
                </a:solidFill>
                <a:cs typeface="Times New Roman" pitchFamily="18" charset="0"/>
              </a:rPr>
              <a:t>Ámen.</a:t>
            </a:r>
          </a:p>
        </p:txBody>
      </p:sp>
      <p:sp>
        <p:nvSpPr>
          <p:cNvPr id="4" name="Téglalap 3"/>
          <p:cNvSpPr/>
          <p:nvPr/>
        </p:nvSpPr>
        <p:spPr>
          <a:xfrm>
            <a:off x="5364088" y="1329408"/>
            <a:ext cx="3528392" cy="4392968"/>
          </a:xfrm>
          <a:prstGeom prst="rect">
            <a:avLst/>
          </a:prstGeom>
          <a:solidFill>
            <a:srgbClr val="F15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dirty="0" smtClean="0">
                <a:solidFill>
                  <a:srgbClr val="301E18"/>
                </a:solidFill>
                <a:latin typeface="Times New Roman" pitchFamily="18" charset="0"/>
                <a:cs typeface="Times New Roman" pitchFamily="18" charset="0"/>
              </a:rPr>
              <a:t>egész földön van,</a:t>
            </a:r>
          </a:p>
          <a:p>
            <a:pPr algn="ctr">
              <a:buNone/>
            </a:pPr>
            <a:r>
              <a:rPr lang="hu-HU" sz="3200" dirty="0" smtClean="0">
                <a:solidFill>
                  <a:srgbClr val="301E18"/>
                </a:solidFill>
                <a:latin typeface="Times New Roman" pitchFamily="18" charset="0"/>
                <a:cs typeface="Times New Roman" pitchFamily="18" charset="0"/>
              </a:rPr>
              <a:t>tag vagyok,</a:t>
            </a:r>
          </a:p>
          <a:p>
            <a:pPr algn="ctr">
              <a:buNone/>
            </a:pPr>
            <a:r>
              <a:rPr lang="hu-HU" sz="3200" dirty="0" smtClean="0">
                <a:solidFill>
                  <a:srgbClr val="301E18"/>
                </a:solidFill>
                <a:latin typeface="Times New Roman" pitchFamily="18" charset="0"/>
                <a:cs typeface="Times New Roman" pitchFamily="18" charset="0"/>
              </a:rPr>
              <a:t>Isten megbocsát nekem,</a:t>
            </a:r>
          </a:p>
          <a:p>
            <a:pPr algn="ctr">
              <a:buNone/>
            </a:pPr>
            <a:r>
              <a:rPr lang="hu-HU" sz="3200" dirty="0">
                <a:solidFill>
                  <a:srgbClr val="301E18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3200" dirty="0" smtClean="0">
                <a:solidFill>
                  <a:srgbClr val="301E18"/>
                </a:solidFill>
                <a:latin typeface="Times New Roman" pitchFamily="18" charset="0"/>
                <a:cs typeface="Times New Roman" pitchFamily="18" charset="0"/>
              </a:rPr>
              <a:t>el fogok támadni, </a:t>
            </a:r>
          </a:p>
          <a:p>
            <a:pPr algn="ctr">
              <a:buNone/>
            </a:pPr>
            <a:r>
              <a:rPr lang="hu-HU" sz="3200" dirty="0" smtClean="0">
                <a:solidFill>
                  <a:srgbClr val="301E18"/>
                </a:solidFill>
                <a:latin typeface="Times New Roman" pitchFamily="18" charset="0"/>
                <a:cs typeface="Times New Roman" pitchFamily="18" charset="0"/>
              </a:rPr>
              <a:t>örök életem van</a:t>
            </a:r>
            <a:endParaRPr lang="hu-HU" sz="3200" dirty="0">
              <a:solidFill>
                <a:srgbClr val="301E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2495438" y="5481708"/>
            <a:ext cx="552724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3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6" name="Egyenlő 5"/>
          <p:cNvSpPr/>
          <p:nvPr/>
        </p:nvSpPr>
        <p:spPr>
          <a:xfrm>
            <a:off x="4896036" y="3137089"/>
            <a:ext cx="756084" cy="792088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311</Words>
  <Application>Microsoft Office PowerPoint</Application>
  <PresentationFormat>Diavetítés a képernyőre (4:3 oldalarány)</PresentationFormat>
  <Paragraphs>68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Calibri</vt:lpstr>
      <vt:lpstr>Times New Roman</vt:lpstr>
      <vt:lpstr>Office-téma</vt:lpstr>
      <vt:lpstr>PowerPoint-bemutató</vt:lpstr>
      <vt:lpstr>1. Mit HISZÜNK  mi, keresztyének?</vt:lpstr>
      <vt:lpstr>PowerPoint-bemutató</vt:lpstr>
      <vt:lpstr>A keresztyén hit tartalmának legrövidebb és általánosan elfogadott összefoglalása az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3. MIT TANÍT A HEIDELBERGI KÁTÉ  A HITRŐL?</vt:lpstr>
      <vt:lpstr>4. A hit felismerhető: gyümölcsei vannak</vt:lpstr>
      <vt:lpstr>5. Mit vallunk a hitről?</vt:lpstr>
      <vt:lpstr>A kegyelmet Isten adja, az ember egyedül hit által fogadhatja el azt.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HITRŐL</dc:title>
  <dc:creator>Tuncsike</dc:creator>
  <cp:lastModifiedBy>Zimányi Noémi</cp:lastModifiedBy>
  <cp:revision>64</cp:revision>
  <dcterms:created xsi:type="dcterms:W3CDTF">2018-08-28T10:53:41Z</dcterms:created>
  <dcterms:modified xsi:type="dcterms:W3CDTF">2018-10-13T09:09:55Z</dcterms:modified>
</cp:coreProperties>
</file>