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3" r:id="rId3"/>
    <p:sldId id="264" r:id="rId4"/>
    <p:sldId id="257" r:id="rId5"/>
    <p:sldId id="268" r:id="rId6"/>
    <p:sldId id="283" r:id="rId7"/>
    <p:sldId id="284" r:id="rId8"/>
    <p:sldId id="279" r:id="rId9"/>
    <p:sldId id="272" r:id="rId10"/>
    <p:sldId id="292" r:id="rId11"/>
    <p:sldId id="286" r:id="rId12"/>
    <p:sldId id="287" r:id="rId13"/>
    <p:sldId id="288" r:id="rId14"/>
    <p:sldId id="259" r:id="rId15"/>
    <p:sldId id="289" r:id="rId16"/>
    <p:sldId id="291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2757" autoAdjust="0"/>
  </p:normalViewPr>
  <p:slideViewPr>
    <p:cSldViewPr snapToGrid="0">
      <p:cViewPr>
        <p:scale>
          <a:sx n="66" d="100"/>
          <a:sy n="66" d="100"/>
        </p:scale>
        <p:origin x="252" y="132"/>
      </p:cViewPr>
      <p:guideLst/>
    </p:cSldViewPr>
  </p:slideViewPr>
  <p:outlineViewPr>
    <p:cViewPr>
      <p:scale>
        <a:sx n="33" d="100"/>
        <a:sy n="33" d="100"/>
      </p:scale>
      <p:origin x="0" y="-97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50"/>
    </p:cViewPr>
  </p:sorterViewPr>
  <p:notesViewPr>
    <p:cSldViewPr snapToGrid="0">
      <p:cViewPr varScale="1">
        <p:scale>
          <a:sx n="44" d="100"/>
          <a:sy n="44" d="100"/>
        </p:scale>
        <p:origin x="1404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BCB16-4E8A-411F-ACB0-E055C952C675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04213-C9C9-40BC-80D1-9499E21428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615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4213-C9C9-40BC-80D1-9499E21428A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59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990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73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224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32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694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790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22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125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32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17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94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4972-952A-4802-9654-A5FA358A8AC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35306-7F24-4549-B273-8B044398D8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69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microsoft.com/office/2007/relationships/hdphoto" Target="../media/hdphoto2.wdp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Jeremiás, az új szövetség hírnöke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8971" y="3614057"/>
            <a:ext cx="11466286" cy="2206171"/>
          </a:xfrm>
        </p:spPr>
        <p:txBody>
          <a:bodyPr>
            <a:normAutofit fontScale="92500" lnSpcReduction="10000"/>
          </a:bodyPr>
          <a:lstStyle/>
          <a:p>
            <a:endParaRPr lang="hu-HU" b="1" dirty="0" smtClean="0">
              <a:solidFill>
                <a:schemeClr val="bg1"/>
              </a:solidFill>
            </a:endParaRPr>
          </a:p>
          <a:p>
            <a:r>
              <a:rPr lang="hu-HU" b="1" dirty="0" smtClean="0">
                <a:solidFill>
                  <a:schemeClr val="bg1"/>
                </a:solidFill>
              </a:rPr>
              <a:t>Jer </a:t>
            </a:r>
            <a:r>
              <a:rPr lang="hu-HU" b="1" dirty="0" smtClean="0">
                <a:solidFill>
                  <a:schemeClr val="bg1"/>
                </a:solidFill>
              </a:rPr>
              <a:t>29,1-33,11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3100" dirty="0" smtClean="0">
                <a:solidFill>
                  <a:schemeClr val="bg1">
                    <a:lumMod val="95000"/>
                  </a:schemeClr>
                </a:solidFill>
              </a:rPr>
              <a:t>Isten akarja, hogy reménykedj segítségében, mert nem hagy cserben.</a:t>
            </a:r>
          </a:p>
          <a:p>
            <a:r>
              <a:rPr lang="hu-HU" sz="3100" dirty="0">
                <a:solidFill>
                  <a:schemeClr val="bg1">
                    <a:lumMod val="95000"/>
                  </a:schemeClr>
                </a:solidFill>
              </a:rPr>
              <a:t>K</a:t>
            </a:r>
            <a:r>
              <a:rPr lang="hu-HU" sz="3100" dirty="0" smtClean="0">
                <a:solidFill>
                  <a:schemeClr val="bg1">
                    <a:lumMod val="95000"/>
                  </a:schemeClr>
                </a:solidFill>
              </a:rPr>
              <a:t>özben tedd meg azt a keveset, amit tehetsz!</a:t>
            </a:r>
            <a:endParaRPr lang="hu-HU" sz="31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„Új szövetséget kötök velük, szívükbe írom törvényemet!”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177636" y="1825624"/>
            <a:ext cx="9712037" cy="5032375"/>
          </a:xfrm>
        </p:spPr>
        <p:txBody>
          <a:bodyPr>
            <a:normAutofit/>
          </a:bodyPr>
          <a:lstStyle/>
          <a:p>
            <a:endParaRPr lang="hu-HU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 31,31kk</a:t>
            </a:r>
          </a:p>
          <a:p>
            <a:pPr marL="0" indent="0">
              <a:buNone/>
            </a:pP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</a:t>
            </a:r>
            <a:r>
              <a:rPr lang="hu-HU" b="1" dirty="0" smtClean="0"/>
              <a:t>iután </a:t>
            </a:r>
            <a:r>
              <a:rPr lang="hu-HU" b="1" dirty="0"/>
              <a:t>régen sokszor és sokféleképpen szólt Isten az atyákhoz a próféták által, </a:t>
            </a:r>
            <a:r>
              <a:rPr lang="hu-HU" b="1" dirty="0" smtClean="0"/>
              <a:t>ezekben </a:t>
            </a:r>
            <a:r>
              <a:rPr lang="hu-HU" b="1" dirty="0"/>
              <a:t>a végső időkben a Fiú által szólt hozzánk, akit mindennek örökösévé tett, aki által a világot </a:t>
            </a:r>
            <a:r>
              <a:rPr lang="hu-HU" b="1" dirty="0" smtClean="0"/>
              <a:t>teremtette” </a:t>
            </a:r>
            <a:r>
              <a:rPr lang="hu-HU" sz="1600" b="1" dirty="0" smtClean="0"/>
              <a:t>(</a:t>
            </a:r>
            <a:r>
              <a:rPr lang="hu-HU" sz="1600" b="1" dirty="0" err="1" smtClean="0"/>
              <a:t>Zsid</a:t>
            </a:r>
            <a:r>
              <a:rPr lang="hu-HU" sz="1600" b="1" dirty="0" smtClean="0"/>
              <a:t> 1,1-2)</a:t>
            </a:r>
            <a:endParaRPr lang="hu-H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 „a Jézusról való bizonyságtétel a prófétaság lelke.” </a:t>
            </a:r>
            <a:r>
              <a:rPr lang="hu-H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(Jel 19,10)</a:t>
            </a:r>
            <a:endParaRPr lang="hu-H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4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4" y="0"/>
            <a:ext cx="10790817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9044" y="0"/>
            <a:ext cx="10515600" cy="1325563"/>
          </a:xfrm>
        </p:spPr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30624" y="6550223"/>
            <a:ext cx="2174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Déri Múzeum engedélyével</a:t>
            </a:r>
          </a:p>
        </p:txBody>
      </p:sp>
    </p:spTree>
    <p:extLst>
      <p:ext uri="{BB962C8B-B14F-4D97-AF65-F5344CB8AC3E}">
        <p14:creationId xmlns:p14="http://schemas.microsoft.com/office/powerpoint/2010/main" val="5260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5" y="0"/>
            <a:ext cx="1115931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825623"/>
            <a:ext cx="11353800" cy="5032377"/>
          </a:xfrm>
        </p:spPr>
        <p:txBody>
          <a:bodyPr>
            <a:normAutofit/>
          </a:bodyPr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hu-H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65635" y="6550223"/>
            <a:ext cx="19178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Pákh</a:t>
            </a:r>
            <a:r>
              <a:rPr lang="hu-H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Imre engedélyével</a:t>
            </a:r>
            <a:endParaRPr lang="hu-H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6662"/>
            <a:ext cx="3263503" cy="43513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2996" r="8571" b="6516"/>
          <a:stretch/>
        </p:blipFill>
        <p:spPr>
          <a:xfrm rot="5400000">
            <a:off x="6133673" y="833798"/>
            <a:ext cx="6892123" cy="522453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1429554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Círus perzsa király rendelete 70 évvel később</a:t>
            </a:r>
            <a:b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Kr.e. 538.</a:t>
            </a: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259175"/>
            <a:ext cx="10515600" cy="55988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 </a:t>
            </a:r>
            <a:r>
              <a:rPr lang="hu-H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föld minden országát nekem adta az Úr, a menny Istene. </a:t>
            </a:r>
            <a:endParaRPr lang="hu-H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Ő </a:t>
            </a:r>
            <a:r>
              <a:rPr lang="hu-H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bízott meg engem azzal, hogy felépíttessem templomát a Júdában levő Jeruzsálemben.</a:t>
            </a:r>
            <a:endParaRPr lang="hu-H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Aki </a:t>
            </a:r>
            <a:r>
              <a:rPr lang="hu-H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csak az ő népéhez tartozik közületek, </a:t>
            </a: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legyen </a:t>
            </a:r>
            <a:r>
              <a:rPr lang="hu-H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azzal Istene, menjen el a Júdában </a:t>
            </a: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levő Jeruzsálembe, és építse fel Izráel Istenének, az Úrnak a házát!”</a:t>
            </a:r>
          </a:p>
          <a:p>
            <a:pPr marL="0" indent="0">
              <a:buNone/>
            </a:pPr>
            <a:endParaRPr lang="hu-H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A templom kincseit is visszaadta</a:t>
            </a:r>
          </a:p>
          <a:p>
            <a:pPr marL="0" indent="0">
              <a:buNone/>
            </a:pPr>
            <a:r>
              <a:rPr lang="hu-H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Letelt a 70 év, </a:t>
            </a:r>
          </a:p>
          <a:p>
            <a:pPr marL="0" indent="0">
              <a:buNone/>
            </a:pPr>
            <a:r>
              <a:rPr lang="hu-H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Isten megtartotta ígéretét.</a:t>
            </a:r>
          </a:p>
          <a:p>
            <a:pPr marL="0" indent="0" algn="ctr">
              <a:buNone/>
            </a:pPr>
            <a:endParaRPr lang="hu-HU" i="1" dirty="0" smtClean="0"/>
          </a:p>
          <a:p>
            <a:pPr marL="0" indent="0" algn="ctr">
              <a:buNone/>
            </a:pPr>
            <a:endParaRPr lang="hu-HU" i="1" dirty="0"/>
          </a:p>
          <a:p>
            <a:pPr marL="0" indent="0" algn="ctr">
              <a:buNone/>
            </a:pPr>
            <a:r>
              <a:rPr lang="hu-HU" sz="1000" i="1" dirty="0" smtClean="0"/>
              <a:t>                                                                                                                               Képes Szent Biblia </a:t>
            </a:r>
            <a:r>
              <a:rPr lang="hu-HU" sz="1000" i="1" dirty="0" err="1" smtClean="0"/>
              <a:t>G.Doré</a:t>
            </a:r>
            <a:r>
              <a:rPr lang="hu-HU" sz="1000" i="1" dirty="0" smtClean="0"/>
              <a:t> képeivel. 1932. Forrás: SRK Nagykönyvtár</a:t>
            </a:r>
          </a:p>
        </p:txBody>
      </p:sp>
    </p:spTree>
    <p:extLst>
      <p:ext uri="{BB962C8B-B14F-4D97-AF65-F5344CB8AC3E}">
        <p14:creationId xmlns:p14="http://schemas.microsoft.com/office/powerpoint/2010/main" val="199853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Ugyanazon az útvonalon haza</a:t>
            </a:r>
            <a:endParaRPr lang="hu-H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 smtClean="0"/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DE"/>
              </a:clrFrom>
              <a:clrTo>
                <a:srgbClr val="FFFF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50756"/>
          <a:stretch/>
        </p:blipFill>
        <p:spPr>
          <a:xfrm>
            <a:off x="2912012" y="1960562"/>
            <a:ext cx="2952640" cy="4351338"/>
          </a:xfrm>
          <a:prstGeom prst="rect">
            <a:avLst/>
          </a:prstGeom>
          <a:ln w="228600" cap="sq" cmpd="thickThin">
            <a:solidFill>
              <a:srgbClr val="FFFF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Tartalom helye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8"/>
          <a:stretch/>
        </p:blipFill>
        <p:spPr>
          <a:xfrm>
            <a:off x="6500071" y="1960562"/>
            <a:ext cx="3074878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00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5604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Használjátok a meglévő kis lehetőségeket!</a:t>
            </a:r>
            <a:b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Azokból épül a jövendő!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771335"/>
            <a:ext cx="10515600" cy="34056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sz="4000" b="1" dirty="0"/>
          </a:p>
          <a:p>
            <a:pPr marL="0" indent="0" algn="ctr">
              <a:buNone/>
            </a:pPr>
            <a:endParaRPr lang="hu-HU" sz="1400" b="1" dirty="0" smtClean="0"/>
          </a:p>
          <a:p>
            <a:pPr marL="0" indent="0" algn="ctr">
              <a:buNone/>
            </a:pPr>
            <a:r>
              <a:rPr lang="hu-HU" sz="4000" b="1" dirty="0"/>
              <a:t>I</a:t>
            </a:r>
            <a:r>
              <a:rPr lang="hu-HU" sz="4000" b="1" dirty="0" smtClean="0"/>
              <a:t>sten igéje a jövendő felé fordít, </a:t>
            </a:r>
          </a:p>
          <a:p>
            <a:pPr marL="0" indent="0" algn="ctr">
              <a:buNone/>
            </a:pPr>
            <a:r>
              <a:rPr lang="hu-HU" sz="4000" b="1" dirty="0" smtClean="0"/>
              <a:t>és a jövendő emberévé formál.</a:t>
            </a:r>
            <a:endParaRPr lang="hu-HU" sz="4000" b="1" dirty="0"/>
          </a:p>
        </p:txBody>
      </p:sp>
    </p:spTree>
    <p:extLst>
      <p:ext uri="{BB962C8B-B14F-4D97-AF65-F5344CB8AC3E}">
        <p14:creationId xmlns:p14="http://schemas.microsoft.com/office/powerpoint/2010/main" val="41549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83" y="0"/>
            <a:ext cx="9074834" cy="680612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>
          <a:xfrm>
            <a:off x="1558583" y="1825625"/>
            <a:ext cx="907483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tx2">
                    <a:lumMod val="50000"/>
                  </a:schemeClr>
                </a:solidFill>
              </a:rPr>
              <a:t>         </a:t>
            </a: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„Az ő ígérete szerint </a:t>
            </a: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 eget és új földet várunk, amelyben igazág lakik.” </a:t>
            </a:r>
          </a:p>
          <a:p>
            <a:pPr marL="0" indent="0" algn="ctr">
              <a:buNone/>
            </a:pPr>
            <a:r>
              <a:rPr lang="hu-H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(2Pt 3,13)</a:t>
            </a:r>
            <a:endParaRPr lang="hu-H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36097"/>
            <a:ext cx="10515600" cy="132556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Mit teszel, amikor valami rossz ér?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525485"/>
            <a:ext cx="10515600" cy="3651477"/>
          </a:xfrm>
        </p:spPr>
        <p:txBody>
          <a:bodyPr>
            <a:normAutofit lnSpcReduction="10000"/>
          </a:bodyPr>
          <a:lstStyle/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</a:rPr>
              <a:t>Hogy szoktál bánkódni – sírsz, csapkodsz, panaszkodsz, feladod….?</a:t>
            </a:r>
          </a:p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</a:rPr>
              <a:t>Mi segített már ki a „gödörből”?</a:t>
            </a:r>
          </a:p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</a:rPr>
              <a:t>Mit tanácsolnál annak, akit egyre-másra kudarc ér, és már csak céltalanul él egyik napról a másikra?</a:t>
            </a:r>
          </a:p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</a:rPr>
              <a:t>A reménységről mi jut eszedbe?</a:t>
            </a:r>
          </a:p>
          <a:p>
            <a:r>
              <a:rPr lang="hu-HU" sz="3200" dirty="0" smtClean="0">
                <a:solidFill>
                  <a:schemeClr val="bg1">
                    <a:lumMod val="95000"/>
                  </a:schemeClr>
                </a:solidFill>
              </a:rPr>
              <a:t>Mit jelent: „A reménység Istene nem szégyenít meg?”</a:t>
            </a:r>
          </a:p>
          <a:p>
            <a:pPr marL="0" indent="0">
              <a:buNone/>
            </a:pP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5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Jeremiás sír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88033" y="1392703"/>
            <a:ext cx="7625458" cy="5232498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 vezéreket felakasztották, a véneket sem becsülték.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Az ifjaknak kell a malomkövet forgatniuk, a gyermekek a fahordásban botladoznak.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Nincsenek már vének a kapuban, nem muzsikálnak az ifjak.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Odavan szívünk vidámsága, örömtánc helyett gyászolunk.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A csecsemő nyelve ínyéhez tapadt a szomjúság miatt, a gyermekek kenyeret kértek, de senki sem tört nekik.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Akik csemegéket szoktak enni, éhen pusztultak az utcákon, akiket bíborban neveltek, a szemétdombon turkáltak.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Könny patakzik szememből népem összeomlása miatt, megtört az erőm.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8468751" y="1825624"/>
            <a:ext cx="3530991" cy="5032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u-H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Miről beszélgethetnek?</a:t>
            </a:r>
            <a:endParaRPr lang="hu-HU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78"/>
          <a:stretch/>
        </p:blipFill>
        <p:spPr>
          <a:xfrm>
            <a:off x="8468751" y="1690688"/>
            <a:ext cx="3075731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82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34667"/>
          <a:stretch/>
        </p:blipFill>
        <p:spPr>
          <a:xfrm>
            <a:off x="5114779" y="0"/>
            <a:ext cx="7077221" cy="6822367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45" y="365125"/>
            <a:ext cx="11199055" cy="1325563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</a:rPr>
              <a:t>A babiloni fogság</a:t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b="1" dirty="0" smtClean="0">
                <a:solidFill>
                  <a:schemeClr val="bg1"/>
                </a:solidFill>
              </a:rPr>
              <a:t>útvonala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" y="1825624"/>
            <a:ext cx="11816862" cy="53618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u-HU" sz="2400" dirty="0" smtClean="0"/>
          </a:p>
          <a:p>
            <a:r>
              <a:rPr lang="hu-HU" sz="2400" dirty="0" smtClean="0">
                <a:solidFill>
                  <a:schemeClr val="bg1"/>
                </a:solidFill>
              </a:rPr>
              <a:t>Júda korabeli népessége: 75.000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Ebből Jeruzsálemben: 15.000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Fogságra vittek: 4.600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(valószínűleg ez csak a férfiak száma)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Sokan elmenekültek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Leginkább a földművesek maradtak</a:t>
            </a:r>
          </a:p>
          <a:p>
            <a:pPr marL="0" indent="0">
              <a:buNone/>
            </a:pPr>
            <a:endParaRPr lang="hu-H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Számold ki a km-t a lépték segítségével!</a:t>
            </a:r>
            <a:endParaRPr lang="hu-HU" sz="2400" dirty="0" smtClean="0"/>
          </a:p>
          <a:p>
            <a:pPr marL="0" indent="0">
              <a:buNone/>
            </a:pPr>
            <a:r>
              <a:rPr lang="hu-HU" sz="1900" dirty="0" smtClean="0"/>
              <a:t>                                                                                                                              </a:t>
            </a:r>
            <a:r>
              <a:rPr lang="hu-HU" sz="1100" dirty="0" smtClean="0"/>
              <a:t>Foto: Barry </a:t>
            </a:r>
            <a:r>
              <a:rPr lang="hu-HU" sz="1100" dirty="0"/>
              <a:t>J. </a:t>
            </a:r>
            <a:r>
              <a:rPr lang="hu-HU" sz="1100" dirty="0" err="1"/>
              <a:t>Beitzel</a:t>
            </a:r>
            <a:r>
              <a:rPr lang="hu-HU" sz="1100" dirty="0"/>
              <a:t>: A Biblia világa. </a:t>
            </a:r>
            <a:r>
              <a:rPr lang="hu-HU" sz="1100" dirty="0" err="1"/>
              <a:t>Térk.ford</a:t>
            </a:r>
            <a:r>
              <a:rPr lang="hu-HU" sz="1100" dirty="0"/>
              <a:t>: </a:t>
            </a:r>
            <a:r>
              <a:rPr lang="hu-HU" sz="1100" dirty="0" err="1"/>
              <a:t>Antóni</a:t>
            </a:r>
            <a:r>
              <a:rPr lang="hu-HU" sz="1100" dirty="0"/>
              <a:t> Csaba. Kossuth Kiadó, 2007</a:t>
            </a:r>
          </a:p>
        </p:txBody>
      </p:sp>
    </p:spTree>
    <p:extLst>
      <p:ext uri="{BB962C8B-B14F-4D97-AF65-F5344CB8AC3E}">
        <p14:creationId xmlns:p14="http://schemas.microsoft.com/office/powerpoint/2010/main" val="42528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94333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solidFill>
                  <a:srgbClr val="FFFF00"/>
                </a:solidFill>
              </a:rPr>
              <a:t/>
            </a:r>
            <a:br>
              <a:rPr lang="hu-HU" b="1" dirty="0" smtClean="0">
                <a:solidFill>
                  <a:srgbClr val="FFFF00"/>
                </a:solidFill>
              </a:rPr>
            </a:br>
            <a:r>
              <a:rPr lang="hu-HU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….és megérkeztek Babilóniába</a:t>
            </a:r>
            <a:endParaRPr lang="hu-H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981728"/>
            <a:ext cx="12421772" cy="36582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hu-HU" sz="3600" dirty="0"/>
          </a:p>
          <a:p>
            <a:pPr marL="0" indent="0" algn="just">
              <a:buNone/>
            </a:pPr>
            <a:r>
              <a:rPr lang="hu-HU" sz="3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Végleg?</a:t>
            </a:r>
          </a:p>
          <a:p>
            <a:pPr marL="0" indent="0" algn="just">
              <a:buNone/>
            </a:pPr>
            <a:r>
              <a:rPr lang="hu-HU" sz="3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Fogolyként</a:t>
            </a:r>
          </a:p>
          <a:p>
            <a:pPr marL="0" indent="0" algn="ctr">
              <a:buNone/>
            </a:pPr>
            <a:r>
              <a:rPr lang="hu-HU" sz="3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Távol a szülőföldtől, száműzöttként</a:t>
            </a:r>
          </a:p>
          <a:p>
            <a:pPr marL="0" indent="0" algn="ctr">
              <a:buNone/>
            </a:pPr>
            <a:r>
              <a:rPr lang="hu-HU" sz="3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Idegen nyelv, idegen kultúra, idegen szokások, idegen ételek</a:t>
            </a:r>
          </a:p>
        </p:txBody>
      </p:sp>
    </p:spTree>
    <p:extLst>
      <p:ext uri="{BB962C8B-B14F-4D97-AF65-F5344CB8AC3E}">
        <p14:creationId xmlns:p14="http://schemas.microsoft.com/office/powerpoint/2010/main" val="37848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3691" r="2359" b="28410"/>
          <a:stretch/>
        </p:blipFill>
        <p:spPr>
          <a:xfrm>
            <a:off x="1440076" y="1322759"/>
            <a:ext cx="9796494" cy="521324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0970" y="17072"/>
            <a:ext cx="10515600" cy="1325563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Babilóniában</a:t>
            </a:r>
            <a:endParaRPr lang="hu-HU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7341" y="1503632"/>
            <a:ext cx="11174891" cy="5032375"/>
          </a:xfrm>
        </p:spPr>
        <p:txBody>
          <a:bodyPr>
            <a:noAutofit/>
          </a:bodyPr>
          <a:lstStyle/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fővárostól nem messze szállították őket</a:t>
            </a:r>
          </a:p>
          <a:p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Nem szórták szét a hazai lakosság között</a:t>
            </a:r>
          </a:p>
          <a:p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Nem voltak szabadok, de megbilincselt rabok sem</a:t>
            </a:r>
          </a:p>
          <a:p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Úgy kereshették kenyerüket, ahogy tudták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Összegyűlhettek</a:t>
            </a:r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kereskedhettek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hit válsága: csakugyan nem léteznek a babiloni istenek? – nem sokkal hatalmasabb istenek?!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Kísértés: az ősi hit megtagadása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Babilonból nézve Jeruzsálem és saját hazájuk szegényesnek tűnt</a:t>
            </a:r>
            <a:endParaRPr lang="hu-HU" sz="3200" dirty="0" smtClean="0"/>
          </a:p>
          <a:p>
            <a:pPr marL="0" indent="0" algn="ctr">
              <a:buNone/>
            </a:pPr>
            <a:r>
              <a:rPr lang="hu-HU" sz="1050" dirty="0" smtClean="0"/>
              <a:t> </a:t>
            </a:r>
            <a:endParaRPr lang="hu-HU" sz="1050" dirty="0"/>
          </a:p>
        </p:txBody>
      </p:sp>
      <p:sp>
        <p:nvSpPr>
          <p:cNvPr id="5" name="Téglalap 4"/>
          <p:cNvSpPr/>
          <p:nvPr/>
        </p:nvSpPr>
        <p:spPr>
          <a:xfrm>
            <a:off x="2778370" y="646307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M.V. </a:t>
            </a:r>
            <a:r>
              <a:rPr lang="hu-HU" sz="1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Seton</a:t>
            </a:r>
            <a:r>
              <a:rPr lang="hu-HU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Wiliams</a:t>
            </a:r>
            <a:r>
              <a:rPr lang="hu-HU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  <a:r>
              <a:rPr lang="hu-HU" sz="14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Babylonien.H.Ebeling</a:t>
            </a:r>
            <a:r>
              <a:rPr lang="hu-HU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I.P. Luxembourg, 1981</a:t>
            </a:r>
          </a:p>
        </p:txBody>
      </p:sp>
    </p:spTree>
    <p:extLst>
      <p:ext uri="{BB962C8B-B14F-4D97-AF65-F5344CB8AC3E}">
        <p14:creationId xmlns:p14="http://schemas.microsoft.com/office/powerpoint/2010/main" val="393019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35" y="-8305"/>
            <a:ext cx="9046699" cy="687461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 levelet ír a babiloni foglyoknak</a:t>
            </a:r>
            <a:endParaRPr lang="hu-HU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1420836" y="1825625"/>
            <a:ext cx="9932963" cy="4351338"/>
          </a:xfrm>
        </p:spPr>
        <p:txBody>
          <a:bodyPr/>
          <a:lstStyle/>
          <a:p>
            <a:endParaRPr lang="hu-HU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hu-HU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hu-H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hu-HU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hu-H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Halljátok az Úr igéjét, ti népek!</a:t>
            </a:r>
          </a:p>
          <a:p>
            <a:r>
              <a:rPr lang="hu-H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Aki </a:t>
            </a:r>
            <a:r>
              <a:rPr lang="hu-H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szétszórta Izráelt, össze is gyűjti, és őrzi, mint pásztor a </a:t>
            </a:r>
            <a:r>
              <a:rPr lang="hu-H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nyáját.</a:t>
            </a:r>
          </a:p>
          <a:p>
            <a:r>
              <a:rPr lang="hu-H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Eljön az idő, amikor jóra fordítom népemnek sorsát!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81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4.images.xmagazin.hu/2011/01/18/13/48/www.tvn.hu_32304b6319a945b46cf0265f0bcd36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351"/>
            <a:ext cx="12192000" cy="701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98427"/>
          </a:xfrm>
        </p:spPr>
        <p:txBody>
          <a:bodyPr>
            <a:normAutofit/>
          </a:bodyPr>
          <a:lstStyle/>
          <a:p>
            <a:pPr algn="ctr"/>
            <a:r>
              <a:rPr lang="hu-HU" sz="4200" b="1" dirty="0" smtClean="0"/>
              <a:t>Jeremiás levelét felolvassák Babilóniában</a:t>
            </a:r>
            <a:endParaRPr lang="hu-HU" sz="4200" b="1" dirty="0"/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-1771347" y="1863385"/>
            <a:ext cx="22852237" cy="554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2" y="4676413"/>
            <a:ext cx="2962741" cy="2222056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6608274" y="6465439"/>
            <a:ext cx="5583726" cy="30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3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hu-HU" sz="900" dirty="0" smtClean="0">
                <a:solidFill>
                  <a:schemeClr val="bg1"/>
                </a:solidFill>
              </a:rPr>
              <a:t>J</a:t>
            </a:r>
            <a:r>
              <a:rPr lang="hu-HU" sz="900" dirty="0">
                <a:solidFill>
                  <a:schemeClr val="bg1"/>
                </a:solidFill>
              </a:rPr>
              <a:t>. </a:t>
            </a:r>
            <a:r>
              <a:rPr lang="hu-HU" sz="900" dirty="0" err="1">
                <a:solidFill>
                  <a:schemeClr val="bg1"/>
                </a:solidFill>
              </a:rPr>
              <a:t>Dahne</a:t>
            </a:r>
            <a:r>
              <a:rPr lang="hu-HU" sz="900" dirty="0">
                <a:solidFill>
                  <a:schemeClr val="bg1"/>
                </a:solidFill>
              </a:rPr>
              <a:t>: </a:t>
            </a:r>
            <a:r>
              <a:rPr lang="hu-HU" sz="900" dirty="0" err="1">
                <a:solidFill>
                  <a:schemeClr val="bg1"/>
                </a:solidFill>
              </a:rPr>
              <a:t>Das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Grosse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Buch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zur</a:t>
            </a:r>
            <a:r>
              <a:rPr lang="hu-HU" sz="900" dirty="0">
                <a:solidFill>
                  <a:schemeClr val="bg1"/>
                </a:solidFill>
              </a:rPr>
              <a:t> Welt Der </a:t>
            </a:r>
            <a:r>
              <a:rPr lang="hu-HU" sz="900" dirty="0" err="1">
                <a:solidFill>
                  <a:schemeClr val="bg1"/>
                </a:solidFill>
              </a:rPr>
              <a:t>Bibel</a:t>
            </a:r>
            <a:r>
              <a:rPr lang="hu-HU" sz="900" dirty="0">
                <a:solidFill>
                  <a:schemeClr val="bg1"/>
                </a:solidFill>
              </a:rPr>
              <a:t>. </a:t>
            </a:r>
            <a:r>
              <a:rPr lang="hu-HU" sz="900" dirty="0" err="1">
                <a:solidFill>
                  <a:schemeClr val="bg1"/>
                </a:solidFill>
              </a:rPr>
              <a:t>Brockhaus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Verl</a:t>
            </a:r>
            <a:r>
              <a:rPr lang="hu-HU" sz="900" dirty="0">
                <a:solidFill>
                  <a:schemeClr val="bg1"/>
                </a:solidFill>
              </a:rPr>
              <a:t>. 1999</a:t>
            </a:r>
          </a:p>
          <a:p>
            <a:pPr algn="r">
              <a:lnSpc>
                <a:spcPct val="3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hu-HU" sz="900" dirty="0" err="1">
                <a:solidFill>
                  <a:schemeClr val="bg1"/>
                </a:solidFill>
              </a:rPr>
              <a:t>A.Robinson</a:t>
            </a:r>
            <a:r>
              <a:rPr lang="hu-HU" sz="900" dirty="0">
                <a:solidFill>
                  <a:schemeClr val="bg1"/>
                </a:solidFill>
              </a:rPr>
              <a:t>: </a:t>
            </a:r>
            <a:r>
              <a:rPr lang="hu-HU" sz="900" dirty="0" err="1">
                <a:solidFill>
                  <a:schemeClr val="bg1"/>
                </a:solidFill>
              </a:rPr>
              <a:t>By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the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Waters</a:t>
            </a:r>
            <a:r>
              <a:rPr lang="hu-HU" sz="900" dirty="0">
                <a:solidFill>
                  <a:schemeClr val="bg1"/>
                </a:solidFill>
              </a:rPr>
              <a:t> of </a:t>
            </a:r>
            <a:r>
              <a:rPr lang="hu-HU" sz="900" dirty="0" err="1">
                <a:solidFill>
                  <a:schemeClr val="bg1"/>
                </a:solidFill>
              </a:rPr>
              <a:t>Babylon</a:t>
            </a:r>
            <a:r>
              <a:rPr lang="hu-HU" sz="900" dirty="0">
                <a:solidFill>
                  <a:schemeClr val="bg1"/>
                </a:solidFill>
              </a:rPr>
              <a:t>. </a:t>
            </a:r>
            <a:r>
              <a:rPr lang="hu-HU" sz="900" dirty="0" err="1">
                <a:solidFill>
                  <a:schemeClr val="bg1"/>
                </a:solidFill>
              </a:rPr>
              <a:t>Schofiels</a:t>
            </a:r>
            <a:r>
              <a:rPr lang="hu-HU" sz="900" dirty="0">
                <a:solidFill>
                  <a:schemeClr val="bg1"/>
                </a:solidFill>
              </a:rPr>
              <a:t> and </a:t>
            </a:r>
            <a:r>
              <a:rPr lang="hu-HU" sz="900" dirty="0" err="1">
                <a:solidFill>
                  <a:schemeClr val="bg1"/>
                </a:solidFill>
              </a:rPr>
              <a:t>Sims</a:t>
            </a:r>
            <a:r>
              <a:rPr lang="hu-HU" sz="900" dirty="0">
                <a:solidFill>
                  <a:schemeClr val="bg1"/>
                </a:solidFill>
              </a:rPr>
              <a:t>. London, 1979.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3269059" y="5057465"/>
            <a:ext cx="1829412" cy="1100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hu-HU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Ültessetek </a:t>
            </a:r>
          </a:p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hu-HU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Kerteket!</a:t>
            </a:r>
            <a:endParaRPr lang="hu-HU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  <p:sp>
        <p:nvSpPr>
          <p:cNvPr id="19" name="Téglalap 18"/>
          <p:cNvSpPr/>
          <p:nvPr/>
        </p:nvSpPr>
        <p:spPr>
          <a:xfrm>
            <a:off x="5242617" y="1718242"/>
            <a:ext cx="3231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Szülessenek </a:t>
            </a: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gyermekeitek!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Szaporodjatok 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 ne </a:t>
            </a: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fogyjatok!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artalom helye 3"/>
          <p:cNvSpPr>
            <a:spLocks noGrp="1"/>
          </p:cNvSpPr>
          <p:nvPr>
            <p:ph idx="1"/>
          </p:nvPr>
        </p:nvSpPr>
        <p:spPr>
          <a:xfrm>
            <a:off x="1112529" y="3027983"/>
            <a:ext cx="4110014" cy="105807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9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Építsetek </a:t>
            </a:r>
            <a:r>
              <a:rPr lang="hu-HU" sz="9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házakat!</a:t>
            </a:r>
            <a:endParaRPr lang="hu-HU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1" y="1092592"/>
            <a:ext cx="4354003" cy="3344719"/>
          </a:xfrm>
          <a:prstGeom prst="rect">
            <a:avLst/>
          </a:prstGeom>
        </p:spPr>
      </p:pic>
      <p:sp>
        <p:nvSpPr>
          <p:cNvPr id="24" name="Téglalap 23"/>
          <p:cNvSpPr/>
          <p:nvPr/>
        </p:nvSpPr>
        <p:spPr>
          <a:xfrm>
            <a:off x="6838314" y="4584837"/>
            <a:ext cx="211942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Imádkozzatok!</a:t>
            </a:r>
            <a:endParaRPr lang="hu-HU" sz="25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9762035" y="4256371"/>
            <a:ext cx="20651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letelik                                                                                           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hetven </a:t>
            </a: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                                                                                                     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vége lesz </a:t>
            </a:r>
            <a:r>
              <a:rPr lang="hu-H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fogságnak!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10325100" y="2149475"/>
            <a:ext cx="2053204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u-HU" sz="2500" b="1" dirty="0" smtClean="0">
                <a:solidFill>
                  <a:schemeClr val="bg1"/>
                </a:solidFill>
              </a:rPr>
              <a:t>Közületek</a:t>
            </a:r>
            <a:endParaRPr lang="hu-HU" sz="25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u-HU" sz="2500" b="1" dirty="0">
                <a:solidFill>
                  <a:schemeClr val="bg1"/>
                </a:solidFill>
              </a:rPr>
              <a:t>származik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u-HU" sz="2500" b="1" dirty="0" smtClean="0">
                <a:solidFill>
                  <a:schemeClr val="bg1"/>
                </a:solidFill>
              </a:rPr>
              <a:t>Fejedelmetek!</a:t>
            </a:r>
            <a:endParaRPr lang="hu-HU" sz="2500" b="1" dirty="0">
              <a:solidFill>
                <a:schemeClr val="bg1"/>
              </a:solidFill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6"/>
          <a:stretch/>
        </p:blipFill>
        <p:spPr>
          <a:xfrm>
            <a:off x="3105254" y="4651012"/>
            <a:ext cx="3109234" cy="2255470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93" y="3946280"/>
            <a:ext cx="3161497" cy="2371123"/>
          </a:xfrm>
          <a:prstGeom prst="rect">
            <a:avLst/>
          </a:prstGeom>
        </p:spPr>
      </p:pic>
      <p:pic>
        <p:nvPicPr>
          <p:cNvPr id="33" name="Picture 8" descr="http://boldogelet.hu/images/cikkek/oszov_szu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90" y="1071150"/>
            <a:ext cx="3514848" cy="24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t="1402" r="30732" b="58309"/>
          <a:stretch/>
        </p:blipFill>
        <p:spPr>
          <a:xfrm>
            <a:off x="10440845" y="-149315"/>
            <a:ext cx="1771229" cy="4051010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268">
            <a:off x="10006112" y="4132228"/>
            <a:ext cx="1577009" cy="2102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8830" y="6480925"/>
            <a:ext cx="3766908" cy="4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 build="p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„Új szövetséget kötök velük, szívükbe írom törvényemet!”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524000" y="1825624"/>
            <a:ext cx="9533206" cy="5032375"/>
          </a:xfrm>
        </p:spPr>
        <p:txBody>
          <a:bodyPr>
            <a:normAutofit/>
          </a:bodyPr>
          <a:lstStyle/>
          <a:p>
            <a:endParaRPr lang="hu-HU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u-H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 31,31kk</a:t>
            </a:r>
          </a:p>
          <a:p>
            <a:pPr marL="0" indent="0" algn="ctr">
              <a:buNone/>
            </a:pPr>
            <a:endParaRPr lang="hu-HU" b="1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Isten nem új törvényt ad, </a:t>
            </a:r>
            <a:r>
              <a:rPr lang="hu-HU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hanem </a:t>
            </a:r>
            <a:r>
              <a:rPr lang="hu-H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régit megújítja – nem érvénytelenítette a törvényt, hanem más látószögbe helyezte</a:t>
            </a:r>
          </a:p>
          <a:p>
            <a:r>
              <a:rPr lang="hu-H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Alapja: a szeretet</a:t>
            </a:r>
          </a:p>
          <a:p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 </a:t>
            </a:r>
            <a:r>
              <a:rPr lang="hu-H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előremutat 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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mintegy 600 évvel Jézus Krisztusban teljesedett ki ez a szeretet-törvény</a:t>
            </a:r>
          </a:p>
          <a:p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Újszövetség </a:t>
            </a:r>
            <a:r>
              <a:rPr lang="hu-H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visszamutat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Jeremiásra és az Ószövetségre.</a:t>
            </a:r>
          </a:p>
        </p:txBody>
      </p:sp>
    </p:spTree>
    <p:extLst>
      <p:ext uri="{BB962C8B-B14F-4D97-AF65-F5344CB8AC3E}">
        <p14:creationId xmlns:p14="http://schemas.microsoft.com/office/powerpoint/2010/main" val="405231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707</Words>
  <Application>Microsoft Office PowerPoint</Application>
  <PresentationFormat>Szélesvásznú</PresentationFormat>
  <Paragraphs>152</Paragraphs>
  <Slides>16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Office-téma</vt:lpstr>
      <vt:lpstr>Jeremiás, az új szövetség hírnöke</vt:lpstr>
      <vt:lpstr>Mit teszel, amikor valami rossz ér?</vt:lpstr>
      <vt:lpstr>Jeremiás sír</vt:lpstr>
      <vt:lpstr>A babiloni fogság útvonala</vt:lpstr>
      <vt:lpstr>  ….és megérkeztek Babilóniába</vt:lpstr>
      <vt:lpstr>Babilóniában</vt:lpstr>
      <vt:lpstr> Jeremiás levelet ír a babiloni foglyoknak</vt:lpstr>
      <vt:lpstr>Jeremiás levelét felolvassák Babilóniában</vt:lpstr>
      <vt:lpstr>„Új szövetséget kötök velük, szívükbe írom törvényemet!”</vt:lpstr>
      <vt:lpstr>„Új szövetséget kötök velük, szívükbe írom törvényemet!”</vt:lpstr>
      <vt:lpstr>PowerPoint bemutató</vt:lpstr>
      <vt:lpstr>PowerPoint bemutató</vt:lpstr>
      <vt:lpstr>Círus perzsa király rendelete 70 évvel később Kr.e. 538.</vt:lpstr>
      <vt:lpstr>Ugyanazon az útvonalon haza</vt:lpstr>
      <vt:lpstr> Használjátok a meglévő kis lehetőségeket! Azokból épül a jövendő!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Jeremiás, az új szövetség hírnöke</dc:title>
  <dc:creator>asus1</dc:creator>
  <cp:lastModifiedBy>asus1</cp:lastModifiedBy>
  <cp:revision>76</cp:revision>
  <dcterms:created xsi:type="dcterms:W3CDTF">2014-08-28T16:35:30Z</dcterms:created>
  <dcterms:modified xsi:type="dcterms:W3CDTF">2014-11-20T11:59:33Z</dcterms:modified>
</cp:coreProperties>
</file>