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14" r:id="rId4"/>
    <p:sldId id="325" r:id="rId5"/>
    <p:sldId id="324" r:id="rId6"/>
    <p:sldId id="320" r:id="rId7"/>
    <p:sldId id="300" r:id="rId8"/>
    <p:sldId id="327" r:id="rId9"/>
    <p:sldId id="307" r:id="rId10"/>
    <p:sldId id="316" r:id="rId11"/>
    <p:sldId id="297" r:id="rId12"/>
    <p:sldId id="304" r:id="rId13"/>
    <p:sldId id="305" r:id="rId14"/>
    <p:sldId id="30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364" autoAdjust="0"/>
  </p:normalViewPr>
  <p:slideViewPr>
    <p:cSldViewPr snapToGrid="0">
      <p:cViewPr varScale="1">
        <p:scale>
          <a:sx n="73" d="100"/>
          <a:sy n="73" d="100"/>
        </p:scale>
        <p:origin x="84" y="660"/>
      </p:cViewPr>
      <p:guideLst/>
    </p:cSldViewPr>
  </p:slideViewPr>
  <p:outlineViewPr>
    <p:cViewPr>
      <p:scale>
        <a:sx n="33" d="100"/>
        <a:sy n="33" d="100"/>
      </p:scale>
      <p:origin x="0" y="-4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2021. 04. 28.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906/524/51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vCRZlX_zX5c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9N8rQ8NJM" TargetMode="External"/><Relationship Id="rId2" Type="http://schemas.openxmlformats.org/officeDocument/2006/relationships/hyperlink" Target="https://www.youtube.com/watch?v=pkxvVNfQjC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keresztyének kora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(Olvasmány)  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35509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6639" y="597985"/>
            <a:ext cx="8680321" cy="9042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feljegyzést!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72374" y="1889487"/>
            <a:ext cx="5487485" cy="3440159"/>
          </a:xfrm>
        </p:spPr>
        <p:txBody>
          <a:bodyPr>
            <a:noAutofit/>
          </a:bodyPr>
          <a:lstStyle/>
          <a:p>
            <a:pPr lvl="0">
              <a:buClr>
                <a:srgbClr val="A53010"/>
              </a:buClr>
            </a:pPr>
            <a:endParaRPr lang="hu-HU" sz="28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A53010"/>
              </a:buClr>
            </a:pPr>
            <a:r>
              <a:rPr lang="hu-H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Mivel tudod Isten országát építeni? Írj össze minél több gondolatot!</a:t>
            </a:r>
            <a:endParaRPr lang="hu-HU" sz="2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A53010"/>
              </a:buClr>
            </a:pPr>
            <a:r>
              <a:rPr lang="hu-H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válaszaidat küldd el a Hittanoktatódnak</a:t>
            </a:r>
            <a:r>
              <a:rPr lang="hu-H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652" y="444189"/>
            <a:ext cx="1929044" cy="18968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371" y="3709852"/>
            <a:ext cx="3844325" cy="256032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35" y="3396342"/>
            <a:ext cx="1840539" cy="183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508" y="702210"/>
            <a:ext cx="8630971" cy="11105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 395. dicséretet a Református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nekeskönyvből!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717074" y="4676503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078686" y="5081451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536" y="280757"/>
            <a:ext cx="2158171" cy="2164268"/>
          </a:xfrm>
          <a:prstGeom prst="rect">
            <a:avLst/>
          </a:prstGeom>
        </p:spPr>
      </p:pic>
      <p:sp>
        <p:nvSpPr>
          <p:cNvPr id="10" name="Vágott nyíl jobbra 9"/>
          <p:cNvSpPr/>
          <p:nvPr/>
        </p:nvSpPr>
        <p:spPr>
          <a:xfrm rot="7660253">
            <a:off x="4198002" y="2448369"/>
            <a:ext cx="143372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Isten szívén megpihenv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7690" y="3033969"/>
            <a:ext cx="1106116" cy="11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4125" y="52532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készítsd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el a házi feladatodat!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2940424"/>
            <a:ext cx="9538704" cy="37776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feladat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felugró ablakba írd be a teljes neved!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(Nincs szükség regisztrálni!)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feladatot!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feladataidat!)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051758" y="2419631"/>
            <a:ext cx="30412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 találod a feladatot!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45921" y="35029"/>
            <a:ext cx="7784336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8" y="1874402"/>
            <a:ext cx="1995868" cy="184209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39745" y="2881945"/>
            <a:ext cx="6572368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„Jöjjön el a te országod, legyen</a:t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meg a te akaratod, amint</a:t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mennyben, úgy a földön is.”</a:t>
            </a:r>
            <a:b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Máté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6,10</a:t>
            </a:r>
            <a:endParaRPr lang="hu-HU" sz="2600" b="0" dirty="0" smtClean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0540" y="194914"/>
            <a:ext cx="1605700" cy="1664549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3296555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hogyan terjedt el a keresztyénség!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02814" y="247795"/>
            <a:ext cx="3406255" cy="63432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Énekeljünk együtt!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356" y="223942"/>
            <a:ext cx="1744965" cy="172546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47531" y="61759"/>
            <a:ext cx="599209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Református Énekeskönyv 25. zsoltár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abályos ötszög 7"/>
          <p:cNvSpPr/>
          <p:nvPr/>
        </p:nvSpPr>
        <p:spPr>
          <a:xfrm>
            <a:off x="8007018" y="895264"/>
            <a:ext cx="1867989" cy="1178731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hu-HU" sz="2400" dirty="0" smtClean="0">
              <a:hlinkClick r:id="rId5"/>
            </a:endParaRPr>
          </a:p>
        </p:txBody>
      </p:sp>
      <p:sp>
        <p:nvSpPr>
          <p:cNvPr id="9" name="Lefelé nyíl 8"/>
          <p:cNvSpPr/>
          <p:nvPr/>
        </p:nvSpPr>
        <p:spPr>
          <a:xfrm rot="20940316">
            <a:off x="8354465" y="823997"/>
            <a:ext cx="260369" cy="593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Szívemet hozzád emelem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8994" y="1144738"/>
            <a:ext cx="609600" cy="6096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893013" y="215558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Szívemet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hozzád emelem,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benned bízom, Uram; És meg nem szégyeníttetem,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nevet senki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rajtam,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szégyent nem vallanak,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hozzád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esedeznek.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 pironkodjanak,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hitetlenül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élnek.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hu-HU" sz="2400" dirty="0" err="1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Útaid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Uram, mutasd meg,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ne tévelyedjem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ösvényidre taníts meg,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miken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intézd menésem. És vezérelj engemet 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 igaz Igédben; Oltalmazd életemet, m</a:t>
            </a:r>
            <a:r>
              <a:rPr lang="hu-HU" sz="2400" dirty="0" smtClean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 </a:t>
            </a:r>
            <a:r>
              <a:rPr lang="hu-HU" sz="24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benned bízom, Úr Isten.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" y="564958"/>
            <a:ext cx="5696932" cy="61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8159" y="555159"/>
            <a:ext cx="8911687" cy="128089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Gondolkodj el a következő kérdéseken!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1041" y="2146663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Játszunk képzeletben! </a:t>
            </a: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tennél, ha király lennél?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Milyen intézkedéseket hoznál az országodban?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Például: Hogyan teremtenél békét?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Fogalmazz meg három új törvényt is, amit azonnal bevezetnél!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Kiknek kedveznél ezekkel a rendelkezésekkel?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002" y="1487765"/>
            <a:ext cx="2194750" cy="21581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5" b="78810" l="10000" r="90000">
                        <a14:backgroundMark x1="27778" y1="54647" x2="75556" y2="5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6391" y="1065022"/>
            <a:ext cx="1817410" cy="18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561703" y="238625"/>
            <a:ext cx="9951425" cy="100234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u-HU" alt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első keresztyének </a:t>
            </a:r>
            <a:br>
              <a:rPr lang="hu-HU" alt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Római </a:t>
            </a:r>
            <a:r>
              <a:rPr lang="hu-HU" alt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alt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irodalom területén éltek</a:t>
            </a:r>
            <a:endParaRPr lang="hu-HU" alt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1703" y="1384662"/>
            <a:ext cx="9951425" cy="527836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ókorban a világ </a:t>
            </a: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4/5 részét a 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Római </a:t>
            </a: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irodalom </a:t>
            </a: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foglalta magában. </a:t>
            </a:r>
            <a:endParaRPr lang="hu-HU" alt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Palesztina területe is a Római </a:t>
            </a: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alt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irodalomhoz tartozott akkoriban és a császár volt az uralkodó.</a:t>
            </a:r>
            <a:endParaRPr lang="hu-HU" alt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hu-HU" alt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alt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gységes volt az államszervezet</a:t>
            </a:r>
            <a:r>
              <a:rPr lang="hu-HU" alt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jog </a:t>
            </a:r>
            <a:r>
              <a:rPr lang="hu-HU" alt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alt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hadsereg is.</a:t>
            </a: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hu-HU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endszeres volt a postaközlekedés, 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élénk kereskedelem, kitűnő országutak </a:t>
            </a: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jellemezték a birodalmat.</a:t>
            </a:r>
            <a:endParaRPr lang="hu-HU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2400" i="1" dirty="0">
                <a:latin typeface="Arial" panose="020B0604020202020204" pitchFamily="34" charset="0"/>
                <a:cs typeface="Arial" panose="020B0604020202020204" pitchFamily="34" charset="0"/>
              </a:rPr>
              <a:t>nyelvi egység</a:t>
            </a:r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is kialakulóban volt: a görög nyelvet </a:t>
            </a: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beszélték.</a:t>
            </a:r>
          </a:p>
          <a:p>
            <a:pPr lvl="1">
              <a:lnSpc>
                <a:spcPct val="90000"/>
              </a:lnSpc>
            </a:pP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Sokan mégis változást és szabadságot reméltek Izraelben, mert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rómaiak súlyos </a:t>
            </a:r>
            <a:r>
              <a:rPr lang="hu-HU" alt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adóterheket</a:t>
            </a:r>
            <a:r>
              <a:rPr lang="hu-HU" alt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szabtak ki az elfoglalt területekre, így Palesztinára is. </a:t>
            </a:r>
            <a:endParaRPr lang="hu-HU" alt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128" y="195425"/>
            <a:ext cx="1507408" cy="14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1703" y="506674"/>
            <a:ext cx="9728064" cy="12808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Háttérinformációkat találsz az alábbi táblázatban a kor megismeréséhez!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441278"/>
              </p:ext>
            </p:extLst>
          </p:nvPr>
        </p:nvGraphicFramePr>
        <p:xfrm>
          <a:off x="235131" y="2765972"/>
          <a:ext cx="1113225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275">
                  <a:extLst>
                    <a:ext uri="{9D8B030D-6E8A-4147-A177-3AD203B41FA5}">
                      <a16:colId xmlns:a16="http://schemas.microsoft.com/office/drawing/2014/main" val="1486671047"/>
                    </a:ext>
                  </a:extLst>
                </a:gridCol>
                <a:gridCol w="7197984">
                  <a:extLst>
                    <a:ext uri="{9D8B030D-6E8A-4147-A177-3AD203B41FA5}">
                      <a16:colId xmlns:a16="http://schemas.microsoft.com/office/drawing/2014/main" val="554123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Nyelv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örög nyelv általánosan ismert volt.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4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Különböző vallás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zsidó, keresztyén,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császárkultusz. 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21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áradalom jellemezte az embereket 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Sokan a Messiás király érkezését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várták, aki felszabadítja a népet az elnyomó rómaiak uralma alól.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83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Nagyvárosok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Jeruzsálem, Róma, </a:t>
                      </a:r>
                      <a:r>
                        <a:rPr lang="hu-HU" sz="2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Korinthus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07931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908" y="349790"/>
            <a:ext cx="2022616" cy="2000017"/>
          </a:xfrm>
          <a:prstGeom prst="rect">
            <a:avLst/>
          </a:prstGeom>
        </p:spPr>
      </p:pic>
      <p:sp>
        <p:nvSpPr>
          <p:cNvPr id="6" name="Lefelé nyíl 5"/>
          <p:cNvSpPr/>
          <p:nvPr/>
        </p:nvSpPr>
        <p:spPr>
          <a:xfrm>
            <a:off x="3775165" y="17875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801065"/>
              </p:ext>
            </p:extLst>
          </p:nvPr>
        </p:nvGraphicFramePr>
        <p:xfrm>
          <a:off x="235131" y="5577840"/>
          <a:ext cx="1113225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140">
                  <a:extLst>
                    <a:ext uri="{9D8B030D-6E8A-4147-A177-3AD203B41FA5}">
                      <a16:colId xmlns:a16="http://schemas.microsoft.com/office/drawing/2014/main" val="525189116"/>
                    </a:ext>
                  </a:extLst>
                </a:gridCol>
                <a:gridCol w="7184119">
                  <a:extLst>
                    <a:ext uri="{9D8B030D-6E8A-4147-A177-3AD203B41FA5}">
                      <a16:colId xmlns:a16="http://schemas.microsoft.com/office/drawing/2014/main" val="3755889979"/>
                    </a:ext>
                  </a:extLst>
                </a:gridCol>
              </a:tblGrid>
              <a:tr h="533861"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uralkodói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hatalom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császár kezében volt</a:t>
                      </a:r>
                      <a:r>
                        <a:rPr lang="hu-HU" sz="2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aki súlyos adókkal sanyargatta a meghódított területeken élőket.</a:t>
                      </a:r>
                      <a:endParaRPr lang="hu-HU" sz="2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120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05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129233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a megígért Messiás!</a:t>
            </a:r>
            <a:b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az animációs filmet!  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517" y="1680712"/>
            <a:ext cx="5828410" cy="49498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Messiás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szó a héber ‘felkent’ szó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görögösített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változata. A ‘felkent’ szó arra a mozdulatra utal, amely során a király, a pap és a próféta fejét olajjal megkenték, és így iktatták be őket tisztükbe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emberek vágyakoztak egy olyan Messiás után, aki majd karddal vívja ki a szabadságot!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Krisztus azonban nem ezt a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váradalmat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töltötte be, hanem az Atya Isten akaratát kereste! Krisztust az Atya választotta ki Messiásnak!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szava és tette azt sugározta, hogy Ő az Istentől jött!</a:t>
            </a:r>
          </a:p>
          <a:p>
            <a:pPr marL="0" indent="0">
              <a:buNone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étágú csillag 4"/>
          <p:cNvSpPr/>
          <p:nvPr/>
        </p:nvSpPr>
        <p:spPr>
          <a:xfrm>
            <a:off x="5204012" y="1130021"/>
            <a:ext cx="6860582" cy="2095901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az animációs film elindításához!</a:t>
            </a:r>
          </a:p>
          <a:p>
            <a:endParaRPr lang="hu-HU" sz="3600" dirty="0" smtClean="0">
              <a:hlinkClick r:id="rId3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995879" y="3082874"/>
            <a:ext cx="6196121" cy="3601468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országában, Isten akarata érvényesül!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Krisztus közel hozta számunkra ezt az országot!</a:t>
            </a:r>
            <a:endParaRPr lang="hu-HU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561" y="177497"/>
            <a:ext cx="1276491" cy="12729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460" y="3043687"/>
            <a:ext cx="892134" cy="8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725" y="558796"/>
            <a:ext cx="8911687" cy="95649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 lényeges kérdés!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1375954"/>
            <a:ext cx="9764486" cy="5207726"/>
          </a:xfrm>
        </p:spPr>
        <p:txBody>
          <a:bodyPr>
            <a:no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egy fontos kérdést tett fel tanítványainak, akik Őt hallgatták.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„Ti kinek mondotok engem?”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Erre a kérdésre Péter így válaszolt: </a:t>
            </a: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„Te vagy a Krisztus az élő Isten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ia!”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Ez azt jelenti: Te vagy a Messiás! </a:t>
            </a:r>
          </a:p>
          <a:p>
            <a:pPr marL="0" indent="0">
              <a:buNone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meg vagy győződve erről, mondd el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most te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„Te vagy a Krisztus az élő Isten fia!”</a:t>
            </a:r>
            <a:endParaRPr lang="hu-H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142819"/>
            <a:ext cx="1254035" cy="123313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331" y="5233202"/>
            <a:ext cx="1397726" cy="1350478"/>
          </a:xfrm>
          <a:prstGeom prst="rect">
            <a:avLst/>
          </a:prstGeom>
        </p:spPr>
      </p:pic>
      <p:sp>
        <p:nvSpPr>
          <p:cNvPr id="6" name="Folyamatábra: Befejezés 5"/>
          <p:cNvSpPr/>
          <p:nvPr/>
        </p:nvSpPr>
        <p:spPr>
          <a:xfrm>
            <a:off x="1345473" y="4180115"/>
            <a:ext cx="8490857" cy="1053087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 ebben a mondatban megvallotta hitét, és azt is, hogy kinek tartja Jézust!</a:t>
            </a:r>
          </a:p>
        </p:txBody>
      </p:sp>
    </p:spTree>
    <p:extLst>
      <p:ext uri="{BB962C8B-B14F-4D97-AF65-F5344CB8AC3E}">
        <p14:creationId xmlns:p14="http://schemas.microsoft.com/office/powerpoint/2010/main" val="1128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Átellenes sarkain kerekített téglalap 2"/>
          <p:cNvSpPr/>
          <p:nvPr/>
        </p:nvSpPr>
        <p:spPr>
          <a:xfrm>
            <a:off x="470263" y="1685109"/>
            <a:ext cx="11186159" cy="3631473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az a király, aki nem harccal, hanem kereszthalálával szabadított meg minket.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bennünket is alázatra és szelídségre tanít!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közel hozta számunkra Isten országát és igazságát, hogy akaratát keressük!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keresztyének, Jézus követői mind azon munkálkodnak, hogy terjedjen  az egész világon az evangélium.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hu-HU" sz="25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99311" y="261480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640" y="261480"/>
            <a:ext cx="1599272" cy="14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TM03457510[[fn=Szappan]]</Template>
  <TotalTime>2221</TotalTime>
  <Words>798</Words>
  <Application>Microsoft Office PowerPoint</Application>
  <PresentationFormat>Szélesvásznú</PresentationFormat>
  <Paragraphs>110</Paragraphs>
  <Slides>14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Helvetica Neue</vt:lpstr>
      <vt:lpstr>Times New Roman</vt:lpstr>
      <vt:lpstr>Wingdings 3</vt:lpstr>
      <vt:lpstr>7_Szálak</vt:lpstr>
      <vt:lpstr>PowerPoint-bemutató</vt:lpstr>
      <vt:lpstr>PowerPoint-bemutató</vt:lpstr>
      <vt:lpstr>PowerPoint-bemutató</vt:lpstr>
      <vt:lpstr>Gondolkodj el a következő kérdéseken!</vt:lpstr>
      <vt:lpstr>Az első keresztyének  a Római Birodalom területén éltek</vt:lpstr>
      <vt:lpstr>Háttérinformációkat találsz az alábbi táblázatban a kor megismeréséhez! </vt:lpstr>
      <vt:lpstr>Jézus a megígért Messiás! Nézd meg az animációs filmet!  </vt:lpstr>
      <vt:lpstr>Egy lényeges kérdés!</vt:lpstr>
      <vt:lpstr>Jól jegyezd meg!</vt:lpstr>
      <vt:lpstr>Készíts egy feljegyzést!</vt:lpstr>
      <vt:lpstr>Hallgasd meg a 395. dicséretet a Református Énekeskönyvből! </vt:lpstr>
      <vt:lpstr>Most készítsd el a házi feladatodat!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341</cp:revision>
  <dcterms:created xsi:type="dcterms:W3CDTF">2020-03-16T06:58:02Z</dcterms:created>
  <dcterms:modified xsi:type="dcterms:W3CDTF">2021-04-28T08:56:59Z</dcterms:modified>
</cp:coreProperties>
</file>